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5.xml" ContentType="application/vnd.openxmlformats-officedocument.presentationml.tags+xml"/>
  <Override PartName="/ppt/notesSlides/notesSlide25.xml" ContentType="application/vnd.openxmlformats-officedocument.presentationml.notesSlide+xml"/>
  <Override PartName="/ppt/tags/tag6.xml" ContentType="application/vnd.openxmlformats-officedocument.presentationml.tags+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 id="2147484254" r:id="rId2"/>
  </p:sldMasterIdLst>
  <p:notesMasterIdLst>
    <p:notesMasterId r:id="rId30"/>
  </p:notesMasterIdLst>
  <p:handoutMasterIdLst>
    <p:handoutMasterId r:id="rId31"/>
  </p:handoutMasterIdLst>
  <p:sldIdLst>
    <p:sldId id="460" r:id="rId3"/>
    <p:sldId id="466" r:id="rId4"/>
    <p:sldId id="478" r:id="rId5"/>
    <p:sldId id="482" r:id="rId6"/>
    <p:sldId id="487" r:id="rId7"/>
    <p:sldId id="486" r:id="rId8"/>
    <p:sldId id="464" r:id="rId9"/>
    <p:sldId id="470" r:id="rId10"/>
    <p:sldId id="467" r:id="rId11"/>
    <p:sldId id="483" r:id="rId12"/>
    <p:sldId id="479" r:id="rId13"/>
    <p:sldId id="480" r:id="rId14"/>
    <p:sldId id="481" r:id="rId15"/>
    <p:sldId id="484" r:id="rId16"/>
    <p:sldId id="471" r:id="rId17"/>
    <p:sldId id="472" r:id="rId18"/>
    <p:sldId id="489" r:id="rId19"/>
    <p:sldId id="488" r:id="rId20"/>
    <p:sldId id="490" r:id="rId21"/>
    <p:sldId id="491" r:id="rId22"/>
    <p:sldId id="492" r:id="rId23"/>
    <p:sldId id="474" r:id="rId24"/>
    <p:sldId id="455" r:id="rId25"/>
    <p:sldId id="485" r:id="rId26"/>
    <p:sldId id="476" r:id="rId27"/>
    <p:sldId id="475" r:id="rId28"/>
    <p:sldId id="477" r:id="rId29"/>
  </p:sldIdLst>
  <p:sldSz cx="9144000" cy="6858000" type="screen4x3"/>
  <p:notesSz cx="7010400" cy="9296400"/>
  <p:custDataLst>
    <p:tags r:id="rId32"/>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3B4324"/>
    <a:srgbClr val="32362C"/>
    <a:srgbClr val="3A3E34"/>
    <a:srgbClr val="3D4137"/>
    <a:srgbClr val="3F4339"/>
    <a:srgbClr val="D8D8D8"/>
    <a:srgbClr val="C9C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76" autoAdjust="0"/>
    <p:restoredTop sz="49467" autoAdjust="0"/>
  </p:normalViewPr>
  <p:slideViewPr>
    <p:cSldViewPr snapToGrid="0">
      <p:cViewPr varScale="1">
        <p:scale>
          <a:sx n="54" d="100"/>
          <a:sy n="54" d="100"/>
        </p:scale>
        <p:origin x="137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1386"/>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685E13-9E2F-407A-8444-9B50E1D100FA}"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CE6332B0-522D-47CE-939B-2305F27E0DC3}">
      <dgm:prSet phldrT="[Text]"/>
      <dgm:spPr>
        <a:solidFill>
          <a:schemeClr val="accent1"/>
        </a:solidFill>
      </dgm:spPr>
      <dgm:t>
        <a:bodyPr/>
        <a:lstStyle/>
        <a:p>
          <a:r>
            <a:rPr lang="en-US" dirty="0" smtClean="0"/>
            <a:t>Supervision</a:t>
          </a:r>
        </a:p>
        <a:p>
          <a:r>
            <a:rPr lang="en-US" dirty="0" smtClean="0"/>
            <a:t>Coaching</a:t>
          </a:r>
          <a:endParaRPr lang="en-US" dirty="0"/>
        </a:p>
      </dgm:t>
    </dgm:pt>
    <dgm:pt modelId="{C833A104-3580-4A93-A660-D376D50A97D6}" type="parTrans" cxnId="{22DBF4A4-3D8B-4A6C-964E-F6BBBE6E3370}">
      <dgm:prSet/>
      <dgm:spPr/>
      <dgm:t>
        <a:bodyPr/>
        <a:lstStyle/>
        <a:p>
          <a:endParaRPr lang="en-US"/>
        </a:p>
      </dgm:t>
    </dgm:pt>
    <dgm:pt modelId="{596AB63E-B824-41BD-B97C-64E45334C381}" type="sibTrans" cxnId="{22DBF4A4-3D8B-4A6C-964E-F6BBBE6E3370}">
      <dgm:prSet/>
      <dgm:spPr/>
      <dgm:t>
        <a:bodyPr/>
        <a:lstStyle/>
        <a:p>
          <a:endParaRPr lang="en-US"/>
        </a:p>
      </dgm:t>
    </dgm:pt>
    <dgm:pt modelId="{CEFA5E31-3895-4325-9A7F-8752E2958D06}">
      <dgm:prSet phldrT="[Text]" custT="1"/>
      <dgm:spPr>
        <a:solidFill>
          <a:schemeClr val="accent4"/>
        </a:solidFill>
      </dgm:spPr>
      <dgm:t>
        <a:bodyPr/>
        <a:lstStyle/>
        <a:p>
          <a:r>
            <a:rPr lang="en-US" sz="1300" dirty="0" smtClean="0"/>
            <a:t>Basic </a:t>
          </a:r>
        </a:p>
        <a:p>
          <a:r>
            <a:rPr lang="en-US" sz="1300" dirty="0" smtClean="0"/>
            <a:t>Sacred </a:t>
          </a:r>
          <a:r>
            <a:rPr lang="en-US" sz="1300" dirty="0" err="1" smtClean="0"/>
            <a:t>Comms</a:t>
          </a:r>
          <a:r>
            <a:rPr lang="en-US" sz="1300" dirty="0" smtClean="0"/>
            <a:t> Skills </a:t>
          </a:r>
        </a:p>
      </dgm:t>
    </dgm:pt>
    <dgm:pt modelId="{B455FDF7-E7B9-4485-9C23-30436FEEC623}" type="parTrans" cxnId="{069245B5-8322-4CAD-97D5-BA2107AAFBBD}">
      <dgm:prSet/>
      <dgm:spPr/>
      <dgm:t>
        <a:bodyPr/>
        <a:lstStyle/>
        <a:p>
          <a:endParaRPr lang="en-US"/>
        </a:p>
      </dgm:t>
    </dgm:pt>
    <dgm:pt modelId="{DA477F4C-1182-478D-A1AF-EC9F89263F9B}" type="sibTrans" cxnId="{069245B5-8322-4CAD-97D5-BA2107AAFBBD}">
      <dgm:prSet/>
      <dgm:spPr/>
      <dgm:t>
        <a:bodyPr/>
        <a:lstStyle/>
        <a:p>
          <a:endParaRPr lang="en-US"/>
        </a:p>
      </dgm:t>
    </dgm:pt>
    <dgm:pt modelId="{394FD3F0-4267-4CDF-B152-8CFE11482DE0}">
      <dgm:prSet phldrT="[Text]"/>
      <dgm:spPr>
        <a:solidFill>
          <a:schemeClr val="tx1"/>
        </a:solidFill>
      </dgm:spPr>
      <dgm:t>
        <a:bodyPr/>
        <a:lstStyle/>
        <a:p>
          <a:r>
            <a:rPr lang="en-US" dirty="0" smtClean="0"/>
            <a:t>Theological Integration</a:t>
          </a:r>
          <a:endParaRPr lang="en-US" dirty="0"/>
        </a:p>
      </dgm:t>
    </dgm:pt>
    <dgm:pt modelId="{61AE6670-2C58-4E43-A687-8CEAA0C565C9}" type="parTrans" cxnId="{FB76F6EB-572D-4799-A984-51404EC52981}">
      <dgm:prSet/>
      <dgm:spPr/>
      <dgm:t>
        <a:bodyPr/>
        <a:lstStyle/>
        <a:p>
          <a:endParaRPr lang="en-US"/>
        </a:p>
      </dgm:t>
    </dgm:pt>
    <dgm:pt modelId="{D4A84C2C-3B7B-4860-9537-B26B1F500513}" type="sibTrans" cxnId="{FB76F6EB-572D-4799-A984-51404EC52981}">
      <dgm:prSet/>
      <dgm:spPr/>
      <dgm:t>
        <a:bodyPr/>
        <a:lstStyle/>
        <a:p>
          <a:endParaRPr lang="en-US"/>
        </a:p>
      </dgm:t>
    </dgm:pt>
    <dgm:pt modelId="{B84D5284-D1FC-4671-98F4-8D01486CFED6}">
      <dgm:prSet phldrT="[Text]"/>
      <dgm:spPr>
        <a:solidFill>
          <a:schemeClr val="accent5"/>
        </a:solidFill>
      </dgm:spPr>
      <dgm:t>
        <a:bodyPr/>
        <a:lstStyle/>
        <a:p>
          <a:r>
            <a:rPr lang="en-US" dirty="0" smtClean="0"/>
            <a:t>Model for  Funeral Messages</a:t>
          </a:r>
          <a:endParaRPr lang="en-US" dirty="0"/>
        </a:p>
      </dgm:t>
    </dgm:pt>
    <dgm:pt modelId="{1EF88F5F-CDCE-46B9-80E2-46B79EB638AC}" type="parTrans" cxnId="{610C7B5C-4F5F-4B20-AB22-1351C167F2F0}">
      <dgm:prSet/>
      <dgm:spPr/>
      <dgm:t>
        <a:bodyPr/>
        <a:lstStyle/>
        <a:p>
          <a:endParaRPr lang="en-US"/>
        </a:p>
      </dgm:t>
    </dgm:pt>
    <dgm:pt modelId="{2AD2C21B-7933-4A99-834E-88A11308E07E}" type="sibTrans" cxnId="{610C7B5C-4F5F-4B20-AB22-1351C167F2F0}">
      <dgm:prSet/>
      <dgm:spPr/>
      <dgm:t>
        <a:bodyPr/>
        <a:lstStyle/>
        <a:p>
          <a:endParaRPr lang="en-US"/>
        </a:p>
      </dgm:t>
    </dgm:pt>
    <dgm:pt modelId="{26ED2008-09AC-4F87-B9BC-4CBF58AF6911}" type="pres">
      <dgm:prSet presAssocID="{48685E13-9E2F-407A-8444-9B50E1D100FA}" presName="compositeShape" presStyleCnt="0">
        <dgm:presLayoutVars>
          <dgm:chMax val="9"/>
          <dgm:dir/>
          <dgm:resizeHandles val="exact"/>
        </dgm:presLayoutVars>
      </dgm:prSet>
      <dgm:spPr/>
      <dgm:t>
        <a:bodyPr/>
        <a:lstStyle/>
        <a:p>
          <a:endParaRPr lang="en-US"/>
        </a:p>
      </dgm:t>
    </dgm:pt>
    <dgm:pt modelId="{66E89305-6D6C-4319-A1D3-991D8F4A0399}" type="pres">
      <dgm:prSet presAssocID="{48685E13-9E2F-407A-8444-9B50E1D100FA}" presName="triangle1" presStyleLbl="node1" presStyleIdx="0" presStyleCnt="4">
        <dgm:presLayoutVars>
          <dgm:bulletEnabled val="1"/>
        </dgm:presLayoutVars>
      </dgm:prSet>
      <dgm:spPr/>
      <dgm:t>
        <a:bodyPr/>
        <a:lstStyle/>
        <a:p>
          <a:endParaRPr lang="en-US"/>
        </a:p>
      </dgm:t>
    </dgm:pt>
    <dgm:pt modelId="{C45F52C4-9C22-4A26-813E-BFE11A2F10B3}" type="pres">
      <dgm:prSet presAssocID="{48685E13-9E2F-407A-8444-9B50E1D100FA}" presName="triangle2" presStyleLbl="node1" presStyleIdx="1" presStyleCnt="4" custLinFactNeighborX="1047" custLinFactNeighborY="-662">
        <dgm:presLayoutVars>
          <dgm:bulletEnabled val="1"/>
        </dgm:presLayoutVars>
      </dgm:prSet>
      <dgm:spPr/>
      <dgm:t>
        <a:bodyPr/>
        <a:lstStyle/>
        <a:p>
          <a:endParaRPr lang="en-US"/>
        </a:p>
      </dgm:t>
    </dgm:pt>
    <dgm:pt modelId="{32D64760-D649-4D85-B42F-4ACD8160232E}" type="pres">
      <dgm:prSet presAssocID="{48685E13-9E2F-407A-8444-9B50E1D100FA}" presName="triangle3" presStyleLbl="node1" presStyleIdx="2" presStyleCnt="4" custLinFactNeighborY="749">
        <dgm:presLayoutVars>
          <dgm:bulletEnabled val="1"/>
        </dgm:presLayoutVars>
      </dgm:prSet>
      <dgm:spPr/>
      <dgm:t>
        <a:bodyPr/>
        <a:lstStyle/>
        <a:p>
          <a:endParaRPr lang="en-US"/>
        </a:p>
      </dgm:t>
    </dgm:pt>
    <dgm:pt modelId="{65699CB9-61B8-4026-8C86-D908B7932F59}" type="pres">
      <dgm:prSet presAssocID="{48685E13-9E2F-407A-8444-9B50E1D100FA}" presName="triangle4" presStyleLbl="node1" presStyleIdx="3" presStyleCnt="4">
        <dgm:presLayoutVars>
          <dgm:bulletEnabled val="1"/>
        </dgm:presLayoutVars>
      </dgm:prSet>
      <dgm:spPr/>
      <dgm:t>
        <a:bodyPr/>
        <a:lstStyle/>
        <a:p>
          <a:endParaRPr lang="en-US"/>
        </a:p>
      </dgm:t>
    </dgm:pt>
  </dgm:ptLst>
  <dgm:cxnLst>
    <dgm:cxn modelId="{B83C737F-9789-45F7-BDDF-CA65C6C297A4}" type="presOf" srcId="{B84D5284-D1FC-4671-98F4-8D01486CFED6}" destId="{65699CB9-61B8-4026-8C86-D908B7932F59}" srcOrd="0" destOrd="0" presId="urn:microsoft.com/office/officeart/2005/8/layout/pyramid4"/>
    <dgm:cxn modelId="{25905A3C-BC4F-43D7-B2DD-DE365CC3AC9C}" type="presOf" srcId="{CE6332B0-522D-47CE-939B-2305F27E0DC3}" destId="{66E89305-6D6C-4319-A1D3-991D8F4A0399}" srcOrd="0" destOrd="0" presId="urn:microsoft.com/office/officeart/2005/8/layout/pyramid4"/>
    <dgm:cxn modelId="{610C7B5C-4F5F-4B20-AB22-1351C167F2F0}" srcId="{48685E13-9E2F-407A-8444-9B50E1D100FA}" destId="{B84D5284-D1FC-4671-98F4-8D01486CFED6}" srcOrd="3" destOrd="0" parTransId="{1EF88F5F-CDCE-46B9-80E2-46B79EB638AC}" sibTransId="{2AD2C21B-7933-4A99-834E-88A11308E07E}"/>
    <dgm:cxn modelId="{069245B5-8322-4CAD-97D5-BA2107AAFBBD}" srcId="{48685E13-9E2F-407A-8444-9B50E1D100FA}" destId="{CEFA5E31-3895-4325-9A7F-8752E2958D06}" srcOrd="1" destOrd="0" parTransId="{B455FDF7-E7B9-4485-9C23-30436FEEC623}" sibTransId="{DA477F4C-1182-478D-A1AF-EC9F89263F9B}"/>
    <dgm:cxn modelId="{9FE7052D-CF15-4FA7-B724-379CCF8C603E}" type="presOf" srcId="{CEFA5E31-3895-4325-9A7F-8752E2958D06}" destId="{C45F52C4-9C22-4A26-813E-BFE11A2F10B3}" srcOrd="0" destOrd="0" presId="urn:microsoft.com/office/officeart/2005/8/layout/pyramid4"/>
    <dgm:cxn modelId="{FB76F6EB-572D-4799-A984-51404EC52981}" srcId="{48685E13-9E2F-407A-8444-9B50E1D100FA}" destId="{394FD3F0-4267-4CDF-B152-8CFE11482DE0}" srcOrd="2" destOrd="0" parTransId="{61AE6670-2C58-4E43-A687-8CEAA0C565C9}" sibTransId="{D4A84C2C-3B7B-4860-9537-B26B1F500513}"/>
    <dgm:cxn modelId="{22DBF4A4-3D8B-4A6C-964E-F6BBBE6E3370}" srcId="{48685E13-9E2F-407A-8444-9B50E1D100FA}" destId="{CE6332B0-522D-47CE-939B-2305F27E0DC3}" srcOrd="0" destOrd="0" parTransId="{C833A104-3580-4A93-A660-D376D50A97D6}" sibTransId="{596AB63E-B824-41BD-B97C-64E45334C381}"/>
    <dgm:cxn modelId="{DE05EE47-4DE2-4FE3-89CF-B38BF9E7AC5C}" type="presOf" srcId="{394FD3F0-4267-4CDF-B152-8CFE11482DE0}" destId="{32D64760-D649-4D85-B42F-4ACD8160232E}" srcOrd="0" destOrd="0" presId="urn:microsoft.com/office/officeart/2005/8/layout/pyramid4"/>
    <dgm:cxn modelId="{3737BADC-F2FA-40C7-89E3-96031FF064EA}" type="presOf" srcId="{48685E13-9E2F-407A-8444-9B50E1D100FA}" destId="{26ED2008-09AC-4F87-B9BC-4CBF58AF6911}" srcOrd="0" destOrd="0" presId="urn:microsoft.com/office/officeart/2005/8/layout/pyramid4"/>
    <dgm:cxn modelId="{1AD0B8AF-731F-4CB3-BFCA-229D018078D8}" type="presParOf" srcId="{26ED2008-09AC-4F87-B9BC-4CBF58AF6911}" destId="{66E89305-6D6C-4319-A1D3-991D8F4A0399}" srcOrd="0" destOrd="0" presId="urn:microsoft.com/office/officeart/2005/8/layout/pyramid4"/>
    <dgm:cxn modelId="{751F960B-AA36-487B-91CC-037797E34216}" type="presParOf" srcId="{26ED2008-09AC-4F87-B9BC-4CBF58AF6911}" destId="{C45F52C4-9C22-4A26-813E-BFE11A2F10B3}" srcOrd="1" destOrd="0" presId="urn:microsoft.com/office/officeart/2005/8/layout/pyramid4"/>
    <dgm:cxn modelId="{D52695A3-9A36-44B1-9C55-D65D48C07F79}" type="presParOf" srcId="{26ED2008-09AC-4F87-B9BC-4CBF58AF6911}" destId="{32D64760-D649-4D85-B42F-4ACD8160232E}" srcOrd="2" destOrd="0" presId="urn:microsoft.com/office/officeart/2005/8/layout/pyramid4"/>
    <dgm:cxn modelId="{64369056-B3C4-41FB-84F5-20B84EA49B54}" type="presParOf" srcId="{26ED2008-09AC-4F87-B9BC-4CBF58AF6911}" destId="{65699CB9-61B8-4026-8C86-D908B7932F59}"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064900-E834-464E-92B2-2B54F31C9F3F}" type="doc">
      <dgm:prSet loTypeId="urn:microsoft.com/office/officeart/2009/3/layout/IncreasingArrowsProcess" loCatId="" qsTypeId="urn:microsoft.com/office/officeart/2005/8/quickstyle/simple4" qsCatId="simple" csTypeId="urn:microsoft.com/office/officeart/2005/8/colors/colorful1#1" csCatId="colorful" phldr="1"/>
      <dgm:spPr/>
      <dgm:t>
        <a:bodyPr/>
        <a:lstStyle/>
        <a:p>
          <a:endParaRPr lang="en-US"/>
        </a:p>
      </dgm:t>
    </dgm:pt>
    <dgm:pt modelId="{E6104AC7-981E-2F43-8E1D-90450B639EE5}">
      <dgm:prSet phldrT="[Text]"/>
      <dgm:spPr/>
      <dgm:t>
        <a:bodyPr/>
        <a:lstStyle/>
        <a:p>
          <a:r>
            <a:rPr lang="en-US" dirty="0" smtClean="0"/>
            <a:t>Person – </a:t>
          </a:r>
          <a:r>
            <a:rPr lang="en-US" i="1" dirty="0" smtClean="0"/>
            <a:t>Soul</a:t>
          </a:r>
          <a:r>
            <a:rPr lang="en-US" dirty="0" smtClean="0"/>
            <a:t> - Formation</a:t>
          </a:r>
          <a:endParaRPr lang="en-US" dirty="0"/>
        </a:p>
      </dgm:t>
    </dgm:pt>
    <dgm:pt modelId="{6E5EB732-A08D-DB42-9E8F-28DC6E91B884}" type="parTrans" cxnId="{58620758-797D-7C48-A8EA-17A2C43F4C60}">
      <dgm:prSet/>
      <dgm:spPr/>
      <dgm:t>
        <a:bodyPr/>
        <a:lstStyle/>
        <a:p>
          <a:endParaRPr lang="en-US"/>
        </a:p>
      </dgm:t>
    </dgm:pt>
    <dgm:pt modelId="{01B64DF4-EE88-8C4B-ADE0-7AA0DEFA41CF}" type="sibTrans" cxnId="{58620758-797D-7C48-A8EA-17A2C43F4C60}">
      <dgm:prSet/>
      <dgm:spPr/>
      <dgm:t>
        <a:bodyPr/>
        <a:lstStyle/>
        <a:p>
          <a:endParaRPr lang="en-US"/>
        </a:p>
      </dgm:t>
    </dgm:pt>
    <dgm:pt modelId="{86A32D7C-70E6-4245-9B32-86A4641849DD}">
      <dgm:prSet phldrT="[Text]"/>
      <dgm:spPr/>
      <dgm:t>
        <a:bodyPr/>
        <a:lstStyle/>
        <a:p>
          <a:r>
            <a:rPr lang="en-US" dirty="0" smtClean="0"/>
            <a:t>In what ways did the speaker add to or distract from the message? </a:t>
          </a:r>
          <a:endParaRPr lang="en-US" dirty="0"/>
        </a:p>
      </dgm:t>
    </dgm:pt>
    <dgm:pt modelId="{D49F1AC8-A90C-BF4A-8A39-4B6FECF6E24F}" type="parTrans" cxnId="{D1E01542-F535-1041-9649-A32CAA9E3A7F}">
      <dgm:prSet/>
      <dgm:spPr/>
      <dgm:t>
        <a:bodyPr/>
        <a:lstStyle/>
        <a:p>
          <a:endParaRPr lang="en-US"/>
        </a:p>
      </dgm:t>
    </dgm:pt>
    <dgm:pt modelId="{A7EC46B4-1924-9F43-9762-D789B06E5C48}" type="sibTrans" cxnId="{D1E01542-F535-1041-9649-A32CAA9E3A7F}">
      <dgm:prSet/>
      <dgm:spPr/>
      <dgm:t>
        <a:bodyPr/>
        <a:lstStyle/>
        <a:p>
          <a:endParaRPr lang="en-US"/>
        </a:p>
      </dgm:t>
    </dgm:pt>
    <dgm:pt modelId="{AD892EBE-9C2D-1349-8CD4-D3C6AA9C2844}">
      <dgm:prSet phldrT="[Text]"/>
      <dgm:spPr/>
      <dgm:t>
        <a:bodyPr/>
        <a:lstStyle/>
        <a:p>
          <a:r>
            <a:rPr lang="en-US" dirty="0" smtClean="0"/>
            <a:t>Preparation – </a:t>
          </a:r>
          <a:r>
            <a:rPr lang="en-US" i="1" dirty="0" smtClean="0"/>
            <a:t>Skill</a:t>
          </a:r>
          <a:r>
            <a:rPr lang="en-US" dirty="0" smtClean="0"/>
            <a:t> - Information</a:t>
          </a:r>
          <a:endParaRPr lang="en-US" dirty="0"/>
        </a:p>
      </dgm:t>
    </dgm:pt>
    <dgm:pt modelId="{ADBB0665-172D-4546-9266-7F25B0C5AAF6}" type="parTrans" cxnId="{EF812F06-97C5-3745-9C32-974619FE0557}">
      <dgm:prSet/>
      <dgm:spPr/>
      <dgm:t>
        <a:bodyPr/>
        <a:lstStyle/>
        <a:p>
          <a:endParaRPr lang="en-US"/>
        </a:p>
      </dgm:t>
    </dgm:pt>
    <dgm:pt modelId="{F0C20F64-D4B2-A04B-9215-71DE540E8B46}" type="sibTrans" cxnId="{EF812F06-97C5-3745-9C32-974619FE0557}">
      <dgm:prSet/>
      <dgm:spPr/>
      <dgm:t>
        <a:bodyPr/>
        <a:lstStyle/>
        <a:p>
          <a:endParaRPr lang="en-US"/>
        </a:p>
      </dgm:t>
    </dgm:pt>
    <dgm:pt modelId="{8A331A42-9F39-4D4F-84B6-CFA6317D35DE}">
      <dgm:prSet phldrT="[Text]"/>
      <dgm:spPr/>
      <dgm:t>
        <a:bodyPr/>
        <a:lstStyle/>
        <a:p>
          <a:r>
            <a:rPr lang="en-US" dirty="0" smtClean="0"/>
            <a:t>Did the message reveal preparation &amp; clear concise thought?</a:t>
          </a:r>
          <a:endParaRPr lang="en-US" dirty="0"/>
        </a:p>
      </dgm:t>
    </dgm:pt>
    <dgm:pt modelId="{C6A3FA0A-0944-7E40-9B37-5E98828B4355}" type="parTrans" cxnId="{90ACFB77-903C-AD48-9673-2F978BF17844}">
      <dgm:prSet/>
      <dgm:spPr/>
      <dgm:t>
        <a:bodyPr/>
        <a:lstStyle/>
        <a:p>
          <a:endParaRPr lang="en-US"/>
        </a:p>
      </dgm:t>
    </dgm:pt>
    <dgm:pt modelId="{2030C94B-8AF0-7840-A691-AFE91238D45B}" type="sibTrans" cxnId="{90ACFB77-903C-AD48-9673-2F978BF17844}">
      <dgm:prSet/>
      <dgm:spPr/>
      <dgm:t>
        <a:bodyPr/>
        <a:lstStyle/>
        <a:p>
          <a:endParaRPr lang="en-US"/>
        </a:p>
      </dgm:t>
    </dgm:pt>
    <dgm:pt modelId="{974C4789-FA56-5C42-B833-F5F814946330}">
      <dgm:prSet phldrT="[Text]"/>
      <dgm:spPr/>
      <dgm:t>
        <a:bodyPr/>
        <a:lstStyle/>
        <a:p>
          <a:r>
            <a:rPr lang="en-US" dirty="0" smtClean="0"/>
            <a:t>Presentation – </a:t>
          </a:r>
          <a:r>
            <a:rPr lang="en-US" i="1" dirty="0" smtClean="0"/>
            <a:t>Sermon </a:t>
          </a:r>
          <a:r>
            <a:rPr lang="en-US" dirty="0" smtClean="0"/>
            <a:t>- Evaluation </a:t>
          </a:r>
          <a:endParaRPr lang="en-US" dirty="0"/>
        </a:p>
      </dgm:t>
    </dgm:pt>
    <dgm:pt modelId="{4A670173-C505-FD45-8986-8F5E15400F67}" type="parTrans" cxnId="{0B003482-FC25-B349-BE93-B96FF1D2FF90}">
      <dgm:prSet/>
      <dgm:spPr/>
      <dgm:t>
        <a:bodyPr/>
        <a:lstStyle/>
        <a:p>
          <a:endParaRPr lang="en-US"/>
        </a:p>
      </dgm:t>
    </dgm:pt>
    <dgm:pt modelId="{1FAE34D6-0E49-9E46-9B33-F1D72A9C44B8}" type="sibTrans" cxnId="{0B003482-FC25-B349-BE93-B96FF1D2FF90}">
      <dgm:prSet/>
      <dgm:spPr/>
      <dgm:t>
        <a:bodyPr/>
        <a:lstStyle/>
        <a:p>
          <a:endParaRPr lang="en-US"/>
        </a:p>
      </dgm:t>
    </dgm:pt>
    <dgm:pt modelId="{05CDE070-FD82-E14C-AE92-C8DF4BD44DB9}">
      <dgm:prSet phldrT="[Text]"/>
      <dgm:spPr/>
      <dgm:t>
        <a:bodyPr/>
        <a:lstStyle/>
        <a:p>
          <a:r>
            <a:rPr lang="en-US" dirty="0" smtClean="0"/>
            <a:t>Was the message contextually relevant, within time constraints, &amp; did it accomplish its purpose? </a:t>
          </a:r>
          <a:endParaRPr lang="en-US" dirty="0"/>
        </a:p>
      </dgm:t>
    </dgm:pt>
    <dgm:pt modelId="{CD15C0CB-23C2-B64F-AC6E-2DC9929B0865}" type="parTrans" cxnId="{A12A1E92-60DF-E746-A161-271DCA4C1F74}">
      <dgm:prSet/>
      <dgm:spPr/>
      <dgm:t>
        <a:bodyPr/>
        <a:lstStyle/>
        <a:p>
          <a:endParaRPr lang="en-US"/>
        </a:p>
      </dgm:t>
    </dgm:pt>
    <dgm:pt modelId="{58B5E5C8-357A-3444-8F88-A312F286064E}" type="sibTrans" cxnId="{A12A1E92-60DF-E746-A161-271DCA4C1F74}">
      <dgm:prSet/>
      <dgm:spPr/>
      <dgm:t>
        <a:bodyPr/>
        <a:lstStyle/>
        <a:p>
          <a:endParaRPr lang="en-US"/>
        </a:p>
      </dgm:t>
    </dgm:pt>
    <dgm:pt modelId="{0CB12BB0-C2B3-8148-98EA-68C0CFC634DA}">
      <dgm:prSet/>
      <dgm:spPr/>
      <dgm:t>
        <a:bodyPr/>
        <a:lstStyle/>
        <a:p>
          <a:endParaRPr lang="en-US" dirty="0"/>
        </a:p>
      </dgm:t>
    </dgm:pt>
    <dgm:pt modelId="{BEC5F88C-4EBE-3543-A92B-5D6CE48F8E17}" type="parTrans" cxnId="{292EA7DA-048D-224B-B212-44E1EB5ABE2A}">
      <dgm:prSet/>
      <dgm:spPr/>
      <dgm:t>
        <a:bodyPr/>
        <a:lstStyle/>
        <a:p>
          <a:endParaRPr lang="en-US"/>
        </a:p>
      </dgm:t>
    </dgm:pt>
    <dgm:pt modelId="{43563241-49C9-0442-8915-5323CB6CFE59}" type="sibTrans" cxnId="{292EA7DA-048D-224B-B212-44E1EB5ABE2A}">
      <dgm:prSet/>
      <dgm:spPr/>
      <dgm:t>
        <a:bodyPr/>
        <a:lstStyle/>
        <a:p>
          <a:endParaRPr lang="en-US"/>
        </a:p>
      </dgm:t>
    </dgm:pt>
    <dgm:pt modelId="{A77D0D74-CAFC-8344-9CBB-82E290B4C197}">
      <dgm:prSet/>
      <dgm:spPr/>
      <dgm:t>
        <a:bodyPr/>
        <a:lstStyle/>
        <a:p>
          <a:endParaRPr lang="en-US" dirty="0"/>
        </a:p>
      </dgm:t>
    </dgm:pt>
    <dgm:pt modelId="{FF6A2CD2-9753-7646-8809-AD52DE0F6458}" type="sibTrans" cxnId="{71F68B0A-D8C9-3749-A0B6-6DB70070D3E9}">
      <dgm:prSet/>
      <dgm:spPr/>
      <dgm:t>
        <a:bodyPr/>
        <a:lstStyle/>
        <a:p>
          <a:endParaRPr lang="en-US"/>
        </a:p>
      </dgm:t>
    </dgm:pt>
    <dgm:pt modelId="{467B77C2-E30F-E14A-B096-ABBEB7EB52E4}" type="parTrans" cxnId="{71F68B0A-D8C9-3749-A0B6-6DB70070D3E9}">
      <dgm:prSet/>
      <dgm:spPr/>
      <dgm:t>
        <a:bodyPr/>
        <a:lstStyle/>
        <a:p>
          <a:endParaRPr lang="en-US"/>
        </a:p>
      </dgm:t>
    </dgm:pt>
    <dgm:pt modelId="{BC4E630E-E635-EF4A-8987-8DF882800EB9}" type="pres">
      <dgm:prSet presAssocID="{A0064900-E834-464E-92B2-2B54F31C9F3F}" presName="Name0" presStyleCnt="0">
        <dgm:presLayoutVars>
          <dgm:chMax val="5"/>
          <dgm:chPref val="5"/>
          <dgm:dir/>
          <dgm:animLvl val="lvl"/>
        </dgm:presLayoutVars>
      </dgm:prSet>
      <dgm:spPr/>
      <dgm:t>
        <a:bodyPr/>
        <a:lstStyle/>
        <a:p>
          <a:endParaRPr lang="en-US"/>
        </a:p>
      </dgm:t>
    </dgm:pt>
    <dgm:pt modelId="{F6E55023-2F1A-BB43-A40E-FDED2DB26101}" type="pres">
      <dgm:prSet presAssocID="{E6104AC7-981E-2F43-8E1D-90450B639EE5}" presName="parentText1" presStyleLbl="node1" presStyleIdx="0" presStyleCnt="4" custLinFactNeighborX="-202" custLinFactNeighborY="-4159">
        <dgm:presLayoutVars>
          <dgm:chMax/>
          <dgm:chPref val="3"/>
          <dgm:bulletEnabled val="1"/>
        </dgm:presLayoutVars>
      </dgm:prSet>
      <dgm:spPr/>
      <dgm:t>
        <a:bodyPr/>
        <a:lstStyle/>
        <a:p>
          <a:endParaRPr lang="en-US"/>
        </a:p>
      </dgm:t>
    </dgm:pt>
    <dgm:pt modelId="{6A019E24-986B-7643-992C-87C3F9EA5C03}" type="pres">
      <dgm:prSet presAssocID="{E6104AC7-981E-2F43-8E1D-90450B639EE5}" presName="childText1" presStyleLbl="solidAlignAcc1" presStyleIdx="0" presStyleCnt="3" custScaleX="96687" custScaleY="103063">
        <dgm:presLayoutVars>
          <dgm:chMax val="0"/>
          <dgm:chPref val="0"/>
          <dgm:bulletEnabled val="1"/>
        </dgm:presLayoutVars>
      </dgm:prSet>
      <dgm:spPr/>
      <dgm:t>
        <a:bodyPr/>
        <a:lstStyle/>
        <a:p>
          <a:endParaRPr lang="en-US"/>
        </a:p>
      </dgm:t>
    </dgm:pt>
    <dgm:pt modelId="{BCA30028-02E9-DD48-9EB0-0D98118B75B4}" type="pres">
      <dgm:prSet presAssocID="{AD892EBE-9C2D-1349-8CD4-D3C6AA9C2844}" presName="parentText2" presStyleLbl="node1" presStyleIdx="1" presStyleCnt="4" custScaleX="101036">
        <dgm:presLayoutVars>
          <dgm:chMax/>
          <dgm:chPref val="3"/>
          <dgm:bulletEnabled val="1"/>
        </dgm:presLayoutVars>
      </dgm:prSet>
      <dgm:spPr/>
      <dgm:t>
        <a:bodyPr/>
        <a:lstStyle/>
        <a:p>
          <a:endParaRPr lang="en-US"/>
        </a:p>
      </dgm:t>
    </dgm:pt>
    <dgm:pt modelId="{2DD8251D-F641-BE4E-957A-29F5A49ACA15}" type="pres">
      <dgm:prSet presAssocID="{AD892EBE-9C2D-1349-8CD4-D3C6AA9C2844}" presName="childText2" presStyleLbl="solidAlignAcc1" presStyleIdx="1" presStyleCnt="3" custScaleX="103459">
        <dgm:presLayoutVars>
          <dgm:chMax val="0"/>
          <dgm:chPref val="0"/>
          <dgm:bulletEnabled val="1"/>
        </dgm:presLayoutVars>
      </dgm:prSet>
      <dgm:spPr/>
      <dgm:t>
        <a:bodyPr/>
        <a:lstStyle/>
        <a:p>
          <a:endParaRPr lang="en-US"/>
        </a:p>
      </dgm:t>
    </dgm:pt>
    <dgm:pt modelId="{CF7BE7D2-89CF-8C43-8C82-41149F31D000}" type="pres">
      <dgm:prSet presAssocID="{974C4789-FA56-5C42-B833-F5F814946330}" presName="parentText3" presStyleLbl="node1" presStyleIdx="2" presStyleCnt="4">
        <dgm:presLayoutVars>
          <dgm:chMax/>
          <dgm:chPref val="3"/>
          <dgm:bulletEnabled val="1"/>
        </dgm:presLayoutVars>
      </dgm:prSet>
      <dgm:spPr/>
      <dgm:t>
        <a:bodyPr/>
        <a:lstStyle/>
        <a:p>
          <a:endParaRPr lang="en-US"/>
        </a:p>
      </dgm:t>
    </dgm:pt>
    <dgm:pt modelId="{B454234B-5EF5-AD4E-BB11-9D3717550218}" type="pres">
      <dgm:prSet presAssocID="{974C4789-FA56-5C42-B833-F5F814946330}" presName="childText3" presStyleLbl="solidAlignAcc1" presStyleIdx="2" presStyleCnt="3" custScaleX="100584">
        <dgm:presLayoutVars>
          <dgm:chMax val="0"/>
          <dgm:chPref val="0"/>
          <dgm:bulletEnabled val="1"/>
        </dgm:presLayoutVars>
      </dgm:prSet>
      <dgm:spPr/>
      <dgm:t>
        <a:bodyPr/>
        <a:lstStyle/>
        <a:p>
          <a:endParaRPr lang="en-US"/>
        </a:p>
      </dgm:t>
    </dgm:pt>
    <dgm:pt modelId="{C867D0E4-2FA1-A64B-8514-330395AE58C4}" type="pres">
      <dgm:prSet presAssocID="{A77D0D74-CAFC-8344-9CBB-82E290B4C197}" presName="parentText4" presStyleLbl="node1" presStyleIdx="3" presStyleCnt="4" custAng="12955552" custScaleX="105651" custScaleY="354287" custLinFactNeighborX="52554" custLinFactNeighborY="-27816">
        <dgm:presLayoutVars>
          <dgm:chMax/>
          <dgm:chPref val="3"/>
          <dgm:bulletEnabled val="1"/>
        </dgm:presLayoutVars>
      </dgm:prSet>
      <dgm:spPr>
        <a:prstGeom prst="curvedRightArrow">
          <a:avLst/>
        </a:prstGeom>
      </dgm:spPr>
      <dgm:t>
        <a:bodyPr/>
        <a:lstStyle/>
        <a:p>
          <a:endParaRPr lang="en-US"/>
        </a:p>
      </dgm:t>
    </dgm:pt>
  </dgm:ptLst>
  <dgm:cxnLst>
    <dgm:cxn modelId="{292EA7DA-048D-224B-B212-44E1EB5ABE2A}" srcId="{86A32D7C-70E6-4245-9B32-86A4641849DD}" destId="{0CB12BB0-C2B3-8148-98EA-68C0CFC634DA}" srcOrd="0" destOrd="0" parTransId="{BEC5F88C-4EBE-3543-A92B-5D6CE48F8E17}" sibTransId="{43563241-49C9-0442-8915-5323CB6CFE59}"/>
    <dgm:cxn modelId="{71A09891-EB7A-4157-94E6-824871E54F2F}" type="presOf" srcId="{86A32D7C-70E6-4245-9B32-86A4641849DD}" destId="{6A019E24-986B-7643-992C-87C3F9EA5C03}" srcOrd="0" destOrd="0" presId="urn:microsoft.com/office/officeart/2009/3/layout/IncreasingArrowsProcess"/>
    <dgm:cxn modelId="{5B435A5E-788D-42EA-86A7-2EBA812B3B25}" type="presOf" srcId="{E6104AC7-981E-2F43-8E1D-90450B639EE5}" destId="{F6E55023-2F1A-BB43-A40E-FDED2DB26101}" srcOrd="0" destOrd="0" presId="urn:microsoft.com/office/officeart/2009/3/layout/IncreasingArrowsProcess"/>
    <dgm:cxn modelId="{C89A801E-1EE3-4648-A93D-2A60B8A3686F}" type="presOf" srcId="{A77D0D74-CAFC-8344-9CBB-82E290B4C197}" destId="{C867D0E4-2FA1-A64B-8514-330395AE58C4}" srcOrd="0" destOrd="0" presId="urn:microsoft.com/office/officeart/2009/3/layout/IncreasingArrowsProcess"/>
    <dgm:cxn modelId="{71F68B0A-D8C9-3749-A0B6-6DB70070D3E9}" srcId="{A0064900-E834-464E-92B2-2B54F31C9F3F}" destId="{A77D0D74-CAFC-8344-9CBB-82E290B4C197}" srcOrd="3" destOrd="0" parTransId="{467B77C2-E30F-E14A-B096-ABBEB7EB52E4}" sibTransId="{FF6A2CD2-9753-7646-8809-AD52DE0F6458}"/>
    <dgm:cxn modelId="{D1E01542-F535-1041-9649-A32CAA9E3A7F}" srcId="{E6104AC7-981E-2F43-8E1D-90450B639EE5}" destId="{86A32D7C-70E6-4245-9B32-86A4641849DD}" srcOrd="0" destOrd="0" parTransId="{D49F1AC8-A90C-BF4A-8A39-4B6FECF6E24F}" sibTransId="{A7EC46B4-1924-9F43-9762-D789B06E5C48}"/>
    <dgm:cxn modelId="{4E2290C3-ACC7-4374-895A-2CBE8880F5CB}" type="presOf" srcId="{8A331A42-9F39-4D4F-84B6-CFA6317D35DE}" destId="{2DD8251D-F641-BE4E-957A-29F5A49ACA15}" srcOrd="0" destOrd="0" presId="urn:microsoft.com/office/officeart/2009/3/layout/IncreasingArrowsProcess"/>
    <dgm:cxn modelId="{0B003482-FC25-B349-BE93-B96FF1D2FF90}" srcId="{A0064900-E834-464E-92B2-2B54F31C9F3F}" destId="{974C4789-FA56-5C42-B833-F5F814946330}" srcOrd="2" destOrd="0" parTransId="{4A670173-C505-FD45-8986-8F5E15400F67}" sibTransId="{1FAE34D6-0E49-9E46-9B33-F1D72A9C44B8}"/>
    <dgm:cxn modelId="{A12A1E92-60DF-E746-A161-271DCA4C1F74}" srcId="{974C4789-FA56-5C42-B833-F5F814946330}" destId="{05CDE070-FD82-E14C-AE92-C8DF4BD44DB9}" srcOrd="0" destOrd="0" parTransId="{CD15C0CB-23C2-B64F-AC6E-2DC9929B0865}" sibTransId="{58B5E5C8-357A-3444-8F88-A312F286064E}"/>
    <dgm:cxn modelId="{9E21DECC-434E-49DF-8CB6-09D3B6580227}" type="presOf" srcId="{A0064900-E834-464E-92B2-2B54F31C9F3F}" destId="{BC4E630E-E635-EF4A-8987-8DF882800EB9}" srcOrd="0" destOrd="0" presId="urn:microsoft.com/office/officeart/2009/3/layout/IncreasingArrowsProcess"/>
    <dgm:cxn modelId="{3F2F9299-D377-435D-823C-E166739A50CE}" type="presOf" srcId="{0CB12BB0-C2B3-8148-98EA-68C0CFC634DA}" destId="{6A019E24-986B-7643-992C-87C3F9EA5C03}" srcOrd="0" destOrd="1" presId="urn:microsoft.com/office/officeart/2009/3/layout/IncreasingArrowsProcess"/>
    <dgm:cxn modelId="{2E5C11F0-62E0-44EC-828B-F09222477D99}" type="presOf" srcId="{05CDE070-FD82-E14C-AE92-C8DF4BD44DB9}" destId="{B454234B-5EF5-AD4E-BB11-9D3717550218}" srcOrd="0" destOrd="0" presId="urn:microsoft.com/office/officeart/2009/3/layout/IncreasingArrowsProcess"/>
    <dgm:cxn modelId="{E2C601CA-3245-4DFB-9E49-57186B24F54B}" type="presOf" srcId="{AD892EBE-9C2D-1349-8CD4-D3C6AA9C2844}" destId="{BCA30028-02E9-DD48-9EB0-0D98118B75B4}" srcOrd="0" destOrd="0" presId="urn:microsoft.com/office/officeart/2009/3/layout/IncreasingArrowsProcess"/>
    <dgm:cxn modelId="{9533463D-DA30-4F27-982D-F3B07D6C7993}" type="presOf" srcId="{974C4789-FA56-5C42-B833-F5F814946330}" destId="{CF7BE7D2-89CF-8C43-8C82-41149F31D000}" srcOrd="0" destOrd="0" presId="urn:microsoft.com/office/officeart/2009/3/layout/IncreasingArrowsProcess"/>
    <dgm:cxn modelId="{90ACFB77-903C-AD48-9673-2F978BF17844}" srcId="{AD892EBE-9C2D-1349-8CD4-D3C6AA9C2844}" destId="{8A331A42-9F39-4D4F-84B6-CFA6317D35DE}" srcOrd="0" destOrd="0" parTransId="{C6A3FA0A-0944-7E40-9B37-5E98828B4355}" sibTransId="{2030C94B-8AF0-7840-A691-AFE91238D45B}"/>
    <dgm:cxn modelId="{58620758-797D-7C48-A8EA-17A2C43F4C60}" srcId="{A0064900-E834-464E-92B2-2B54F31C9F3F}" destId="{E6104AC7-981E-2F43-8E1D-90450B639EE5}" srcOrd="0" destOrd="0" parTransId="{6E5EB732-A08D-DB42-9E8F-28DC6E91B884}" sibTransId="{01B64DF4-EE88-8C4B-ADE0-7AA0DEFA41CF}"/>
    <dgm:cxn modelId="{EF812F06-97C5-3745-9C32-974619FE0557}" srcId="{A0064900-E834-464E-92B2-2B54F31C9F3F}" destId="{AD892EBE-9C2D-1349-8CD4-D3C6AA9C2844}" srcOrd="1" destOrd="0" parTransId="{ADBB0665-172D-4546-9266-7F25B0C5AAF6}" sibTransId="{F0C20F64-D4B2-A04B-9215-71DE540E8B46}"/>
    <dgm:cxn modelId="{4FF9AD62-738F-401E-A3E9-E0A48E769A8E}" type="presParOf" srcId="{BC4E630E-E635-EF4A-8987-8DF882800EB9}" destId="{F6E55023-2F1A-BB43-A40E-FDED2DB26101}" srcOrd="0" destOrd="0" presId="urn:microsoft.com/office/officeart/2009/3/layout/IncreasingArrowsProcess"/>
    <dgm:cxn modelId="{4693C3C8-2D9D-4CC2-A2BE-A6F024C369EA}" type="presParOf" srcId="{BC4E630E-E635-EF4A-8987-8DF882800EB9}" destId="{6A019E24-986B-7643-992C-87C3F9EA5C03}" srcOrd="1" destOrd="0" presId="urn:microsoft.com/office/officeart/2009/3/layout/IncreasingArrowsProcess"/>
    <dgm:cxn modelId="{E4A3EF8E-8C99-40EA-936C-C8B12BB790D9}" type="presParOf" srcId="{BC4E630E-E635-EF4A-8987-8DF882800EB9}" destId="{BCA30028-02E9-DD48-9EB0-0D98118B75B4}" srcOrd="2" destOrd="0" presId="urn:microsoft.com/office/officeart/2009/3/layout/IncreasingArrowsProcess"/>
    <dgm:cxn modelId="{8D2C4D62-6F04-4B0D-BFEE-6ECE5D9701B7}" type="presParOf" srcId="{BC4E630E-E635-EF4A-8987-8DF882800EB9}" destId="{2DD8251D-F641-BE4E-957A-29F5A49ACA15}" srcOrd="3" destOrd="0" presId="urn:microsoft.com/office/officeart/2009/3/layout/IncreasingArrowsProcess"/>
    <dgm:cxn modelId="{68F2B34C-0419-4138-AFF5-A82F63BE8F9E}" type="presParOf" srcId="{BC4E630E-E635-EF4A-8987-8DF882800EB9}" destId="{CF7BE7D2-89CF-8C43-8C82-41149F31D000}" srcOrd="4" destOrd="0" presId="urn:microsoft.com/office/officeart/2009/3/layout/IncreasingArrowsProcess"/>
    <dgm:cxn modelId="{A11A7AD7-F972-4493-BFDE-7F0320AE841B}" type="presParOf" srcId="{BC4E630E-E635-EF4A-8987-8DF882800EB9}" destId="{B454234B-5EF5-AD4E-BB11-9D3717550218}" srcOrd="5" destOrd="0" presId="urn:microsoft.com/office/officeart/2009/3/layout/IncreasingArrowsProcess"/>
    <dgm:cxn modelId="{793CF46A-60CB-414B-B42F-36B1ED2E5CA9}" type="presParOf" srcId="{BC4E630E-E635-EF4A-8987-8DF882800EB9}" destId="{C867D0E4-2FA1-A64B-8514-330395AE58C4}" srcOrd="6"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FEF556D3-1C4F-429A-BB11-0A36035BADD1}" type="datetimeFigureOut">
              <a:rPr lang="en-US"/>
              <a:pPr/>
              <a:t>8/31/2016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C8C126BD-5B0F-4063-8E4F-025E58A23C39}" type="slidenum">
              <a:rPr lang="en-US"/>
              <a:pPr/>
              <a:t>‹#›</a:t>
            </a:fld>
            <a:endParaRPr lang="en-US"/>
          </a:p>
        </p:txBody>
      </p:sp>
    </p:spTree>
    <p:extLst>
      <p:ext uri="{BB962C8B-B14F-4D97-AF65-F5344CB8AC3E}">
        <p14:creationId xmlns:p14="http://schemas.microsoft.com/office/powerpoint/2010/main" val="3429868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06C4008C-2B79-4C19-9E0B-89E58B6D3082}" type="datetimeFigureOut">
              <a:rPr lang="en-US"/>
              <a:pPr/>
              <a:t>8/31/2016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2BD0F4D3-A369-4E7E-8A3D-517EC289D556}" type="slidenum">
              <a:rPr lang="en-US"/>
              <a:pPr/>
              <a:t>‹#›</a:t>
            </a:fld>
            <a:endParaRPr lang="en-US"/>
          </a:p>
        </p:txBody>
      </p:sp>
    </p:spTree>
    <p:extLst>
      <p:ext uri="{BB962C8B-B14F-4D97-AF65-F5344CB8AC3E}">
        <p14:creationId xmlns:p14="http://schemas.microsoft.com/office/powerpoint/2010/main" val="19732141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preachingtoday.com/"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www.workingpreacher.org" TargetMode="External"/><Relationship Id="rId4" Type="http://schemas.openxmlformats.org/officeDocument/2006/relationships/hyperlink" Target="http://www.preaching.org/"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Notes for lesson 4:  SC 4:  Evaluate Sacred </a:t>
            </a:r>
            <a:r>
              <a:rPr lang="en-US" dirty="0" err="1" smtClean="0"/>
              <a:t>Comms</a:t>
            </a:r>
            <a:endParaRPr lang="en-US" dirty="0" smtClean="0"/>
          </a:p>
          <a:p>
            <a:endParaRPr lang="en-US" dirty="0" smtClean="0"/>
          </a:p>
          <a:p>
            <a:r>
              <a:rPr lang="en-US" dirty="0" smtClean="0"/>
              <a:t>Task</a:t>
            </a:r>
            <a:r>
              <a:rPr lang="en-US" baseline="0" dirty="0" smtClean="0"/>
              <a:t> 85D-201-8014</a:t>
            </a:r>
            <a:r>
              <a:rPr lang="en-US" dirty="0" smtClean="0"/>
              <a:t> Perform Supervision of Sacred Communication (Update to Evaluate Sacred </a:t>
            </a:r>
            <a:r>
              <a:rPr lang="en-US" dirty="0" err="1" smtClean="0"/>
              <a:t>Comms</a:t>
            </a:r>
            <a:r>
              <a:rPr lang="en-US" dirty="0" smtClean="0"/>
              <a:t>) C: </a:t>
            </a:r>
            <a:r>
              <a:rPr lang="en-US" dirty="0" err="1" smtClean="0"/>
              <a:t>Lv</a:t>
            </a:r>
            <a:r>
              <a:rPr lang="en-US" dirty="0" smtClean="0"/>
              <a:t> 5</a:t>
            </a:r>
          </a:p>
          <a:p>
            <a:endParaRPr lang="en-US" dirty="0" smtClean="0"/>
          </a:p>
          <a:p>
            <a:r>
              <a:rPr lang="en-US" b="1" dirty="0" smtClean="0"/>
              <a:t>Slide</a:t>
            </a:r>
            <a:r>
              <a:rPr lang="en-US" b="1" baseline="0" dirty="0" smtClean="0"/>
              <a:t> 1</a:t>
            </a:r>
            <a:endParaRPr lang="en-US" b="1" dirty="0" smtClean="0"/>
          </a:p>
          <a:p>
            <a:r>
              <a:rPr lang="en-US" dirty="0" smtClean="0"/>
              <a:t>Attention:</a:t>
            </a:r>
            <a:r>
              <a:rPr lang="en-US" baseline="0" dirty="0" smtClean="0"/>
              <a:t>  Have you ever had someone Evaluate your message?</a:t>
            </a:r>
          </a:p>
          <a:p>
            <a:r>
              <a:rPr lang="en-US" baseline="0" dirty="0" smtClean="0"/>
              <a:t>What kind of feedback have you received? How often?  Was it helpful? </a:t>
            </a:r>
          </a:p>
          <a:p>
            <a:endParaRPr lang="en-US" baseline="0" dirty="0" smtClean="0"/>
          </a:p>
          <a:p>
            <a:r>
              <a:rPr lang="en-US" baseline="0" dirty="0" err="1" smtClean="0"/>
              <a:t>Motitator</a:t>
            </a:r>
            <a:r>
              <a:rPr lang="en-US" baseline="0" dirty="0" smtClean="0"/>
              <a:t>:  Have you used the CCF and what has it been like?  Helpful? Overwhelming? Confusing?  (Handout CCF)  </a:t>
            </a:r>
          </a:p>
          <a:p>
            <a:endParaRPr lang="en-US" baseline="0" dirty="0" smtClean="0"/>
          </a:p>
          <a:p>
            <a:r>
              <a:rPr lang="en-US" b="1" baseline="0" dirty="0" smtClean="0"/>
              <a:t>Instructor note:  </a:t>
            </a:r>
            <a:r>
              <a:rPr lang="en-US" baseline="0" dirty="0" smtClean="0"/>
              <a:t>Even if students have already seen Communication Coaching Form hand them out one and discuss reason for form.  </a:t>
            </a:r>
          </a:p>
          <a:p>
            <a:r>
              <a:rPr lang="en-US" baseline="0" dirty="0" smtClean="0"/>
              <a:t>Common objections are to much information, confusing, and unsure how to use.  Reinforce to students the importance of having an objective tool and it is ok to use all or part of form to provide specific developmental feedback.  </a:t>
            </a:r>
          </a:p>
          <a:p>
            <a:endParaRPr lang="en-US" baseline="0" dirty="0" smtClean="0"/>
          </a:p>
          <a:p>
            <a:r>
              <a:rPr lang="en-US" baseline="0" dirty="0" smtClean="0"/>
              <a:t>Do you think it is important to Evaluate Sacred Communications as a Chaplain.  </a:t>
            </a:r>
          </a:p>
          <a:p>
            <a:r>
              <a:rPr lang="en-US" baseline="0" dirty="0" smtClean="0"/>
              <a:t>Why or why not?</a:t>
            </a:r>
          </a:p>
          <a:p>
            <a:endParaRPr lang="en-US" baseline="0" dirty="0" smtClean="0"/>
          </a:p>
          <a:p>
            <a:r>
              <a:rPr lang="en-US" b="1" baseline="0" dirty="0" smtClean="0"/>
              <a:t>Instructor note:  </a:t>
            </a:r>
            <a:r>
              <a:rPr lang="en-US" baseline="0" dirty="0" smtClean="0"/>
              <a:t>Help students to understand the importance is in the </a:t>
            </a:r>
            <a:r>
              <a:rPr lang="en-US" u="sng" baseline="0" dirty="0" smtClean="0"/>
              <a:t>development</a:t>
            </a:r>
            <a:r>
              <a:rPr lang="en-US" baseline="0" dirty="0" smtClean="0"/>
              <a:t> of the communicator.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708131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b="1" dirty="0" smtClean="0"/>
              <a:t>Slide</a:t>
            </a:r>
            <a:r>
              <a:rPr lang="en-US" b="1" baseline="0" dirty="0" smtClean="0"/>
              <a:t> 2</a:t>
            </a:r>
            <a:endParaRPr lang="en-US" b="1" dirty="0" smtClean="0"/>
          </a:p>
          <a:p>
            <a:pPr marL="0" indent="0">
              <a:buFont typeface="Arial"/>
              <a:buNone/>
            </a:pPr>
            <a:r>
              <a:rPr lang="en-US" sz="1200" b="1" dirty="0" smtClean="0">
                <a:cs typeface="Arial" charset="0"/>
              </a:rPr>
              <a:t>Highlight</a:t>
            </a:r>
            <a:r>
              <a:rPr lang="en-US" sz="1200" b="1" baseline="0" dirty="0" smtClean="0">
                <a:cs typeface="Arial" charset="0"/>
              </a:rPr>
              <a:t> TLO and various LSAs</a:t>
            </a:r>
            <a:endParaRPr lang="en-US" sz="1200" b="1" dirty="0" smtClean="0">
              <a:cs typeface="Arial" charset="0"/>
            </a:endParaRPr>
          </a:p>
          <a:p>
            <a:pPr marL="0" indent="0">
              <a:buFont typeface="Arial"/>
              <a:buNone/>
            </a:pPr>
            <a:endParaRPr lang="en-US" sz="1200" b="1" dirty="0" smtClean="0">
              <a:cs typeface="Arial" charset="0"/>
            </a:endParaRPr>
          </a:p>
          <a:p>
            <a:pPr marL="0" indent="0">
              <a:buFont typeface="Arial"/>
              <a:buNone/>
            </a:pPr>
            <a:r>
              <a:rPr lang="en-US" sz="1200" b="1" dirty="0" smtClean="0">
                <a:cs typeface="Arial" charset="0"/>
              </a:rPr>
              <a:t>LSA 1:  Contrast development Models</a:t>
            </a:r>
          </a:p>
          <a:p>
            <a:pPr marL="0" indent="0">
              <a:buFont typeface="Arial"/>
              <a:buNone/>
            </a:pPr>
            <a:r>
              <a:rPr lang="en-US" sz="1200" b="1" dirty="0" smtClean="0">
                <a:cs typeface="Arial" charset="0"/>
              </a:rPr>
              <a:t>LSA2:</a:t>
            </a:r>
            <a:r>
              <a:rPr lang="en-US" sz="1200" b="1" baseline="0" dirty="0" smtClean="0">
                <a:cs typeface="Arial" charset="0"/>
              </a:rPr>
              <a:t>  </a:t>
            </a:r>
            <a:r>
              <a:rPr lang="en-US" sz="1200" b="1" dirty="0" smtClean="0">
                <a:cs typeface="Arial" charset="0"/>
              </a:rPr>
              <a:t>Compare Coaching to establish best practices</a:t>
            </a:r>
          </a:p>
          <a:p>
            <a:pPr marL="0" indent="0">
              <a:buFont typeface="Arial"/>
              <a:buNone/>
            </a:pPr>
            <a:r>
              <a:rPr lang="en-US" sz="1200" b="1" dirty="0" smtClean="0">
                <a:cs typeface="Arial" charset="0"/>
              </a:rPr>
              <a:t>LSA</a:t>
            </a:r>
            <a:r>
              <a:rPr lang="en-US" sz="1200" b="1" baseline="0" dirty="0" smtClean="0">
                <a:cs typeface="Arial" charset="0"/>
              </a:rPr>
              <a:t> 3:  </a:t>
            </a:r>
            <a:r>
              <a:rPr lang="en-US" sz="1200" b="1" dirty="0" smtClean="0">
                <a:cs typeface="Arial" charset="0"/>
              </a:rPr>
              <a:t>Apply 6 Steps of SC Checklist</a:t>
            </a:r>
          </a:p>
          <a:p>
            <a:pPr marL="0" indent="0">
              <a:buFont typeface="Arial"/>
              <a:buNone/>
            </a:pPr>
            <a:r>
              <a:rPr lang="en-US" sz="1200" b="1" dirty="0" smtClean="0">
                <a:cs typeface="Arial" charset="0"/>
              </a:rPr>
              <a:t>LSA 4:  Create Developmental model using framework given</a:t>
            </a:r>
          </a:p>
          <a:p>
            <a:pPr marL="0" indent="0">
              <a:buFont typeface="Arial"/>
              <a:buNone/>
            </a:pPr>
            <a:r>
              <a:rPr lang="en-US" sz="1200" b="1" dirty="0" smtClean="0">
                <a:cs typeface="Arial" charset="0"/>
              </a:rPr>
              <a:t>LSA</a:t>
            </a:r>
            <a:r>
              <a:rPr lang="en-US" sz="1200" b="1" baseline="0" dirty="0" smtClean="0">
                <a:cs typeface="Arial" charset="0"/>
              </a:rPr>
              <a:t> 5:  </a:t>
            </a:r>
            <a:r>
              <a:rPr lang="en-US" sz="1200" b="1" dirty="0" smtClean="0">
                <a:cs typeface="Arial" charset="0"/>
              </a:rPr>
              <a:t>Assess developmental tools</a:t>
            </a:r>
          </a:p>
          <a:p>
            <a:pPr marL="0" indent="0">
              <a:buFont typeface="Arial"/>
              <a:buNone/>
            </a:pPr>
            <a:r>
              <a:rPr lang="en-US" sz="1200" b="1" dirty="0" smtClean="0">
                <a:cs typeface="Arial" charset="0"/>
              </a:rPr>
              <a:t>LSA</a:t>
            </a:r>
            <a:r>
              <a:rPr lang="en-US" sz="1200" b="1" baseline="0" dirty="0" smtClean="0">
                <a:cs typeface="Arial" charset="0"/>
              </a:rPr>
              <a:t> 6:  </a:t>
            </a:r>
            <a:r>
              <a:rPr lang="en-US" sz="1200" b="1" dirty="0" smtClean="0">
                <a:cs typeface="Arial" charset="0"/>
              </a:rPr>
              <a:t>Choose book for self and peer development</a:t>
            </a:r>
          </a:p>
          <a:p>
            <a:pPr marL="0" indent="0">
              <a:buFont typeface="Arial"/>
              <a:buNone/>
            </a:pPr>
            <a:endParaRPr lang="en-US" sz="1200" b="1" dirty="0" smtClean="0">
              <a:cs typeface="Arial" charset="0"/>
            </a:endParaRPr>
          </a:p>
          <a:p>
            <a:pPr marL="0" indent="0">
              <a:buFont typeface="Arial"/>
              <a:buNone/>
            </a:pPr>
            <a:r>
              <a:rPr lang="en-US" sz="1200" b="1" dirty="0" smtClean="0">
                <a:cs typeface="Arial" charset="0"/>
              </a:rPr>
              <a:t>PE will be after lunch, each student will present and Coach</a:t>
            </a:r>
            <a:r>
              <a:rPr lang="en-US" sz="1200" b="1" baseline="0" dirty="0" smtClean="0">
                <a:cs typeface="Arial" charset="0"/>
              </a:rPr>
              <a:t> to model the principles learned in class. </a:t>
            </a:r>
            <a:endParaRPr lang="en-US" sz="1200" b="1" dirty="0" smtClean="0">
              <a:cs typeface="Arial" charset="0"/>
            </a:endParaRPr>
          </a:p>
        </p:txBody>
      </p:sp>
      <p:sp>
        <p:nvSpPr>
          <p:cNvPr id="4" name="Slide Number Placeholder 3"/>
          <p:cNvSpPr>
            <a:spLocks noGrp="1"/>
          </p:cNvSpPr>
          <p:nvPr>
            <p:ph type="sldNum" sz="quarter" idx="10"/>
          </p:nvPr>
        </p:nvSpPr>
        <p:spPr/>
        <p:txBody>
          <a:bodyPr/>
          <a:lstStyle/>
          <a:p>
            <a:fld id="{2BD0F4D3-A369-4E7E-8A3D-517EC289D556}" type="slidenum">
              <a:rPr lang="en-US" smtClean="0"/>
              <a:pPr/>
              <a:t>2</a:t>
            </a:fld>
            <a:endParaRPr lang="en-US"/>
          </a:p>
        </p:txBody>
      </p:sp>
    </p:spTree>
    <p:extLst>
      <p:ext uri="{BB962C8B-B14F-4D97-AF65-F5344CB8AC3E}">
        <p14:creationId xmlns:p14="http://schemas.microsoft.com/office/powerpoint/2010/main" val="4124547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Slide</a:t>
            </a:r>
            <a:r>
              <a:rPr lang="en-US" b="1" baseline="0" dirty="0" smtClean="0"/>
              <a:t> 3</a:t>
            </a:r>
            <a:endParaRPr lang="en-US" b="1" dirty="0" smtClean="0"/>
          </a:p>
          <a:p>
            <a:endParaRPr lang="en-US" dirty="0" smtClean="0"/>
          </a:p>
          <a:p>
            <a:r>
              <a:rPr lang="en-US" dirty="0" smtClean="0"/>
              <a:t>Army doctrine begins with the profession and the leader.</a:t>
            </a:r>
            <a:r>
              <a:rPr lang="en-US" baseline="0" dirty="0" smtClean="0"/>
              <a:t>  The foundation of leadership is the character and presence of the individual.  In older leadership manuals, this was expressed as BE-KNOW-DO.  Today, Leadership Attributes and Competencies work together on the inside to aid the individual in influencing others toward organization goals and mission accomplishment.  </a:t>
            </a:r>
          </a:p>
          <a:p>
            <a:endParaRPr lang="en-US" baseline="0" dirty="0" smtClean="0"/>
          </a:p>
          <a:p>
            <a:r>
              <a:rPr lang="en-US" baseline="0" dirty="0" smtClean="0"/>
              <a:t>This lesson will focus on Supervision and Coaching.  This is what we are trying to achieve in all the Sacred </a:t>
            </a:r>
            <a:r>
              <a:rPr lang="en-US" baseline="0" dirty="0" err="1" smtClean="0"/>
              <a:t>Comms</a:t>
            </a:r>
            <a:r>
              <a:rPr lang="en-US" baseline="0" dirty="0" smtClean="0"/>
              <a:t> lessons.  </a:t>
            </a:r>
          </a:p>
          <a:p>
            <a:endParaRPr lang="en-US" baseline="0" dirty="0" smtClean="0"/>
          </a:p>
          <a:p>
            <a:r>
              <a:rPr lang="en-US" baseline="0" dirty="0" smtClean="0"/>
              <a:t>They all build on this final lesson, the focus is development.  </a:t>
            </a:r>
            <a:endParaRPr lang="en-US" dirty="0"/>
          </a:p>
        </p:txBody>
      </p:sp>
      <p:sp>
        <p:nvSpPr>
          <p:cNvPr id="4" name="Slide Number Placeholder 3"/>
          <p:cNvSpPr>
            <a:spLocks noGrp="1"/>
          </p:cNvSpPr>
          <p:nvPr>
            <p:ph type="sldNum" sz="quarter" idx="10"/>
          </p:nvPr>
        </p:nvSpPr>
        <p:spPr/>
        <p:txBody>
          <a:bodyPr/>
          <a:lstStyle/>
          <a:p>
            <a:fld id="{617FCBF6-B39A-43E3-B902-1137ADC6E83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99736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b="1" dirty="0" smtClean="0"/>
              <a:t>Slide</a:t>
            </a:r>
            <a:r>
              <a:rPr lang="en-US" b="1" baseline="0" dirty="0" smtClean="0"/>
              <a:t> 4</a:t>
            </a:r>
            <a:endParaRPr lang="en-US" b="1" dirty="0" smtClean="0"/>
          </a:p>
          <a:p>
            <a:pPr marL="0" marR="0" indent="0" algn="l" defTabSz="914400" rtl="0" eaLnBrk="0" fontAlgn="base" latinLnBrk="0" hangingPunct="0">
              <a:lnSpc>
                <a:spcPct val="100000"/>
              </a:lnSpc>
              <a:spcBef>
                <a:spcPct val="30000"/>
              </a:spcBef>
              <a:spcAft>
                <a:spcPct val="0"/>
              </a:spcAft>
              <a:buClrTx/>
              <a:buSzTx/>
              <a:buFont typeface="Arial"/>
              <a:buNone/>
              <a:tabLst/>
              <a:defRPr/>
            </a:pPr>
            <a:endParaRPr lang="en-US" sz="1200" b="1" dirty="0" smtClean="0">
              <a:cs typeface="Arial" charset="0"/>
            </a:endParaRPr>
          </a:p>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sz="1200" b="1" dirty="0" smtClean="0">
                <a:cs typeface="Arial" charset="0"/>
              </a:rPr>
              <a:t>LSA 1:  Contrast development Models </a:t>
            </a:r>
            <a:r>
              <a:rPr lang="en-US" baseline="0" dirty="0" smtClean="0"/>
              <a:t>(using Army Doctrine ADRP 6-22)</a:t>
            </a:r>
          </a:p>
          <a:p>
            <a:pPr marL="0" marR="0" indent="0" algn="l" defTabSz="914400" rtl="0" eaLnBrk="0" fontAlgn="base" latinLnBrk="0" hangingPunct="0">
              <a:lnSpc>
                <a:spcPct val="100000"/>
              </a:lnSpc>
              <a:spcBef>
                <a:spcPct val="30000"/>
              </a:spcBef>
              <a:spcAft>
                <a:spcPct val="0"/>
              </a:spcAft>
              <a:buClrTx/>
              <a:buSzTx/>
              <a:buFont typeface="Arial"/>
              <a:buNone/>
              <a:tabLst/>
              <a:defRPr/>
            </a:pPr>
            <a:endParaRPr lang="en-US" sz="1200" b="1" dirty="0" smtClean="0">
              <a:cs typeface="Arial" charset="0"/>
            </a:endParaRPr>
          </a:p>
          <a:p>
            <a:pPr marL="0" marR="0" indent="0" algn="l" defTabSz="914400" rtl="0" eaLnBrk="0" fontAlgn="base" latinLnBrk="0" hangingPunct="0">
              <a:lnSpc>
                <a:spcPct val="100000"/>
              </a:lnSpc>
              <a:spcBef>
                <a:spcPct val="30000"/>
              </a:spcBef>
              <a:spcAft>
                <a:spcPct val="0"/>
              </a:spcAft>
              <a:buClrTx/>
              <a:buSzTx/>
              <a:buFont typeface="Arial"/>
              <a:buNone/>
              <a:tabLst/>
              <a:defRPr/>
            </a:pPr>
            <a:endParaRPr lang="en-US" sz="1200" b="1" dirty="0" smtClean="0">
              <a:cs typeface="Arial" charset="0"/>
            </a:endParaRPr>
          </a:p>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sz="1200" b="1" dirty="0" smtClean="0">
                <a:cs typeface="Arial" charset="0"/>
              </a:rPr>
              <a:t>The</a:t>
            </a:r>
            <a:r>
              <a:rPr lang="en-US" sz="1200" b="1" baseline="0" dirty="0" smtClean="0">
                <a:cs typeface="Arial" charset="0"/>
              </a:rPr>
              <a:t> Army has 3 leadership development models  </a:t>
            </a:r>
            <a:r>
              <a:rPr lang="en-US" dirty="0" smtClean="0"/>
              <a:t>Counseling,</a:t>
            </a:r>
            <a:r>
              <a:rPr lang="en-US" baseline="0" dirty="0" smtClean="0"/>
              <a:t> </a:t>
            </a:r>
            <a:r>
              <a:rPr lang="en-US" dirty="0" smtClean="0"/>
              <a:t>Coaching,</a:t>
            </a:r>
            <a:r>
              <a:rPr lang="en-US" baseline="0" dirty="0" smtClean="0"/>
              <a:t> </a:t>
            </a:r>
            <a:r>
              <a:rPr lang="en-US" dirty="0" smtClean="0"/>
              <a:t>Mentoring.</a:t>
            </a:r>
            <a:r>
              <a:rPr lang="en-US" baseline="0" dirty="0" smtClean="0"/>
              <a:t>  </a:t>
            </a:r>
          </a:p>
          <a:p>
            <a:pPr marL="0" marR="0" indent="0" algn="l" defTabSz="914400" rtl="0" eaLnBrk="0" fontAlgn="base" latinLnBrk="0" hangingPunct="0">
              <a:lnSpc>
                <a:spcPct val="100000"/>
              </a:lnSpc>
              <a:spcBef>
                <a:spcPct val="30000"/>
              </a:spcBef>
              <a:spcAft>
                <a:spcPct val="0"/>
              </a:spcAft>
              <a:buClrTx/>
              <a:buSzTx/>
              <a:buFont typeface="Arial"/>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baseline="0" dirty="0" smtClean="0"/>
              <a:t>How would you define each and what are the differences?  </a:t>
            </a:r>
            <a:r>
              <a:rPr lang="en-US" dirty="0" smtClean="0"/>
              <a:t>  </a:t>
            </a:r>
          </a:p>
          <a:p>
            <a:endParaRPr lang="en-US" dirty="0" smtClean="0"/>
          </a:p>
          <a:p>
            <a:endParaRPr lang="en-US" sz="1200" dirty="0" smtClean="0">
              <a:solidFill>
                <a:srgbClr val="57584F"/>
              </a:solidFill>
            </a:endParaRPr>
          </a:p>
          <a:p>
            <a:r>
              <a:rPr lang="en-US" sz="1200" dirty="0" smtClean="0">
                <a:solidFill>
                  <a:srgbClr val="57584F"/>
                </a:solidFill>
              </a:rPr>
              <a:t>Highlight</a:t>
            </a:r>
            <a:r>
              <a:rPr lang="en-US" sz="1200" baseline="0" dirty="0" smtClean="0">
                <a:solidFill>
                  <a:srgbClr val="57584F"/>
                </a:solidFill>
              </a:rPr>
              <a:t> </a:t>
            </a:r>
            <a:r>
              <a:rPr lang="en-US" sz="1200" dirty="0" smtClean="0">
                <a:solidFill>
                  <a:srgbClr val="57584F"/>
                </a:solidFill>
              </a:rPr>
              <a:t>Army Resources:    </a:t>
            </a:r>
          </a:p>
          <a:p>
            <a:endParaRPr lang="en-US" sz="1200" dirty="0" smtClean="0">
              <a:solidFill>
                <a:srgbClr val="57584F"/>
              </a:solidFill>
            </a:endParaRPr>
          </a:p>
          <a:p>
            <a:r>
              <a:rPr lang="en-US" sz="1200" dirty="0" smtClean="0">
                <a:solidFill>
                  <a:srgbClr val="57584F"/>
                </a:solidFill>
              </a:rPr>
              <a:t>ADRP 6-22   Army Leadership, </a:t>
            </a:r>
            <a:r>
              <a:rPr lang="en-US" sz="1200" dirty="0" err="1" smtClean="0">
                <a:solidFill>
                  <a:srgbClr val="57584F"/>
                </a:solidFill>
              </a:rPr>
              <a:t>Ch</a:t>
            </a:r>
            <a:r>
              <a:rPr lang="en-US" sz="1200" dirty="0" smtClean="0">
                <a:solidFill>
                  <a:srgbClr val="57584F"/>
                </a:solidFill>
              </a:rPr>
              <a:t> 7 (10-12)  Key to</a:t>
            </a:r>
            <a:r>
              <a:rPr lang="en-US" sz="1200" baseline="0" dirty="0" smtClean="0">
                <a:solidFill>
                  <a:srgbClr val="57584F"/>
                </a:solidFill>
              </a:rPr>
              <a:t> understanding Development from the Army’s perspective</a:t>
            </a:r>
            <a:endParaRPr lang="en-US" sz="1200" dirty="0" smtClean="0">
              <a:solidFill>
                <a:srgbClr val="57584F"/>
              </a:solidFill>
            </a:endParaRPr>
          </a:p>
          <a:p>
            <a:r>
              <a:rPr lang="en-US" sz="1200" dirty="0" smtClean="0">
                <a:solidFill>
                  <a:srgbClr val="57584F"/>
                </a:solidFill>
              </a:rPr>
              <a:t>		   FM 6-22, CH 3  Details</a:t>
            </a:r>
            <a:r>
              <a:rPr lang="en-US" sz="1200" baseline="0" dirty="0" smtClean="0">
                <a:solidFill>
                  <a:srgbClr val="57584F"/>
                </a:solidFill>
              </a:rPr>
              <a:t> specific approach and questions to use.  </a:t>
            </a:r>
            <a:endParaRPr lang="en-US" sz="1200" dirty="0" smtClean="0">
              <a:solidFill>
                <a:srgbClr val="57584F"/>
              </a:solidFill>
            </a:endParaRPr>
          </a:p>
          <a:p>
            <a:r>
              <a:rPr lang="en-US" sz="1200" dirty="0" smtClean="0">
                <a:solidFill>
                  <a:srgbClr val="57584F"/>
                </a:solidFill>
              </a:rPr>
              <a:t>		   AR 623-3      Evaluation Reporting System Appendix C-7 b </a:t>
            </a:r>
          </a:p>
          <a:p>
            <a:r>
              <a:rPr lang="en-US" sz="1200" dirty="0" smtClean="0">
                <a:solidFill>
                  <a:srgbClr val="57584F"/>
                </a:solidFill>
              </a:rPr>
              <a:t>Highlight the section regarding “the list below represents some of those areas in which the chaplain may be rated</a:t>
            </a:r>
            <a:r>
              <a:rPr lang="en-US" sz="1200" baseline="0" dirty="0" smtClean="0">
                <a:solidFill>
                  <a:srgbClr val="57584F"/>
                </a:solidFill>
              </a:rPr>
              <a:t> to be the most competent and have the greatest potential  (1-14)</a:t>
            </a:r>
          </a:p>
          <a:p>
            <a:endParaRPr lang="en-US" sz="1200" baseline="0" dirty="0" smtClean="0">
              <a:solidFill>
                <a:srgbClr val="57584F"/>
              </a:solidFill>
            </a:endParaRPr>
          </a:p>
          <a:p>
            <a:r>
              <a:rPr lang="en-US" sz="1200" baseline="0" dirty="0" smtClean="0">
                <a:solidFill>
                  <a:srgbClr val="57584F"/>
                </a:solidFill>
              </a:rPr>
              <a:t>Ask:  What do you thing is listed first? </a:t>
            </a:r>
          </a:p>
          <a:p>
            <a:endParaRPr lang="en-US" sz="1200" baseline="0" dirty="0" smtClean="0">
              <a:solidFill>
                <a:srgbClr val="57584F"/>
              </a:solidFill>
            </a:endParaRPr>
          </a:p>
          <a:p>
            <a:pPr marL="228600" indent="-228600">
              <a:buAutoNum type="arabicParenR"/>
            </a:pPr>
            <a:r>
              <a:rPr lang="en-US" sz="1200" baseline="0" dirty="0" smtClean="0">
                <a:solidFill>
                  <a:srgbClr val="57584F"/>
                </a:solidFill>
              </a:rPr>
              <a:t>Preaching and leading in worship.</a:t>
            </a:r>
          </a:p>
          <a:p>
            <a:pPr marL="0" indent="0">
              <a:buNone/>
            </a:pPr>
            <a:r>
              <a:rPr lang="en-US" sz="1200" baseline="0" dirty="0" smtClean="0">
                <a:solidFill>
                  <a:srgbClr val="57584F"/>
                </a:solidFill>
              </a:rPr>
              <a:t>State: I don’t think that this list is in order of most important, but most obvious.  </a:t>
            </a:r>
          </a:p>
          <a:p>
            <a:pPr marL="0" indent="0">
              <a:buNone/>
            </a:pPr>
            <a:r>
              <a:rPr lang="en-US" sz="1200" baseline="0" dirty="0" smtClean="0">
                <a:solidFill>
                  <a:srgbClr val="57584F"/>
                </a:solidFill>
              </a:rPr>
              <a:t>So why don’t we rate, evaluate, or even observe others preaching?   (Pause)</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We can do better.  We must put emphasis on and evaluate what is most important.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Think about it?  As an Army Chaplain, what is more important: Push ups or Preaching?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Explain:  If you fail the Push ups on a PT test?  You will get evaluated, helped, coached and retested.  If you still can’t achieve the min push ups you will be kicked out of the Army.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But what about preaching?  (pause)  Do we care as much about preaching as we do push ups?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If you or other chaplains are struggling to preach, have a clear thought, or unable to present a compelling message from a Sacred Text?  </a:t>
            </a:r>
          </a:p>
          <a:p>
            <a:pPr marL="0" indent="0">
              <a:buNone/>
            </a:pPr>
            <a:r>
              <a:rPr lang="en-US" sz="1200" baseline="0" dirty="0" smtClean="0">
                <a:solidFill>
                  <a:srgbClr val="57584F"/>
                </a:solidFill>
              </a:rPr>
              <a:t>What happens to them?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At worst they are marginalized, talked about but then generally let of the hook for preaching and then promoted.  </a:t>
            </a:r>
          </a:p>
          <a:p>
            <a:pPr marL="0" indent="0">
              <a:buNone/>
            </a:pPr>
            <a:endParaRPr lang="en-US" sz="1200" baseline="0" dirty="0" smtClean="0">
              <a:solidFill>
                <a:srgbClr val="57584F"/>
              </a:solidFill>
            </a:endParaRPr>
          </a:p>
          <a:p>
            <a:pPr marL="0" indent="0">
              <a:buNone/>
            </a:pPr>
            <a:r>
              <a:rPr lang="en-US" sz="1200" baseline="0" dirty="0" smtClean="0">
                <a:solidFill>
                  <a:srgbClr val="57584F"/>
                </a:solidFill>
              </a:rPr>
              <a:t>**Coaching and evaluation is the key for development in Push ups and I believe it can be the same in preaching.    </a:t>
            </a:r>
            <a:endParaRPr lang="en-US" sz="1200" dirty="0" smtClean="0">
              <a:solidFill>
                <a:srgbClr val="57584F"/>
              </a:solidFill>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a:t>
            </a:fld>
            <a:endParaRPr lang="en-US"/>
          </a:p>
        </p:txBody>
      </p:sp>
    </p:spTree>
    <p:extLst>
      <p:ext uri="{BB962C8B-B14F-4D97-AF65-F5344CB8AC3E}">
        <p14:creationId xmlns:p14="http://schemas.microsoft.com/office/powerpoint/2010/main" val="1548785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5</a:t>
            </a:r>
          </a:p>
          <a:p>
            <a:endParaRPr lang="en-US" b="1" dirty="0" smtClean="0"/>
          </a:p>
          <a:p>
            <a:r>
              <a:rPr lang="en-US" b="1" dirty="0" smtClean="0"/>
              <a:t>Table</a:t>
            </a:r>
            <a:r>
              <a:rPr lang="en-US" b="1" baseline="0" dirty="0" smtClean="0"/>
              <a:t> from ADRP 6-22 show comparison of Development models </a:t>
            </a:r>
          </a:p>
          <a:p>
            <a:endParaRPr lang="en-US" b="1" baseline="0" dirty="0" smtClean="0"/>
          </a:p>
          <a:p>
            <a:r>
              <a:rPr lang="en-US" b="1" baseline="0" dirty="0" smtClean="0"/>
              <a:t>Allow students to look at it and highlight a few differences.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a:t>
            </a:fld>
            <a:endParaRPr lang="en-US"/>
          </a:p>
        </p:txBody>
      </p:sp>
    </p:spTree>
    <p:extLst>
      <p:ext uri="{BB962C8B-B14F-4D97-AF65-F5344CB8AC3E}">
        <p14:creationId xmlns:p14="http://schemas.microsoft.com/office/powerpoint/2010/main" val="1476473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6</a:t>
            </a:r>
          </a:p>
          <a:p>
            <a:endParaRPr lang="en-US" b="1" dirty="0" smtClean="0"/>
          </a:p>
          <a:p>
            <a:r>
              <a:rPr lang="en-US" b="1" dirty="0" smtClean="0"/>
              <a:t>This </a:t>
            </a:r>
            <a:r>
              <a:rPr lang="en-US" b="1" dirty="0" err="1" smtClean="0"/>
              <a:t>venn</a:t>
            </a:r>
            <a:r>
              <a:rPr lang="en-US" b="1" dirty="0" smtClean="0"/>
              <a:t> diagram is to show</a:t>
            </a:r>
            <a:r>
              <a:rPr lang="en-US" b="1" baseline="0" dirty="0" smtClean="0"/>
              <a:t> the overlap and interconnectedness of developmental models.  </a:t>
            </a:r>
          </a:p>
          <a:p>
            <a:endParaRPr lang="en-US" b="1" baseline="0" dirty="0" smtClean="0"/>
          </a:p>
          <a:p>
            <a:r>
              <a:rPr lang="en-US" b="1" baseline="0" dirty="0" smtClean="0"/>
              <a:t>The highlighted area is to show the </a:t>
            </a:r>
            <a:r>
              <a:rPr lang="en-US" b="1" u="sng" baseline="0" dirty="0" smtClean="0"/>
              <a:t>sweet spot of coaching </a:t>
            </a:r>
            <a:r>
              <a:rPr lang="en-US" b="1" baseline="0" dirty="0" smtClean="0"/>
              <a:t>and how it is complex but powerful to teach skill and develop others.  </a:t>
            </a:r>
            <a:r>
              <a:rPr lang="en-US" b="1" dirty="0" smtClean="0"/>
              <a:t> </a:t>
            </a:r>
            <a:endParaRPr lang="en-US" dirty="0"/>
          </a:p>
        </p:txBody>
      </p:sp>
      <p:sp>
        <p:nvSpPr>
          <p:cNvPr id="4" name="Slide Number Placeholder 3"/>
          <p:cNvSpPr>
            <a:spLocks noGrp="1"/>
          </p:cNvSpPr>
          <p:nvPr>
            <p:ph type="sldNum" sz="quarter" idx="10"/>
          </p:nvPr>
        </p:nvSpPr>
        <p:spPr/>
        <p:txBody>
          <a:bodyPr/>
          <a:lstStyle/>
          <a:p>
            <a:fld id="{12AD2AD1-421F-B14B-8539-06C4C910FB59}" type="slidenum">
              <a:rPr lang="en-US" smtClean="0"/>
              <a:pPr/>
              <a:t>6</a:t>
            </a:fld>
            <a:endParaRPr lang="en-US"/>
          </a:p>
        </p:txBody>
      </p:sp>
    </p:spTree>
    <p:extLst>
      <p:ext uri="{BB962C8B-B14F-4D97-AF65-F5344CB8AC3E}">
        <p14:creationId xmlns:p14="http://schemas.microsoft.com/office/powerpoint/2010/main" val="3433447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dirty="0" smtClean="0"/>
              <a:t>Slide 7 </a:t>
            </a:r>
            <a:r>
              <a:rPr lang="en-US" sz="1200" b="1" dirty="0" smtClean="0">
                <a:cs typeface="Arial" charset="0"/>
              </a:rPr>
              <a:t>LSA2:</a:t>
            </a:r>
            <a:r>
              <a:rPr lang="en-US" sz="1200" b="1" baseline="0" dirty="0" smtClean="0">
                <a:cs typeface="Arial" charset="0"/>
              </a:rPr>
              <a:t>  </a:t>
            </a:r>
            <a:r>
              <a:rPr lang="en-US" sz="1200" b="1" dirty="0" smtClean="0">
                <a:cs typeface="Arial" charset="0"/>
              </a:rPr>
              <a:t>Compare Coaching to establish best practices</a:t>
            </a:r>
          </a:p>
          <a:p>
            <a:endParaRPr lang="en-US" dirty="0" smtClean="0"/>
          </a:p>
          <a:p>
            <a:r>
              <a:rPr lang="en-US" dirty="0" smtClean="0"/>
              <a:t>Ask</a:t>
            </a:r>
            <a:r>
              <a:rPr lang="en-US" baseline="0" dirty="0" smtClean="0"/>
              <a:t> students to list Characteristics of a good Coach?  </a:t>
            </a:r>
          </a:p>
          <a:p>
            <a:r>
              <a:rPr lang="en-US" baseline="0" dirty="0" smtClean="0"/>
              <a:t>Go around room asking for them to list various and if time allows add a story or antidote to demonstrate</a:t>
            </a:r>
          </a:p>
          <a:p>
            <a:endParaRPr lang="en-US" baseline="0" dirty="0" smtClean="0"/>
          </a:p>
          <a:p>
            <a:r>
              <a:rPr lang="en-US" baseline="0" dirty="0" smtClean="0"/>
              <a:t>Optional:  write on a white board to compile list.  </a:t>
            </a:r>
          </a:p>
          <a:p>
            <a:r>
              <a:rPr lang="en-US" baseline="0" dirty="0" smtClean="0"/>
              <a:t>examples include:  Knows the game, cares about players, empathy, upholds standards, Honest, Inspiring etc.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7</a:t>
            </a:fld>
            <a:endParaRPr lang="en-US"/>
          </a:p>
        </p:txBody>
      </p:sp>
    </p:spTree>
    <p:extLst>
      <p:ext uri="{BB962C8B-B14F-4D97-AF65-F5344CB8AC3E}">
        <p14:creationId xmlns:p14="http://schemas.microsoft.com/office/powerpoint/2010/main" val="3647999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Slide 8 </a:t>
            </a:r>
            <a:r>
              <a:rPr lang="en-US" dirty="0" smtClean="0"/>
              <a:t>Discuss</a:t>
            </a:r>
            <a:r>
              <a:rPr lang="en-US" baseline="0" dirty="0" smtClean="0"/>
              <a:t> different roles and goals.  Player and coach</a:t>
            </a:r>
          </a:p>
          <a:p>
            <a:endParaRPr lang="en-US" baseline="0" dirty="0" smtClean="0"/>
          </a:p>
          <a:p>
            <a:r>
              <a:rPr lang="en-US" baseline="0" dirty="0" smtClean="0"/>
              <a:t>Coach sees the larger field from a different perspective.  Wants to bring the best out of each player for a common goal (WIN).  </a:t>
            </a:r>
          </a:p>
          <a:p>
            <a:endParaRPr lang="en-US" baseline="0" dirty="0" smtClean="0"/>
          </a:p>
          <a:p>
            <a:r>
              <a:rPr lang="en-US" baseline="0" dirty="0" smtClean="0"/>
              <a:t>In coaching, ask yourself, “What’s the win?”  Short term you can use Acrostic “What’s Important Now (WIN)” or develop toward long term goal (win, Gold metal, etc.).  </a:t>
            </a:r>
          </a:p>
          <a:p>
            <a:endParaRPr lang="en-US" baseline="0" dirty="0" smtClean="0"/>
          </a:p>
          <a:p>
            <a:r>
              <a:rPr lang="en-US" baseline="0" dirty="0" smtClean="0"/>
              <a:t>Ill) discuss role of coach verses judge (for example Olympics). </a:t>
            </a:r>
          </a:p>
          <a:p>
            <a:endParaRPr lang="en-US" baseline="0" dirty="0" smtClean="0"/>
          </a:p>
          <a:p>
            <a:r>
              <a:rPr lang="en-US" baseline="0" dirty="0" smtClean="0"/>
              <a:t>When a player messes up, the coach has a relationship, where as the judge offers a score or highlights mistakes.  </a:t>
            </a:r>
          </a:p>
          <a:p>
            <a:endParaRPr lang="en-US" baseline="0" dirty="0" smtClean="0"/>
          </a:p>
          <a:p>
            <a:r>
              <a:rPr lang="en-US" baseline="0" dirty="0" smtClean="0"/>
              <a:t>The Role of the Coach is to Evaluate, in order to develop and encourage, win or lose.  </a:t>
            </a:r>
          </a:p>
          <a:p>
            <a:endParaRPr lang="en-US" baseline="0" dirty="0" smtClean="0"/>
          </a:p>
          <a:p>
            <a:r>
              <a:rPr lang="en-US" baseline="0" dirty="0" smtClean="0"/>
              <a:t>The Role of the Judge is to Evaluate in order to critique and determine a winner.   </a:t>
            </a:r>
          </a:p>
          <a:p>
            <a:endParaRPr lang="en-US" baseline="0" dirty="0" smtClean="0"/>
          </a:p>
          <a:p>
            <a:r>
              <a:rPr lang="en-US" baseline="0" dirty="0" smtClean="0"/>
              <a:t>If time allows Discuss examples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8</a:t>
            </a:fld>
            <a:endParaRPr lang="en-US"/>
          </a:p>
        </p:txBody>
      </p:sp>
    </p:spTree>
    <p:extLst>
      <p:ext uri="{BB962C8B-B14F-4D97-AF65-F5344CB8AC3E}">
        <p14:creationId xmlns:p14="http://schemas.microsoft.com/office/powerpoint/2010/main" val="2496220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a:buNone/>
              <a:tabLst/>
              <a:defRPr/>
            </a:pPr>
            <a:r>
              <a:rPr lang="en-US" b="1" dirty="0" smtClean="0"/>
              <a:t>Slide 9 (Refer to handout</a:t>
            </a:r>
            <a:r>
              <a:rPr lang="en-US" b="1" baseline="0" dirty="0" smtClean="0"/>
              <a:t>, explain and answer questions)</a:t>
            </a:r>
            <a:endParaRPr lang="en-US" b="1" dirty="0" smtClean="0"/>
          </a:p>
          <a:p>
            <a:pPr marL="0" indent="0">
              <a:buFont typeface="Arial"/>
              <a:buNone/>
            </a:pPr>
            <a:endParaRPr lang="en-US" sz="1200" b="1" dirty="0" smtClean="0">
              <a:cs typeface="Arial" charset="0"/>
            </a:endParaRPr>
          </a:p>
          <a:p>
            <a:pPr marL="0" indent="0">
              <a:buFont typeface="Arial"/>
              <a:buNone/>
            </a:pPr>
            <a:r>
              <a:rPr lang="en-US" sz="1200" b="1" dirty="0" smtClean="0">
                <a:cs typeface="Arial" charset="0"/>
              </a:rPr>
              <a:t>LSA</a:t>
            </a:r>
            <a:r>
              <a:rPr lang="en-US" sz="1200" b="1" baseline="0" dirty="0" smtClean="0">
                <a:cs typeface="Arial" charset="0"/>
              </a:rPr>
              <a:t> 3:  </a:t>
            </a:r>
            <a:r>
              <a:rPr lang="en-US" sz="1200" b="1" dirty="0" smtClean="0">
                <a:cs typeface="Arial" charset="0"/>
              </a:rPr>
              <a:t>Apply 6 Steps of SC Checklist</a:t>
            </a:r>
          </a:p>
          <a:p>
            <a:pPr marL="0" indent="0">
              <a:buFont typeface="Arial"/>
              <a:buNone/>
            </a:pPr>
            <a:endParaRPr lang="en-US" sz="1200" b="1" dirty="0" smtClean="0">
              <a:cs typeface="Arial" charset="0"/>
            </a:endParaRPr>
          </a:p>
          <a:p>
            <a:pPr marL="0" indent="0">
              <a:buFont typeface="Arial"/>
              <a:buNone/>
            </a:pPr>
            <a:r>
              <a:rPr lang="en-US" sz="1200" b="1" dirty="0" smtClean="0">
                <a:cs typeface="Arial" charset="0"/>
              </a:rPr>
              <a:t>Hand out check list to class and</a:t>
            </a:r>
            <a:r>
              <a:rPr lang="en-US" sz="1200" b="1" baseline="0" dirty="0" smtClean="0">
                <a:cs typeface="Arial" charset="0"/>
              </a:rPr>
              <a:t> walk through it and discuss  Slides 7-12</a:t>
            </a:r>
          </a:p>
          <a:p>
            <a:pPr marL="0" indent="0">
              <a:buFont typeface="Arial"/>
              <a:buNone/>
            </a:pPr>
            <a:endParaRPr lang="en-US" sz="1200" b="1" baseline="0" dirty="0" smtClean="0">
              <a:cs typeface="Arial" charset="0"/>
            </a:endParaRPr>
          </a:p>
          <a:p>
            <a:r>
              <a:rPr lang="en-US" sz="1200" b="1" baseline="0" dirty="0" smtClean="0">
                <a:cs typeface="Arial" charset="0"/>
              </a:rPr>
              <a:t>Step </a:t>
            </a:r>
            <a:r>
              <a:rPr lang="en-US" sz="1200" b="1" kern="1200" dirty="0" smtClean="0">
                <a:solidFill>
                  <a:schemeClr val="tx1"/>
                </a:solidFill>
                <a:effectLst/>
                <a:latin typeface="Arial" pitchFamily="34" charset="0"/>
                <a:ea typeface="ＭＳ Ｐゴシック" charset="0"/>
                <a:cs typeface="ＭＳ Ｐゴシック" charset="0"/>
              </a:rPr>
              <a:t>1. Identify the type and purpose of the presentation.</a:t>
            </a:r>
            <a:endParaRPr lang="en-US" sz="1200" kern="1200" dirty="0" smtClean="0">
              <a:solidFill>
                <a:schemeClr val="tx1"/>
              </a:solidFill>
              <a:effectLst/>
              <a:latin typeface="Arial" pitchFamily="34" charset="0"/>
              <a:ea typeface="ＭＳ Ｐゴシック" charset="0"/>
              <a:cs typeface="ＭＳ Ｐゴシック" charset="0"/>
            </a:endParaRPr>
          </a:p>
          <a:p>
            <a:pPr lvl="0"/>
            <a:r>
              <a:rPr lang="en-US" sz="1200" b="1" kern="1200" dirty="0" smtClean="0">
                <a:solidFill>
                  <a:schemeClr val="tx1"/>
                </a:solidFill>
                <a:effectLst/>
                <a:latin typeface="Arial" pitchFamily="34" charset="0"/>
                <a:ea typeface="ＭＳ Ｐゴシック" charset="0"/>
                <a:cs typeface="ＭＳ Ｐゴシック" charset="0"/>
              </a:rPr>
              <a:t>Sermon</a:t>
            </a:r>
            <a:r>
              <a:rPr lang="en-US" sz="1200" kern="1200" dirty="0" smtClean="0">
                <a:solidFill>
                  <a:schemeClr val="tx1"/>
                </a:solidFill>
                <a:effectLst/>
                <a:latin typeface="Arial" pitchFamily="34" charset="0"/>
                <a:ea typeface="ＭＳ Ｐゴシック" charset="0"/>
                <a:cs typeface="ＭＳ Ｐゴシック" charset="0"/>
              </a:rPr>
              <a:t>: Religious discourse discussing a sacred text in the context of a religious worship service.</a:t>
            </a:r>
          </a:p>
          <a:p>
            <a:pPr lvl="0"/>
            <a:r>
              <a:rPr lang="en-US" sz="1200" b="1" kern="1200" dirty="0" smtClean="0">
                <a:solidFill>
                  <a:schemeClr val="tx1"/>
                </a:solidFill>
                <a:effectLst/>
                <a:latin typeface="Arial" pitchFamily="34" charset="0"/>
                <a:ea typeface="ＭＳ Ｐゴシック" charset="0"/>
                <a:cs typeface="ＭＳ Ｐゴシック" charset="0"/>
              </a:rPr>
              <a:t>Funeral</a:t>
            </a:r>
            <a:r>
              <a:rPr lang="en-US" sz="1200" kern="1200" dirty="0" smtClean="0">
                <a:solidFill>
                  <a:schemeClr val="tx1"/>
                </a:solidFill>
                <a:effectLst/>
                <a:latin typeface="Arial" pitchFamily="34" charset="0"/>
                <a:ea typeface="ＭＳ Ｐゴシック" charset="0"/>
                <a:cs typeface="ＭＳ Ｐゴシック" charset="0"/>
              </a:rPr>
              <a:t> (Memorial Ceremony, Funeral Service, Grave side Service): Remarks made to remember and honor a Soldier or Family member focusing on the decedent's faith and service, while providing comfort to those in attendance.</a:t>
            </a:r>
          </a:p>
          <a:p>
            <a:pPr lvl="0"/>
            <a:r>
              <a:rPr lang="en-US" sz="1200" b="1" kern="1200" dirty="0" smtClean="0">
                <a:solidFill>
                  <a:schemeClr val="tx1"/>
                </a:solidFill>
                <a:effectLst/>
                <a:latin typeface="Arial" pitchFamily="34" charset="0"/>
                <a:ea typeface="ＭＳ Ｐゴシック" charset="0"/>
                <a:cs typeface="ＭＳ Ｐゴシック" charset="0"/>
              </a:rPr>
              <a:t>Speech</a:t>
            </a:r>
            <a:r>
              <a:rPr lang="en-US" sz="1200" kern="1200" dirty="0" smtClean="0">
                <a:solidFill>
                  <a:schemeClr val="tx1"/>
                </a:solidFill>
                <a:effectLst/>
                <a:latin typeface="Arial" pitchFamily="34" charset="0"/>
                <a:ea typeface="ＭＳ Ｐゴシック" charset="0"/>
                <a:cs typeface="ＭＳ Ｐゴシック" charset="0"/>
              </a:rPr>
              <a:t>: Oral presentation given in a broader context such as a graduation, a formal dinner address, a patriotic or community event.</a:t>
            </a:r>
          </a:p>
          <a:p>
            <a:pPr lvl="0"/>
            <a:r>
              <a:rPr lang="en-US" sz="1200" b="1" kern="1200" dirty="0" smtClean="0">
                <a:solidFill>
                  <a:schemeClr val="tx1"/>
                </a:solidFill>
                <a:effectLst/>
                <a:latin typeface="Arial" pitchFamily="34" charset="0"/>
                <a:ea typeface="ＭＳ Ｐゴシック" charset="0"/>
                <a:cs typeface="ＭＳ Ｐゴシック" charset="0"/>
              </a:rPr>
              <a:t>Class</a:t>
            </a:r>
            <a:r>
              <a:rPr lang="en-US" sz="1200" kern="1200" dirty="0" smtClean="0">
                <a:solidFill>
                  <a:schemeClr val="tx1"/>
                </a:solidFill>
                <a:effectLst/>
                <a:latin typeface="Arial" pitchFamily="34" charset="0"/>
                <a:ea typeface="ＭＳ Ｐゴシック" charset="0"/>
                <a:cs typeface="ＭＳ Ｐゴシック" charset="0"/>
              </a:rPr>
              <a:t>: Teaching with discussion in a classroom setting.</a:t>
            </a:r>
          </a:p>
          <a:p>
            <a:pPr lvl="0"/>
            <a:r>
              <a:rPr lang="en-US" sz="1200" b="1" kern="1200" dirty="0" smtClean="0">
                <a:solidFill>
                  <a:schemeClr val="tx1"/>
                </a:solidFill>
                <a:effectLst/>
                <a:latin typeface="Arial" pitchFamily="34" charset="0"/>
                <a:ea typeface="ＭＳ Ｐゴシック" charset="0"/>
                <a:cs typeface="ＭＳ Ｐゴシック" charset="0"/>
              </a:rPr>
              <a:t>Brief</a:t>
            </a:r>
            <a:r>
              <a:rPr lang="en-US" sz="1200" kern="1200" dirty="0" smtClean="0">
                <a:solidFill>
                  <a:schemeClr val="tx1"/>
                </a:solidFill>
                <a:effectLst/>
                <a:latin typeface="Arial" pitchFamily="34" charset="0"/>
                <a:ea typeface="ＭＳ Ｐゴシック" charset="0"/>
                <a:cs typeface="ＭＳ Ｐゴシック" charset="0"/>
              </a:rPr>
              <a:t>: Presentation for command within the context of a meeting. </a:t>
            </a:r>
          </a:p>
          <a:p>
            <a:pPr lvl="0"/>
            <a:r>
              <a:rPr lang="en-US" sz="1200" b="1" kern="1200" dirty="0" smtClean="0">
                <a:solidFill>
                  <a:schemeClr val="tx1"/>
                </a:solidFill>
                <a:effectLst/>
                <a:latin typeface="Arial" pitchFamily="34" charset="0"/>
                <a:ea typeface="ＭＳ Ｐゴシック" charset="0"/>
                <a:cs typeface="ＭＳ Ｐゴシック" charset="0"/>
              </a:rPr>
              <a:t>Other</a:t>
            </a:r>
            <a:r>
              <a:rPr lang="en-US" sz="1200" kern="1200" dirty="0" smtClean="0">
                <a:solidFill>
                  <a:schemeClr val="tx1"/>
                </a:solidFill>
                <a:effectLst/>
                <a:latin typeface="Arial" pitchFamily="34" charset="0"/>
                <a:ea typeface="ＭＳ Ｐゴシック" charset="0"/>
                <a:cs typeface="ＭＳ Ｐゴシック" charset="0"/>
              </a:rPr>
              <a:t>: Prayer, Lesson, Counseling, Dialogue etc.</a:t>
            </a:r>
          </a:p>
          <a:p>
            <a:pPr marL="0" indent="0">
              <a:buFont typeface="Arial"/>
              <a:buNone/>
            </a:pPr>
            <a:endParaRPr lang="en-US" sz="1200" b="1" dirty="0" smtClean="0">
              <a:cs typeface="Arial" charset="0"/>
            </a:endParaRPr>
          </a:p>
        </p:txBody>
      </p:sp>
      <p:sp>
        <p:nvSpPr>
          <p:cNvPr id="4" name="Slide Number Placeholder 3"/>
          <p:cNvSpPr>
            <a:spLocks noGrp="1"/>
          </p:cNvSpPr>
          <p:nvPr>
            <p:ph type="sldNum" sz="quarter" idx="10"/>
          </p:nvPr>
        </p:nvSpPr>
        <p:spPr/>
        <p:txBody>
          <a:bodyPr/>
          <a:lstStyle/>
          <a:p>
            <a:fld id="{2BD0F4D3-A369-4E7E-8A3D-517EC289D55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628909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Slide 10  (Refer to handout</a:t>
            </a:r>
            <a:r>
              <a:rPr lang="en-US" b="1" baseline="0" dirty="0" smtClean="0"/>
              <a:t>, explain and answer questions)</a:t>
            </a:r>
            <a:endParaRPr lang="en-US" b="1" dirty="0" smtClean="0"/>
          </a:p>
          <a:p>
            <a:endParaRPr lang="en-US" b="1" dirty="0" smtClean="0"/>
          </a:p>
          <a:p>
            <a:r>
              <a:rPr lang="en-US" b="1" dirty="0" smtClean="0"/>
              <a:t>Step 2: Context</a:t>
            </a:r>
          </a:p>
          <a:p>
            <a:r>
              <a:rPr lang="en-US" sz="1200" b="1" kern="1200" dirty="0" smtClean="0">
                <a:solidFill>
                  <a:schemeClr val="tx1"/>
                </a:solidFill>
                <a:effectLst/>
                <a:latin typeface="Arial" pitchFamily="34" charset="0"/>
                <a:ea typeface="ＭＳ Ｐゴシック" charset="0"/>
                <a:cs typeface="ＭＳ Ｐゴシック" charset="0"/>
              </a:rPr>
              <a:t>2. Determine how the context affects the presentation.</a:t>
            </a:r>
            <a:endParaRPr lang="en-US" sz="1200" kern="1200" dirty="0" smtClean="0">
              <a:solidFill>
                <a:schemeClr val="tx1"/>
              </a:solidFill>
              <a:effectLst/>
              <a:latin typeface="Arial" pitchFamily="34" charset="0"/>
              <a:ea typeface="ＭＳ Ｐゴシック" charset="0"/>
              <a:cs typeface="ＭＳ Ｐゴシック" charset="0"/>
            </a:endParaRPr>
          </a:p>
          <a:p>
            <a:pPr lvl="0"/>
            <a:r>
              <a:rPr lang="en-US" sz="1200" kern="1200" dirty="0" smtClean="0">
                <a:solidFill>
                  <a:schemeClr val="tx1"/>
                </a:solidFill>
                <a:effectLst/>
                <a:latin typeface="Arial" pitchFamily="34" charset="0"/>
                <a:ea typeface="ＭＳ Ｐゴシック" charset="0"/>
                <a:cs typeface="ＭＳ Ｐゴシック" charset="0"/>
              </a:rPr>
              <a:t>Describe the audience and state if attendance is mandatory.</a:t>
            </a:r>
          </a:p>
          <a:p>
            <a:pPr lvl="0"/>
            <a:r>
              <a:rPr lang="en-US" sz="1200" kern="1200" dirty="0" smtClean="0">
                <a:solidFill>
                  <a:schemeClr val="tx1"/>
                </a:solidFill>
                <a:effectLst/>
                <a:latin typeface="Arial" pitchFamily="34" charset="0"/>
                <a:ea typeface="ＭＳ Ｐゴシック" charset="0"/>
                <a:cs typeface="ＭＳ Ｐゴシック" charset="0"/>
              </a:rPr>
              <a:t>Assess possible expectations of the audience.</a:t>
            </a:r>
          </a:p>
          <a:p>
            <a:pPr lvl="0"/>
            <a:r>
              <a:rPr lang="en-US" sz="1200" kern="1200" dirty="0" smtClean="0">
                <a:solidFill>
                  <a:schemeClr val="tx1"/>
                </a:solidFill>
                <a:effectLst/>
                <a:latin typeface="Arial" pitchFamily="34" charset="0"/>
                <a:ea typeface="ＭＳ Ｐゴシック" charset="0"/>
                <a:cs typeface="ＭＳ Ｐゴシック" charset="0"/>
              </a:rPr>
              <a:t>Identify location and note any environmental details that would affect the presentation.</a:t>
            </a:r>
          </a:p>
          <a:p>
            <a:pPr lvl="0"/>
            <a:r>
              <a:rPr lang="en-US" sz="1200" kern="1200" dirty="0" smtClean="0">
                <a:solidFill>
                  <a:schemeClr val="tx1"/>
                </a:solidFill>
                <a:effectLst/>
                <a:latin typeface="Arial" pitchFamily="34" charset="0"/>
                <a:ea typeface="ＭＳ Ｐゴシック" charset="0"/>
                <a:cs typeface="ＭＳ Ｐゴシック" charset="0"/>
              </a:rPr>
              <a:t>Determine the allotted time for both the overall event and the specific presentation.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10</a:t>
            </a:fld>
            <a:endParaRPr lang="en-US"/>
          </a:p>
        </p:txBody>
      </p:sp>
    </p:spTree>
    <p:extLst>
      <p:ext uri="{BB962C8B-B14F-4D97-AF65-F5344CB8AC3E}">
        <p14:creationId xmlns:p14="http://schemas.microsoft.com/office/powerpoint/2010/main" val="3128710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Slide 11  (Refer to handout</a:t>
            </a:r>
            <a:r>
              <a:rPr lang="en-US" b="1" baseline="0" dirty="0" smtClean="0"/>
              <a:t>, explain and answer questions)</a:t>
            </a:r>
            <a:endParaRPr lang="en-US" b="1" dirty="0" smtClean="0"/>
          </a:p>
          <a:p>
            <a:r>
              <a:rPr lang="en-US" b="1" dirty="0" smtClean="0"/>
              <a:t>Step 3:  Understand and Analyze the Speaker</a:t>
            </a:r>
            <a:r>
              <a:rPr lang="en-US" b="1" baseline="0" dirty="0" smtClean="0"/>
              <a:t> Assessment Cycle (SAC)</a:t>
            </a:r>
          </a:p>
          <a:p>
            <a:endParaRPr lang="en-US" b="1" baseline="0" dirty="0" smtClean="0"/>
          </a:p>
          <a:p>
            <a:r>
              <a:rPr lang="en-US" sz="1200" b="1" kern="1200" dirty="0" smtClean="0">
                <a:solidFill>
                  <a:schemeClr val="tx1"/>
                </a:solidFill>
                <a:effectLst/>
                <a:latin typeface="Arial" pitchFamily="34" charset="0"/>
                <a:ea typeface="ＭＳ Ｐゴシック" charset="0"/>
                <a:cs typeface="ＭＳ Ｐゴシック" charset="0"/>
              </a:rPr>
              <a:t>3. Analyze the three components of the Speaker Assessment Cycle (SAC).  </a:t>
            </a:r>
            <a:r>
              <a:rPr lang="en-US" sz="1200" kern="1200" dirty="0" smtClean="0">
                <a:solidFill>
                  <a:schemeClr val="tx1"/>
                </a:solidFill>
                <a:effectLst/>
                <a:latin typeface="Arial" pitchFamily="34" charset="0"/>
                <a:ea typeface="ＭＳ Ｐゴシック" charset="0"/>
                <a:cs typeface="ＭＳ Ｐゴシック" charset="0"/>
              </a:rPr>
              <a:t>(Fig. 1)</a:t>
            </a:r>
          </a:p>
          <a:p>
            <a:pPr lvl="0"/>
            <a:r>
              <a:rPr lang="en-US" sz="1200" kern="1200" dirty="0" smtClean="0">
                <a:solidFill>
                  <a:schemeClr val="tx1"/>
                </a:solidFill>
                <a:effectLst/>
                <a:latin typeface="Arial" pitchFamily="34" charset="0"/>
                <a:ea typeface="ＭＳ Ｐゴシック" charset="0"/>
                <a:cs typeface="ＭＳ Ｐゴシック" charset="0"/>
              </a:rPr>
              <a:t>Person: In what ways did the speaker add to or distract from the message? (Examples: dynamic, engaging, focused, distracted, angry, confused, etc.)</a:t>
            </a:r>
          </a:p>
          <a:p>
            <a:pPr lvl="0"/>
            <a:r>
              <a:rPr lang="en-US" sz="1200" kern="1200" dirty="0" smtClean="0">
                <a:solidFill>
                  <a:schemeClr val="tx1"/>
                </a:solidFill>
                <a:effectLst/>
                <a:latin typeface="Arial" pitchFamily="34" charset="0"/>
                <a:ea typeface="ＭＳ Ｐゴシック" charset="0"/>
                <a:cs typeface="ＭＳ Ｐゴシック" charset="0"/>
              </a:rPr>
              <a:t>Preparation: Did the message reveal preparation and clear concise thought? (Examples: logical thought, critical thinking, depth of reason, smooth transitions, etc.)</a:t>
            </a:r>
          </a:p>
          <a:p>
            <a:r>
              <a:rPr lang="en-US" sz="1200" kern="1200" dirty="0" smtClean="0">
                <a:solidFill>
                  <a:schemeClr val="tx1"/>
                </a:solidFill>
                <a:effectLst/>
                <a:latin typeface="Arial" pitchFamily="34" charset="0"/>
                <a:ea typeface="ＭＳ Ｐゴシック" charset="0"/>
                <a:cs typeface="ＭＳ Ｐゴシック" charset="0"/>
              </a:rPr>
              <a:t>Presentation: Was the message contextually relevant, within time constraints, and did it accomplish its purpose? (Examples: used appropriate illustrations and terms, understood and adapted to the audience and complied with the time constraints, etc.)</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11</a:t>
            </a:fld>
            <a:endParaRPr lang="en-US"/>
          </a:p>
        </p:txBody>
      </p:sp>
    </p:spTree>
    <p:extLst>
      <p:ext uri="{BB962C8B-B14F-4D97-AF65-F5344CB8AC3E}">
        <p14:creationId xmlns:p14="http://schemas.microsoft.com/office/powerpoint/2010/main" val="1529272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12</a:t>
            </a:r>
          </a:p>
          <a:p>
            <a:endParaRPr lang="en-US" b="1" dirty="0" smtClean="0"/>
          </a:p>
          <a:p>
            <a:r>
              <a:rPr lang="en-US" b="1" dirty="0" smtClean="0"/>
              <a:t>Step 3 Continued</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12</a:t>
            </a:fld>
            <a:endParaRPr lang="en-US"/>
          </a:p>
        </p:txBody>
      </p:sp>
    </p:spTree>
    <p:extLst>
      <p:ext uri="{BB962C8B-B14F-4D97-AF65-F5344CB8AC3E}">
        <p14:creationId xmlns:p14="http://schemas.microsoft.com/office/powerpoint/2010/main" val="3995831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Slide 13 (Refer to handout</a:t>
            </a:r>
            <a:r>
              <a:rPr lang="en-US" b="1" baseline="0" dirty="0" smtClean="0"/>
              <a:t>, explain and answer questions)</a:t>
            </a:r>
            <a:endParaRPr lang="en-US" b="1" dirty="0" smtClean="0"/>
          </a:p>
          <a:p>
            <a:r>
              <a:rPr lang="en-US" b="1" dirty="0" smtClean="0"/>
              <a:t>Step 4</a:t>
            </a:r>
          </a:p>
          <a:p>
            <a:r>
              <a:rPr lang="en-US" sz="1200" b="1" kern="1200" dirty="0" smtClean="0">
                <a:solidFill>
                  <a:schemeClr val="tx1"/>
                </a:solidFill>
                <a:effectLst/>
                <a:latin typeface="Arial" pitchFamily="34" charset="0"/>
                <a:ea typeface="ＭＳ Ｐゴシック" charset="0"/>
                <a:cs typeface="ＭＳ Ｐゴシック" charset="0"/>
              </a:rPr>
              <a:t>4. Assess the presentation using an appropriate rubric.</a:t>
            </a:r>
            <a:endParaRPr lang="en-US" sz="1200" kern="1200" dirty="0" smtClean="0">
              <a:solidFill>
                <a:schemeClr val="tx1"/>
              </a:solidFill>
              <a:effectLst/>
              <a:latin typeface="Arial" pitchFamily="34" charset="0"/>
              <a:ea typeface="ＭＳ Ｐゴシック" charset="0"/>
              <a:cs typeface="ＭＳ Ｐゴシック" charset="0"/>
            </a:endParaRPr>
          </a:p>
          <a:p>
            <a:pPr lvl="0"/>
            <a:r>
              <a:rPr lang="en-US" sz="1200" kern="1200" dirty="0" smtClean="0">
                <a:solidFill>
                  <a:schemeClr val="tx1"/>
                </a:solidFill>
                <a:effectLst/>
                <a:latin typeface="Arial" pitchFamily="34" charset="0"/>
                <a:ea typeface="ＭＳ Ｐゴシック" charset="0"/>
                <a:cs typeface="ＭＳ Ｐゴシック" charset="0"/>
              </a:rPr>
              <a:t>Communication Coaching Form (CCF).  (Fig. 2-3)</a:t>
            </a:r>
          </a:p>
          <a:p>
            <a:pPr lvl="0"/>
            <a:r>
              <a:rPr lang="en-US" sz="1200" kern="1200" dirty="0" smtClean="0">
                <a:solidFill>
                  <a:schemeClr val="tx1"/>
                </a:solidFill>
                <a:effectLst/>
                <a:latin typeface="Arial" pitchFamily="34" charset="0"/>
                <a:ea typeface="ＭＳ Ｐゴシック" charset="0"/>
                <a:cs typeface="ＭＳ Ｐゴシック" charset="0"/>
              </a:rPr>
              <a:t>SOAR feedback: Situation, Observation, Associate &amp; Assess, Reinforce &amp; Recommend (FM 6-22, paragraph 3-31 &amp; figure 3-3) (Fig. 4)</a:t>
            </a:r>
          </a:p>
          <a:p>
            <a:pPr lvl="0"/>
            <a:r>
              <a:rPr lang="en-US" sz="1200" kern="1200" dirty="0" smtClean="0">
                <a:solidFill>
                  <a:schemeClr val="tx1"/>
                </a:solidFill>
                <a:effectLst/>
                <a:latin typeface="Arial" pitchFamily="34" charset="0"/>
                <a:ea typeface="ＭＳ Ｐゴシック" charset="0"/>
                <a:cs typeface="ＭＳ Ｐゴシック" charset="0"/>
              </a:rPr>
              <a:t>Communication Self Evaluation Learning Form (CC-SELF) Presenter's self-evaluation form to be filled out before coaching session with the supervisor. (Fig. 5)</a:t>
            </a:r>
          </a:p>
          <a:p>
            <a:r>
              <a:rPr lang="en-US" sz="1200" kern="1200" dirty="0" smtClean="0">
                <a:solidFill>
                  <a:schemeClr val="tx1"/>
                </a:solidFill>
                <a:effectLst/>
                <a:latin typeface="Arial" pitchFamily="34" charset="0"/>
                <a:ea typeface="ＭＳ Ｐゴシック" charset="0"/>
                <a:cs typeface="ＭＳ Ｐゴシック" charset="0"/>
              </a:rPr>
              <a:t>Others: If desired, a different rubric could be developed from ATP 1-05.02 for funerals and memorials. FM 6-0, figure 7-4 could be used for speeches and briefings. These rubrics need to include clear objectives and specific areas of assessment.</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13</a:t>
            </a:fld>
            <a:endParaRPr lang="en-US"/>
          </a:p>
        </p:txBody>
      </p:sp>
    </p:spTree>
    <p:extLst>
      <p:ext uri="{BB962C8B-B14F-4D97-AF65-F5344CB8AC3E}">
        <p14:creationId xmlns:p14="http://schemas.microsoft.com/office/powerpoint/2010/main" val="417159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Slide 14  (Refer to handout</a:t>
            </a:r>
            <a:r>
              <a:rPr lang="en-US" b="1" baseline="0" dirty="0" smtClean="0"/>
              <a:t>, explain and answer questions)</a:t>
            </a:r>
            <a:endParaRPr lang="en-US" b="1" dirty="0" smtClean="0"/>
          </a:p>
          <a:p>
            <a:endParaRPr lang="en-US" b="1" dirty="0" smtClean="0"/>
          </a:p>
          <a:p>
            <a:r>
              <a:rPr lang="en-US" b="1" dirty="0" smtClean="0"/>
              <a:t>Step 5 and 6</a:t>
            </a:r>
          </a:p>
          <a:p>
            <a:endParaRPr lang="en-US" b="1" dirty="0" smtClean="0"/>
          </a:p>
          <a:p>
            <a:r>
              <a:rPr lang="en-US" sz="1200" b="1" kern="1200" dirty="0" smtClean="0">
                <a:solidFill>
                  <a:schemeClr val="tx1"/>
                </a:solidFill>
                <a:effectLst/>
                <a:latin typeface="Arial" pitchFamily="34" charset="0"/>
                <a:ea typeface="ＭＳ Ｐゴシック" charset="0"/>
                <a:cs typeface="ＭＳ Ｐゴシック" charset="0"/>
              </a:rPr>
              <a:t>5. Compare supervisor's and presenter's assessments &amp; identify differences.</a:t>
            </a:r>
            <a:endParaRPr lang="en-US" sz="1200" kern="1200" dirty="0" smtClean="0">
              <a:solidFill>
                <a:schemeClr val="tx1"/>
              </a:solidFill>
              <a:effectLst/>
              <a:latin typeface="Arial" pitchFamily="34" charset="0"/>
              <a:ea typeface="ＭＳ Ｐゴシック" charset="0"/>
              <a:cs typeface="ＭＳ Ｐゴシック" charset="0"/>
            </a:endParaRPr>
          </a:p>
          <a:p>
            <a:pPr lvl="0"/>
            <a:r>
              <a:rPr lang="en-US" sz="1200" kern="1200" dirty="0" smtClean="0">
                <a:solidFill>
                  <a:schemeClr val="tx1"/>
                </a:solidFill>
                <a:effectLst/>
                <a:latin typeface="Arial" pitchFamily="34" charset="0"/>
                <a:ea typeface="ＭＳ Ｐゴシック" charset="0"/>
                <a:cs typeface="ＭＳ Ｐゴシック" charset="0"/>
              </a:rPr>
              <a:t>Have the presenter watch the video of the presentation, if available, to foster self-awareness and clear understanding of exactly what happened from the perspective of the audience.</a:t>
            </a:r>
          </a:p>
          <a:p>
            <a:pPr lvl="0"/>
            <a:r>
              <a:rPr lang="en-US" sz="1200" kern="1200" dirty="0" smtClean="0">
                <a:solidFill>
                  <a:schemeClr val="tx1"/>
                </a:solidFill>
                <a:effectLst/>
                <a:latin typeface="Arial" pitchFamily="34" charset="0"/>
                <a:ea typeface="ＭＳ Ｐゴシック" charset="0"/>
                <a:cs typeface="ＭＳ Ｐゴシック" charset="0"/>
              </a:rPr>
              <a:t>Direct the presenter to use the Communication Coaching Self-Evaluation Learning Form (CC-SELF) or another written form that models the selected rubric (see performance step 4).</a:t>
            </a:r>
          </a:p>
          <a:p>
            <a:pPr lvl="0"/>
            <a:r>
              <a:rPr lang="en-US" sz="1200" kern="1200" dirty="0" smtClean="0">
                <a:solidFill>
                  <a:schemeClr val="tx1"/>
                </a:solidFill>
                <a:effectLst/>
                <a:latin typeface="Arial" pitchFamily="34" charset="0"/>
                <a:ea typeface="ＭＳ Ｐゴシック" charset="0"/>
                <a:cs typeface="ＭＳ Ｐゴシック" charset="0"/>
              </a:rPr>
              <a:t>If time does not allow or a written self-assessment is impractical, discuss with the presenter his/her personal assessment of the presentation.</a:t>
            </a:r>
          </a:p>
          <a:p>
            <a:r>
              <a:rPr lang="en-US" sz="1200" b="1" kern="1200" dirty="0" smtClean="0">
                <a:solidFill>
                  <a:schemeClr val="tx1"/>
                </a:solidFill>
                <a:effectLst/>
                <a:latin typeface="Arial" pitchFamily="34" charset="0"/>
                <a:ea typeface="ＭＳ Ｐゴシック" charset="0"/>
                <a:cs typeface="ＭＳ Ｐゴシック" charset="0"/>
              </a:rPr>
              <a:t>6. Discuss observations, providing specific feedback, &amp; create a development plan to improve skills.</a:t>
            </a:r>
            <a:endParaRPr lang="en-US" sz="1200" kern="1200" dirty="0" smtClean="0">
              <a:solidFill>
                <a:schemeClr val="tx1"/>
              </a:solidFill>
              <a:effectLst/>
              <a:latin typeface="Arial" pitchFamily="34" charset="0"/>
              <a:ea typeface="ＭＳ Ｐゴシック" charset="0"/>
              <a:cs typeface="ＭＳ Ｐゴシック" charset="0"/>
            </a:endParaRPr>
          </a:p>
          <a:p>
            <a:pPr lvl="0"/>
            <a:r>
              <a:rPr lang="en-US" sz="1200" kern="1200" dirty="0" smtClean="0">
                <a:solidFill>
                  <a:schemeClr val="tx1"/>
                </a:solidFill>
                <a:effectLst/>
                <a:latin typeface="Arial" pitchFamily="34" charset="0"/>
                <a:ea typeface="ＭＳ Ｐゴシック" charset="0"/>
                <a:cs typeface="ＭＳ Ｐゴシック" charset="0"/>
              </a:rPr>
              <a:t>Discuss presenter's self-assessment by asking future-oriented questions such as: "If you were to present again, what would you do the same &amp; what would you do differently?"</a:t>
            </a:r>
          </a:p>
          <a:p>
            <a:pPr lvl="0"/>
            <a:r>
              <a:rPr lang="en-US" sz="1200" kern="1200" dirty="0" smtClean="0">
                <a:solidFill>
                  <a:schemeClr val="tx1"/>
                </a:solidFill>
                <a:effectLst/>
                <a:latin typeface="Arial" pitchFamily="34" charset="0"/>
                <a:ea typeface="ＭＳ Ｐゴシック" charset="0"/>
                <a:cs typeface="ＭＳ Ｐゴシック" charset="0"/>
              </a:rPr>
              <a:t>Provide a written assessment. (CCF or other notes)</a:t>
            </a:r>
          </a:p>
          <a:p>
            <a:pPr lvl="0"/>
            <a:r>
              <a:rPr lang="en-US" sz="1200" kern="1200" dirty="0" smtClean="0">
                <a:solidFill>
                  <a:schemeClr val="tx1"/>
                </a:solidFill>
                <a:effectLst/>
                <a:latin typeface="Arial" pitchFamily="34" charset="0"/>
                <a:ea typeface="ＭＳ Ｐゴシック" charset="0"/>
                <a:cs typeface="ＭＳ Ｐゴシック" charset="0"/>
              </a:rPr>
              <a:t>Debrief observations: Be specific, affirm strengths, and provide suggestions for improvement.</a:t>
            </a:r>
          </a:p>
          <a:p>
            <a:pPr lvl="0"/>
            <a:r>
              <a:rPr lang="en-US" sz="1200" kern="1200" dirty="0" smtClean="0">
                <a:solidFill>
                  <a:schemeClr val="tx1"/>
                </a:solidFill>
                <a:effectLst/>
                <a:latin typeface="Arial" pitchFamily="34" charset="0"/>
                <a:ea typeface="ＭＳ Ｐゴシック" charset="0"/>
                <a:cs typeface="ＭＳ Ｐゴシック" charset="0"/>
              </a:rPr>
              <a:t>Develop a plan for improved skill in communication addressing observed areas of strength and improvement. Highlight developmental area from SAC to focus future growth.  </a:t>
            </a:r>
          </a:p>
          <a:p>
            <a:pPr lvl="0"/>
            <a:r>
              <a:rPr lang="en-US" sz="1200" kern="1200" dirty="0" smtClean="0">
                <a:solidFill>
                  <a:schemeClr val="tx1"/>
                </a:solidFill>
                <a:effectLst/>
                <a:latin typeface="Arial" pitchFamily="34" charset="0"/>
                <a:ea typeface="ＭＳ Ｐゴシック" charset="0"/>
                <a:cs typeface="ＭＳ Ｐゴシック" charset="0"/>
              </a:rPr>
              <a:t>Discuss overall impact.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14</a:t>
            </a:fld>
            <a:endParaRPr lang="en-US"/>
          </a:p>
        </p:txBody>
      </p:sp>
    </p:spTree>
    <p:extLst>
      <p:ext uri="{BB962C8B-B14F-4D97-AF65-F5344CB8AC3E}">
        <p14:creationId xmlns:p14="http://schemas.microsoft.com/office/powerpoint/2010/main" val="4239252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endParaRPr lang="en-US" dirty="0" smtClean="0"/>
          </a:p>
          <a:p>
            <a:r>
              <a:rPr lang="en-US" b="1" dirty="0" smtClean="0"/>
              <a:t>Slide 15</a:t>
            </a:r>
          </a:p>
          <a:p>
            <a:r>
              <a:rPr lang="en-US" dirty="0" smtClean="0"/>
              <a:t>LSA 4</a:t>
            </a:r>
            <a:r>
              <a:rPr lang="en-US" baseline="0" dirty="0" smtClean="0"/>
              <a:t>  Develop Coaching principles and Philosophy </a:t>
            </a:r>
            <a:r>
              <a:rPr lang="en-US" dirty="0" smtClean="0"/>
              <a:t>Slides 13-15</a:t>
            </a:r>
            <a:r>
              <a:rPr lang="en-US" baseline="0" dirty="0" smtClean="0"/>
              <a:t>  </a:t>
            </a:r>
          </a:p>
          <a:p>
            <a:pPr marL="0" indent="0">
              <a:buFont typeface="Arial"/>
              <a:buNone/>
            </a:pPr>
            <a:r>
              <a:rPr lang="en-US" sz="1200" b="1" dirty="0" smtClean="0">
                <a:cs typeface="Arial" charset="0"/>
              </a:rPr>
              <a:t>LSA 4:  Create Developmental model using framework given</a:t>
            </a:r>
          </a:p>
          <a:p>
            <a:pPr marL="0" indent="0">
              <a:buFont typeface="Arial"/>
              <a:buNone/>
            </a:pPr>
            <a:endParaRPr lang="en-US" sz="1200" b="1" dirty="0" smtClean="0">
              <a:cs typeface="Arial" charset="0"/>
            </a:endParaRPr>
          </a:p>
          <a:p>
            <a:pPr marL="0" indent="0">
              <a:buFont typeface="Arial"/>
              <a:buNone/>
            </a:pPr>
            <a:r>
              <a:rPr lang="en-US" sz="1200" b="1" dirty="0" smtClean="0">
                <a:cs typeface="Arial" charset="0"/>
              </a:rPr>
              <a:t>As we begin to understand coaching we must create</a:t>
            </a:r>
            <a:r>
              <a:rPr lang="en-US" sz="1200" b="1" baseline="0" dirty="0" smtClean="0">
                <a:cs typeface="Arial" charset="0"/>
              </a:rPr>
              <a:t> a framework or philosophy regarding what we believe about it.  As discussed earlier we have seen and heard both good and bad coaching and coaching needs to have a developmental bias.  However, what equation would you use?  </a:t>
            </a:r>
          </a:p>
          <a:p>
            <a:pPr marL="0" indent="0">
              <a:buFont typeface="Arial"/>
              <a:buNone/>
            </a:pPr>
            <a:endParaRPr lang="en-US" sz="1200" b="1" baseline="0" dirty="0" smtClean="0">
              <a:cs typeface="Arial" charset="0"/>
            </a:endParaRPr>
          </a:p>
          <a:p>
            <a:pPr algn="l"/>
            <a:r>
              <a:rPr lang="en-US" sz="1200" b="1" dirty="0" smtClean="0">
                <a:cs typeface="Arial" charset="0"/>
              </a:rPr>
              <a:t>Development</a:t>
            </a:r>
            <a:r>
              <a:rPr lang="en-US" sz="1200" b="1" baseline="0" dirty="0" smtClean="0">
                <a:cs typeface="Arial" charset="0"/>
              </a:rPr>
              <a:t> will not just happen.  </a:t>
            </a:r>
            <a:r>
              <a:rPr lang="en-US" sz="1200" kern="1200" dirty="0" smtClean="0">
                <a:solidFill>
                  <a:schemeClr val="tx1"/>
                </a:solidFill>
                <a:effectLst/>
                <a:latin typeface="Arial" pitchFamily="34" charset="0"/>
                <a:ea typeface="ＭＳ Ｐゴシック" charset="0"/>
                <a:cs typeface="ＭＳ Ｐゴシック" charset="0"/>
              </a:rPr>
              <a:t>The second law of thermodynamics states that an isolated system's entropy never decreases.</a:t>
            </a:r>
          </a:p>
          <a:p>
            <a:pPr algn="l"/>
            <a:endParaRPr lang="en-US" sz="1200" b="1" kern="1200" dirty="0" smtClean="0">
              <a:solidFill>
                <a:schemeClr val="tx1"/>
              </a:solidFill>
              <a:effectLst/>
              <a:latin typeface="Arial" pitchFamily="34" charset="0"/>
              <a:ea typeface="ＭＳ Ｐゴシック" charset="0"/>
              <a:cs typeface="Arial" charset="0"/>
            </a:endParaRPr>
          </a:p>
          <a:p>
            <a:pPr algn="l"/>
            <a:r>
              <a:rPr lang="en-US" sz="1200" b="1" kern="1200" dirty="0" smtClean="0">
                <a:solidFill>
                  <a:schemeClr val="tx1"/>
                </a:solidFill>
                <a:effectLst/>
                <a:latin typeface="Arial" pitchFamily="34" charset="0"/>
                <a:ea typeface="ＭＳ Ｐゴシック" charset="0"/>
                <a:cs typeface="Arial" charset="0"/>
              </a:rPr>
              <a:t>A system</a:t>
            </a:r>
            <a:r>
              <a:rPr lang="en-US" sz="1200" b="1" kern="1200" baseline="0" dirty="0" smtClean="0">
                <a:solidFill>
                  <a:schemeClr val="tx1"/>
                </a:solidFill>
                <a:effectLst/>
                <a:latin typeface="Arial" pitchFamily="34" charset="0"/>
                <a:ea typeface="ＭＳ Ｐゴシック" charset="0"/>
                <a:cs typeface="Arial" charset="0"/>
              </a:rPr>
              <a:t> has a bias toward disorder.  So as coaches we must have a bias toward development.  </a:t>
            </a:r>
          </a:p>
          <a:p>
            <a:pPr algn="l"/>
            <a:endParaRPr lang="en-US" sz="1200" b="1" kern="1200" baseline="0" dirty="0" smtClean="0">
              <a:solidFill>
                <a:schemeClr val="tx1"/>
              </a:solidFill>
              <a:effectLst/>
              <a:latin typeface="Arial" pitchFamily="34" charset="0"/>
              <a:ea typeface="ＭＳ Ｐゴシック" charset="0"/>
              <a:cs typeface="Arial" charset="0"/>
            </a:endParaRPr>
          </a:p>
          <a:p>
            <a:pPr marL="0" indent="0">
              <a:buFont typeface="Arial"/>
              <a:buNone/>
            </a:pPr>
            <a:r>
              <a:rPr lang="en-US" sz="1200" b="1" kern="1200" baseline="0" dirty="0" smtClean="0">
                <a:solidFill>
                  <a:schemeClr val="tx1"/>
                </a:solidFill>
                <a:effectLst/>
                <a:latin typeface="Arial" pitchFamily="34" charset="0"/>
                <a:ea typeface="ＭＳ Ｐゴシック" charset="0"/>
                <a:cs typeface="Arial" charset="0"/>
              </a:rPr>
              <a:t>So this is the Developmental Bias equation  </a:t>
            </a:r>
          </a:p>
          <a:p>
            <a:pPr marL="0" indent="0">
              <a:buFont typeface="Arial"/>
              <a:buNone/>
            </a:pPr>
            <a:endParaRPr lang="en-US" sz="1200" b="1" kern="1200" baseline="0" dirty="0" smtClean="0">
              <a:solidFill>
                <a:schemeClr val="tx1"/>
              </a:solidFill>
              <a:effectLst/>
              <a:latin typeface="Arial" pitchFamily="34" charset="0"/>
              <a:ea typeface="ＭＳ Ｐゴシック" charset="0"/>
              <a:cs typeface="Arial" charset="0"/>
            </a:endParaRPr>
          </a:p>
          <a:p>
            <a:pPr marL="0" indent="0">
              <a:buFont typeface="Arial"/>
              <a:buNone/>
            </a:pPr>
            <a:r>
              <a:rPr lang="en-US" sz="1200" b="1" baseline="0" dirty="0" smtClean="0">
                <a:cs typeface="Arial" charset="0"/>
              </a:rPr>
              <a:t>Try this one out:  I + C2 over T </a:t>
            </a:r>
          </a:p>
          <a:p>
            <a:pPr marL="0" indent="0">
              <a:buFont typeface="Arial"/>
              <a:buNone/>
            </a:pPr>
            <a:endParaRPr lang="en-US" sz="1200" b="1" dirty="0" smtClean="0">
              <a:cs typeface="Arial" charset="0"/>
            </a:endParaRPr>
          </a:p>
          <a:p>
            <a:pPr algn="l"/>
            <a:r>
              <a:rPr lang="en-US" sz="1200" b="1" u="sng" dirty="0" smtClean="0">
                <a:solidFill>
                  <a:schemeClr val="tx1">
                    <a:lumMod val="50000"/>
                    <a:lumOff val="50000"/>
                  </a:schemeClr>
                </a:solidFill>
              </a:rPr>
              <a:t>Intentionality + (Coaching x Care)</a:t>
            </a:r>
          </a:p>
          <a:p>
            <a:pPr algn="l"/>
            <a:r>
              <a:rPr lang="en-US" sz="1200" b="1" dirty="0" smtClean="0">
                <a:solidFill>
                  <a:schemeClr val="tx1">
                    <a:lumMod val="50000"/>
                    <a:lumOff val="50000"/>
                  </a:schemeClr>
                </a:solidFill>
              </a:rPr>
              <a:t>	Time</a:t>
            </a:r>
            <a:r>
              <a:rPr lang="en-US" sz="1200" b="1" baseline="0" dirty="0" smtClean="0">
                <a:solidFill>
                  <a:schemeClr val="tx1">
                    <a:lumMod val="50000"/>
                    <a:lumOff val="50000"/>
                  </a:schemeClr>
                </a:solidFill>
              </a:rPr>
              <a:t>  </a:t>
            </a:r>
          </a:p>
          <a:p>
            <a:pPr algn="l"/>
            <a:r>
              <a:rPr lang="en-US" sz="2400" b="1" dirty="0" smtClean="0">
                <a:solidFill>
                  <a:schemeClr val="tx1">
                    <a:lumMod val="50000"/>
                    <a:lumOff val="50000"/>
                  </a:schemeClr>
                </a:solidFill>
              </a:rPr>
              <a:t>=</a:t>
            </a:r>
            <a:r>
              <a:rPr lang="en-US" sz="1200" b="1" baseline="0" dirty="0" smtClean="0">
                <a:solidFill>
                  <a:schemeClr val="tx1">
                    <a:lumMod val="50000"/>
                    <a:lumOff val="50000"/>
                  </a:schemeClr>
                </a:solidFill>
              </a:rPr>
              <a:t>  produces the </a:t>
            </a:r>
            <a:r>
              <a:rPr lang="en-US" sz="1200" b="1" dirty="0" smtClean="0">
                <a:solidFill>
                  <a:schemeClr val="tx1">
                    <a:lumMod val="50000"/>
                    <a:lumOff val="50000"/>
                  </a:schemeClr>
                </a:solidFill>
              </a:rPr>
              <a:t>Audacious Development of Leaders</a:t>
            </a:r>
          </a:p>
          <a:p>
            <a:pPr algn="l"/>
            <a:endParaRPr lang="en-US" sz="1200" b="1" dirty="0" smtClean="0">
              <a:solidFill>
                <a:schemeClr val="tx1">
                  <a:lumMod val="50000"/>
                  <a:lumOff val="50000"/>
                </a:schemeClr>
              </a:solidFill>
              <a:cs typeface="Arial" charset="0"/>
            </a:endParaRPr>
          </a:p>
          <a:p>
            <a:pPr algn="l"/>
            <a:r>
              <a:rPr lang="en-US" sz="1200" b="1" dirty="0" smtClean="0">
                <a:solidFill>
                  <a:schemeClr val="tx1">
                    <a:lumMod val="50000"/>
                    <a:lumOff val="50000"/>
                  </a:schemeClr>
                </a:solidFill>
                <a:cs typeface="Arial" charset="0"/>
              </a:rPr>
              <a:t>If</a:t>
            </a:r>
            <a:r>
              <a:rPr lang="en-US" sz="1200" b="1" baseline="0" dirty="0" smtClean="0">
                <a:solidFill>
                  <a:schemeClr val="tx1">
                    <a:lumMod val="50000"/>
                    <a:lumOff val="50000"/>
                  </a:schemeClr>
                </a:solidFill>
                <a:cs typeface="Arial" charset="0"/>
              </a:rPr>
              <a:t> time allows can make reference to coaching resources and tools:  </a:t>
            </a:r>
          </a:p>
          <a:p>
            <a:pPr algn="l"/>
            <a:endParaRPr lang="en-US" sz="1200" b="1" baseline="0" dirty="0" smtClean="0">
              <a:solidFill>
                <a:schemeClr val="tx1">
                  <a:lumMod val="50000"/>
                  <a:lumOff val="50000"/>
                </a:schemeClr>
              </a:solidFill>
              <a:cs typeface="Arial" charset="0"/>
            </a:endParaRPr>
          </a:p>
          <a:p>
            <a:pPr algn="l"/>
            <a:r>
              <a:rPr lang="en-US" sz="1200" b="1" baseline="0" dirty="0" smtClean="0">
                <a:solidFill>
                  <a:schemeClr val="tx1">
                    <a:lumMod val="50000"/>
                    <a:lumOff val="50000"/>
                  </a:schemeClr>
                </a:solidFill>
                <a:cs typeface="Arial" charset="0"/>
              </a:rPr>
              <a:t>Peter Jensen, </a:t>
            </a:r>
            <a:r>
              <a:rPr lang="en-US" sz="1200" b="1" u="sng" baseline="0" dirty="0" smtClean="0">
                <a:solidFill>
                  <a:schemeClr val="tx1">
                    <a:lumMod val="50000"/>
                    <a:lumOff val="50000"/>
                  </a:schemeClr>
                </a:solidFill>
                <a:cs typeface="Arial" charset="0"/>
              </a:rPr>
              <a:t>The Winning Factor</a:t>
            </a:r>
          </a:p>
          <a:p>
            <a:pPr algn="l"/>
            <a:r>
              <a:rPr lang="en-US" sz="1200" b="1" baseline="0" dirty="0" smtClean="0">
                <a:solidFill>
                  <a:schemeClr val="tx1">
                    <a:lumMod val="50000"/>
                    <a:lumOff val="50000"/>
                  </a:schemeClr>
                </a:solidFill>
                <a:cs typeface="Arial" charset="0"/>
              </a:rPr>
              <a:t>http://www.performancecoaching.ca</a:t>
            </a:r>
          </a:p>
          <a:p>
            <a:pPr algn="l"/>
            <a:endParaRPr lang="en-US" sz="1200" b="1" baseline="0" dirty="0" smtClean="0">
              <a:solidFill>
                <a:schemeClr val="tx1">
                  <a:lumMod val="50000"/>
                  <a:lumOff val="50000"/>
                </a:schemeClr>
              </a:solidFill>
              <a:cs typeface="Arial" charset="0"/>
            </a:endParaRPr>
          </a:p>
          <a:p>
            <a:pPr algn="l"/>
            <a:r>
              <a:rPr lang="en-US" sz="1200" b="1" baseline="0" dirty="0" smtClean="0">
                <a:solidFill>
                  <a:schemeClr val="tx1">
                    <a:lumMod val="50000"/>
                    <a:lumOff val="50000"/>
                  </a:schemeClr>
                </a:solidFill>
                <a:cs typeface="Arial" charset="0"/>
              </a:rPr>
              <a:t>Michael </a:t>
            </a:r>
            <a:r>
              <a:rPr lang="en-US" sz="1200" b="1" baseline="0" dirty="0" err="1" smtClean="0">
                <a:solidFill>
                  <a:schemeClr val="tx1">
                    <a:lumMod val="50000"/>
                    <a:lumOff val="50000"/>
                  </a:schemeClr>
                </a:solidFill>
                <a:cs typeface="Arial" charset="0"/>
              </a:rPr>
              <a:t>Bungay</a:t>
            </a:r>
            <a:r>
              <a:rPr lang="en-US" sz="1200" b="1" baseline="0" dirty="0" smtClean="0">
                <a:solidFill>
                  <a:schemeClr val="tx1">
                    <a:lumMod val="50000"/>
                    <a:lumOff val="50000"/>
                  </a:schemeClr>
                </a:solidFill>
                <a:cs typeface="Arial" charset="0"/>
              </a:rPr>
              <a:t> </a:t>
            </a:r>
            <a:r>
              <a:rPr lang="en-US" sz="1200" b="1" baseline="0" dirty="0" err="1" smtClean="0">
                <a:solidFill>
                  <a:schemeClr val="tx1">
                    <a:lumMod val="50000"/>
                    <a:lumOff val="50000"/>
                  </a:schemeClr>
                </a:solidFill>
                <a:cs typeface="Arial" charset="0"/>
              </a:rPr>
              <a:t>Stanier</a:t>
            </a:r>
            <a:r>
              <a:rPr lang="en-US" sz="1200" b="1" baseline="0" dirty="0" smtClean="0">
                <a:solidFill>
                  <a:schemeClr val="tx1">
                    <a:lumMod val="50000"/>
                    <a:lumOff val="50000"/>
                  </a:schemeClr>
                </a:solidFill>
                <a:cs typeface="Arial" charset="0"/>
              </a:rPr>
              <a:t>, </a:t>
            </a:r>
            <a:r>
              <a:rPr lang="en-US" sz="1200" b="1" u="sng" baseline="0" dirty="0" smtClean="0">
                <a:solidFill>
                  <a:schemeClr val="tx1">
                    <a:lumMod val="50000"/>
                    <a:lumOff val="50000"/>
                  </a:schemeClr>
                </a:solidFill>
                <a:cs typeface="Arial" charset="0"/>
              </a:rPr>
              <a:t>The Coaching Habit</a:t>
            </a:r>
          </a:p>
          <a:p>
            <a:pPr algn="l"/>
            <a:endParaRPr lang="en-US" sz="1200" b="1" u="sng" baseline="0" dirty="0" smtClean="0">
              <a:solidFill>
                <a:schemeClr val="tx1">
                  <a:lumMod val="50000"/>
                  <a:lumOff val="50000"/>
                </a:schemeClr>
              </a:solidFill>
              <a:cs typeface="Arial" charset="0"/>
            </a:endParaRPr>
          </a:p>
          <a:p>
            <a:pPr algn="l"/>
            <a:r>
              <a:rPr lang="en-US" sz="1200" b="1" u="none" baseline="0" dirty="0" smtClean="0">
                <a:solidFill>
                  <a:schemeClr val="tx1">
                    <a:lumMod val="50000"/>
                    <a:lumOff val="50000"/>
                  </a:schemeClr>
                </a:solidFill>
                <a:cs typeface="Arial" charset="0"/>
              </a:rPr>
              <a:t>Gillian Jones &amp; Ro </a:t>
            </a:r>
            <a:r>
              <a:rPr lang="en-US" sz="1200" b="1" u="none" baseline="0" dirty="0" err="1" smtClean="0">
                <a:solidFill>
                  <a:schemeClr val="tx1">
                    <a:lumMod val="50000"/>
                    <a:lumOff val="50000"/>
                  </a:schemeClr>
                </a:solidFill>
                <a:cs typeface="Arial" charset="0"/>
              </a:rPr>
              <a:t>Gorwell</a:t>
            </a:r>
            <a:r>
              <a:rPr lang="en-US" sz="1200" b="1" u="none" baseline="0" dirty="0" smtClean="0">
                <a:solidFill>
                  <a:schemeClr val="tx1">
                    <a:lumMod val="50000"/>
                    <a:lumOff val="50000"/>
                  </a:schemeClr>
                </a:solidFill>
                <a:cs typeface="Arial" charset="0"/>
              </a:rPr>
              <a:t> , </a:t>
            </a:r>
            <a:r>
              <a:rPr lang="en-US" sz="1200" b="1" u="sng" baseline="0" dirty="0" smtClean="0">
                <a:solidFill>
                  <a:schemeClr val="tx1">
                    <a:lumMod val="50000"/>
                    <a:lumOff val="50000"/>
                  </a:schemeClr>
                </a:solidFill>
                <a:cs typeface="Arial" charset="0"/>
              </a:rPr>
              <a:t>50 Top Tools for coaching:  A complete toolkit for developing and empowering people</a:t>
            </a:r>
            <a:r>
              <a:rPr lang="en-US" sz="1200" b="1" u="none" baseline="0" dirty="0" smtClean="0">
                <a:solidFill>
                  <a:schemeClr val="tx1">
                    <a:lumMod val="50000"/>
                    <a:lumOff val="50000"/>
                  </a:schemeClr>
                </a:solidFill>
                <a:cs typeface="Arial" charset="0"/>
              </a:rPr>
              <a:t>.  </a:t>
            </a:r>
          </a:p>
          <a:p>
            <a:pPr algn="l"/>
            <a:endParaRPr lang="en-US" sz="1200" b="1" baseline="0" dirty="0" smtClean="0">
              <a:solidFill>
                <a:schemeClr val="tx1">
                  <a:lumMod val="50000"/>
                  <a:lumOff val="50000"/>
                </a:schemeClr>
              </a:solidFill>
              <a:cs typeface="Arial" charset="0"/>
            </a:endParaRPr>
          </a:p>
          <a:p>
            <a:pPr algn="l"/>
            <a:endParaRPr lang="en-US" sz="1200" b="1" dirty="0" smtClean="0">
              <a:solidFill>
                <a:schemeClr val="tx1">
                  <a:lumMod val="50000"/>
                  <a:lumOff val="50000"/>
                </a:schemeClr>
              </a:solidFill>
              <a:cs typeface="Arial" charset="0"/>
            </a:endParaRPr>
          </a:p>
          <a:p>
            <a:pPr algn="ctr"/>
            <a:endParaRPr lang="en-US" sz="1200" b="1" dirty="0" smtClean="0">
              <a:solidFill>
                <a:schemeClr val="tx1">
                  <a:lumMod val="50000"/>
                  <a:lumOff val="50000"/>
                </a:schemeClr>
              </a:solidFill>
              <a:cs typeface="Arial" charset="0"/>
            </a:endParaRPr>
          </a:p>
          <a:p>
            <a:pPr algn="l"/>
            <a:endParaRPr lang="en-US" sz="1200" b="1" dirty="0" smtClean="0">
              <a:cs typeface="Arial"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15</a:t>
            </a:fld>
            <a:endParaRPr lang="en-US"/>
          </a:p>
        </p:txBody>
      </p:sp>
    </p:spTree>
    <p:extLst>
      <p:ext uri="{BB962C8B-B14F-4D97-AF65-F5344CB8AC3E}">
        <p14:creationId xmlns:p14="http://schemas.microsoft.com/office/powerpoint/2010/main" val="1210003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Slide 16  </a:t>
            </a:r>
            <a:r>
              <a:rPr lang="en-US" dirty="0" smtClean="0"/>
              <a:t>5 Communication Coaching Principles</a:t>
            </a:r>
          </a:p>
          <a:p>
            <a:endParaRPr lang="en-US" dirty="0" smtClean="0"/>
          </a:p>
          <a:p>
            <a:r>
              <a:rPr lang="en-US" dirty="0" smtClean="0"/>
              <a:t>How would you define what you believe about Coaching and development.  You can build</a:t>
            </a:r>
            <a:r>
              <a:rPr lang="en-US" baseline="0" dirty="0" smtClean="0"/>
              <a:t> a philosophy and understand the equation </a:t>
            </a:r>
          </a:p>
          <a:p>
            <a:endParaRPr lang="en-US" baseline="0" dirty="0" smtClean="0"/>
          </a:p>
          <a:p>
            <a:r>
              <a:rPr lang="en-US" baseline="0" dirty="0" smtClean="0"/>
              <a:t>But to combat the 2</a:t>
            </a:r>
            <a:r>
              <a:rPr lang="en-US" baseline="30000" dirty="0" smtClean="0"/>
              <a:t>nd</a:t>
            </a:r>
            <a:r>
              <a:rPr lang="en-US" baseline="0" dirty="0" smtClean="0"/>
              <a:t> law of thermodynamics and summoning the audacity to create order from Chaos, requires deeper thinking and clarity.  </a:t>
            </a:r>
          </a:p>
          <a:p>
            <a:endParaRPr lang="en-US" baseline="0" dirty="0" smtClean="0"/>
          </a:p>
          <a:p>
            <a:r>
              <a:rPr lang="en-US" baseline="0" dirty="0" smtClean="0"/>
              <a:t>Let’s look at 5 Communication Coaching principles for your consideration.  </a:t>
            </a:r>
          </a:p>
          <a:p>
            <a:endParaRPr lang="en-US" baseline="0" dirty="0" smtClean="0"/>
          </a:p>
          <a:p>
            <a:r>
              <a:rPr lang="en-US" baseline="0" dirty="0" smtClean="0"/>
              <a:t>Slide 17- 21 walks through the 5 principles.  </a:t>
            </a:r>
          </a:p>
          <a:p>
            <a:endParaRPr lang="en-US" baseline="0" dirty="0" smtClean="0"/>
          </a:p>
          <a:p>
            <a:r>
              <a:rPr lang="en-US" baseline="0" dirty="0" smtClean="0"/>
              <a:t>1. </a:t>
            </a:r>
            <a:r>
              <a:rPr lang="en-US" dirty="0" smtClean="0">
                <a:solidFill>
                  <a:srgbClr val="57584F"/>
                </a:solidFill>
              </a:rPr>
              <a:t>We evaluate, assess, &amp; work on the things that are important to us. </a:t>
            </a:r>
            <a:endParaRPr lang="en-US" baseline="0" dirty="0" smtClean="0"/>
          </a:p>
          <a:p>
            <a:endParaRPr lang="en-US" baseline="0" dirty="0" smtClean="0"/>
          </a:p>
          <a:p>
            <a:r>
              <a:rPr lang="en-US" baseline="0" dirty="0" smtClean="0"/>
              <a:t>2. </a:t>
            </a:r>
            <a:r>
              <a:rPr lang="en-US" dirty="0" smtClean="0">
                <a:solidFill>
                  <a:srgbClr val="57584F"/>
                </a:solidFill>
              </a:rPr>
              <a:t>Sacred Communication is an art and science</a:t>
            </a:r>
            <a:endParaRPr lang="en-US" baseline="0" dirty="0" smtClean="0"/>
          </a:p>
          <a:p>
            <a:endParaRPr lang="en-US" baseline="0" dirty="0" smtClean="0"/>
          </a:p>
          <a:p>
            <a:r>
              <a:rPr lang="en-US" baseline="0" dirty="0" smtClean="0"/>
              <a:t>3. </a:t>
            </a:r>
            <a:r>
              <a:rPr lang="en-US" dirty="0" smtClean="0">
                <a:solidFill>
                  <a:srgbClr val="57584F"/>
                </a:solidFill>
              </a:rPr>
              <a:t>Coaching is not about duplication, but development</a:t>
            </a:r>
            <a:endParaRPr lang="en-US" baseline="0" dirty="0" smtClean="0"/>
          </a:p>
          <a:p>
            <a:endParaRPr lang="en-US" baseline="0" dirty="0" smtClean="0"/>
          </a:p>
          <a:p>
            <a:r>
              <a:rPr lang="en-US" baseline="0" dirty="0" smtClean="0"/>
              <a:t>4. </a:t>
            </a:r>
            <a:r>
              <a:rPr lang="en-US" dirty="0" smtClean="0">
                <a:solidFill>
                  <a:srgbClr val="57584F"/>
                </a:solidFill>
              </a:rPr>
              <a:t>Communication Coaching looks at CONTENT &amp; DELIVERY</a:t>
            </a:r>
            <a:endParaRPr lang="en-US" baseline="0" dirty="0" smtClean="0"/>
          </a:p>
          <a:p>
            <a:endParaRPr lang="en-US" baseline="0" dirty="0" smtClean="0"/>
          </a:p>
          <a:p>
            <a:r>
              <a:rPr lang="en-US" baseline="0" dirty="0" smtClean="0"/>
              <a:t>5. </a:t>
            </a:r>
            <a:r>
              <a:rPr lang="en-US" dirty="0" smtClean="0">
                <a:solidFill>
                  <a:srgbClr val="57584F"/>
                </a:solidFill>
              </a:rPr>
              <a:t>The goal of good coaching is to Improve Future Performance (IFP). </a:t>
            </a:r>
            <a:endParaRPr lang="en-US" baseline="0" dirty="0" smtClean="0"/>
          </a:p>
        </p:txBody>
      </p:sp>
      <p:sp>
        <p:nvSpPr>
          <p:cNvPr id="4" name="Slide Number Placeholder 3"/>
          <p:cNvSpPr>
            <a:spLocks noGrp="1"/>
          </p:cNvSpPr>
          <p:nvPr>
            <p:ph type="sldNum" sz="quarter" idx="10"/>
          </p:nvPr>
        </p:nvSpPr>
        <p:spPr/>
        <p:txBody>
          <a:bodyPr/>
          <a:lstStyle/>
          <a:p>
            <a:fld id="{2BD0F4D3-A369-4E7E-8A3D-517EC289D556}" type="slidenum">
              <a:rPr lang="en-US" smtClean="0"/>
              <a:pPr/>
              <a:t>16</a:t>
            </a:fld>
            <a:endParaRPr lang="en-US"/>
          </a:p>
        </p:txBody>
      </p:sp>
    </p:spTree>
    <p:extLst>
      <p:ext uri="{BB962C8B-B14F-4D97-AF65-F5344CB8AC3E}">
        <p14:creationId xmlns:p14="http://schemas.microsoft.com/office/powerpoint/2010/main" val="3237772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Slide 17  Principle #1: </a:t>
            </a:r>
            <a:r>
              <a:rPr lang="en-US" b="0" dirty="0" smtClean="0">
                <a:solidFill>
                  <a:srgbClr val="57584F"/>
                </a:solidFill>
              </a:rPr>
              <a:t>We evaluate, assess, &amp; work on the things that are important to us.  </a:t>
            </a:r>
          </a:p>
          <a:p>
            <a:endParaRPr lang="en-US" b="1" dirty="0" smtClean="0">
              <a:solidFill>
                <a:srgbClr val="57584F"/>
              </a:solidFill>
            </a:endParaRPr>
          </a:p>
          <a:p>
            <a:r>
              <a:rPr lang="en-US" b="1" dirty="0" smtClean="0">
                <a:solidFill>
                  <a:srgbClr val="57584F"/>
                </a:solidFill>
              </a:rPr>
              <a:t>Explain and discuss:</a:t>
            </a:r>
            <a:r>
              <a:rPr lang="en-US" dirty="0" smtClean="0">
                <a:solidFill>
                  <a:srgbClr val="57584F"/>
                </a:solidFill>
              </a:rPr>
              <a:t>  The Army is all about AAR’s even</a:t>
            </a:r>
            <a:r>
              <a:rPr lang="en-US" baseline="0" dirty="0" smtClean="0">
                <a:solidFill>
                  <a:srgbClr val="57584F"/>
                </a:solidFill>
              </a:rPr>
              <a:t> </a:t>
            </a:r>
            <a:r>
              <a:rPr lang="en-US" dirty="0" smtClean="0">
                <a:solidFill>
                  <a:srgbClr val="57584F"/>
                </a:solidFill>
              </a:rPr>
              <a:t>Think about</a:t>
            </a:r>
            <a:r>
              <a:rPr lang="en-US" baseline="0" dirty="0" smtClean="0">
                <a:solidFill>
                  <a:srgbClr val="57584F"/>
                </a:solidFill>
              </a:rPr>
              <a:t> this vintage slide.  </a:t>
            </a:r>
          </a:p>
          <a:p>
            <a:r>
              <a:rPr lang="en-US" baseline="0" dirty="0" smtClean="0">
                <a:solidFill>
                  <a:srgbClr val="57584F"/>
                </a:solidFill>
              </a:rPr>
              <a:t>There is a reason we don’t use slides like this and cheesy clip art.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17</a:t>
            </a:fld>
            <a:endParaRPr lang="en-US"/>
          </a:p>
        </p:txBody>
      </p:sp>
    </p:spTree>
    <p:extLst>
      <p:ext uri="{BB962C8B-B14F-4D97-AF65-F5344CB8AC3E}">
        <p14:creationId xmlns:p14="http://schemas.microsoft.com/office/powerpoint/2010/main" val="305332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18:  Principle 2:  </a:t>
            </a:r>
            <a:r>
              <a:rPr lang="en-US" dirty="0" smtClean="0"/>
              <a:t>Sacred Communication is </a:t>
            </a:r>
            <a:r>
              <a:rPr lang="en-US" dirty="0" smtClean="0">
                <a:solidFill>
                  <a:srgbClr val="57584F"/>
                </a:solidFill>
              </a:rPr>
              <a:t>an Art and Science.</a:t>
            </a:r>
          </a:p>
          <a:p>
            <a:r>
              <a:rPr lang="en-US" dirty="0" smtClean="0">
                <a:solidFill>
                  <a:srgbClr val="57584F"/>
                </a:solidFill>
              </a:rPr>
              <a:t>Explain and discuss: </a:t>
            </a:r>
          </a:p>
          <a:p>
            <a:r>
              <a:rPr lang="en-US" dirty="0" smtClean="0">
                <a:solidFill>
                  <a:srgbClr val="57584F"/>
                </a:solidFill>
              </a:rPr>
              <a:t>IT is an “Art” and “Science” </a:t>
            </a:r>
          </a:p>
          <a:p>
            <a:r>
              <a:rPr lang="en-US" dirty="0" smtClean="0">
                <a:solidFill>
                  <a:srgbClr val="57584F"/>
                </a:solidFill>
              </a:rPr>
              <a:t> It is a Calling and a Skill.  </a:t>
            </a:r>
            <a:br>
              <a:rPr lang="en-US" dirty="0" smtClean="0">
                <a:solidFill>
                  <a:srgbClr val="57584F"/>
                </a:solidFill>
              </a:rPr>
            </a:br>
            <a:r>
              <a:rPr lang="en-US" dirty="0" smtClean="0">
                <a:solidFill>
                  <a:srgbClr val="57584F"/>
                </a:solidFill>
              </a:rPr>
              <a:t>    	Manage the tension. </a:t>
            </a:r>
          </a:p>
          <a:p>
            <a:endParaRPr lang="en-US" dirty="0" smtClean="0">
              <a:solidFill>
                <a:srgbClr val="57584F"/>
              </a:solidFill>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18</a:t>
            </a:fld>
            <a:endParaRPr lang="en-US"/>
          </a:p>
        </p:txBody>
      </p:sp>
    </p:spTree>
    <p:extLst>
      <p:ext uri="{BB962C8B-B14F-4D97-AF65-F5344CB8AC3E}">
        <p14:creationId xmlns:p14="http://schemas.microsoft.com/office/powerpoint/2010/main" val="286168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19:  Principle 3:</a:t>
            </a:r>
            <a:r>
              <a:rPr lang="en-US" b="1" baseline="0" dirty="0" smtClean="0"/>
              <a:t>  </a:t>
            </a:r>
            <a:r>
              <a:rPr lang="en-US" dirty="0" smtClean="0">
                <a:solidFill>
                  <a:srgbClr val="57584F"/>
                </a:solidFill>
              </a:rPr>
              <a:t>Coaching is not about duplication, but</a:t>
            </a:r>
            <a:r>
              <a:rPr lang="en-US" b="1" dirty="0" smtClean="0">
                <a:solidFill>
                  <a:srgbClr val="57584F"/>
                </a:solidFill>
              </a:rPr>
              <a:t> Development</a:t>
            </a:r>
            <a:r>
              <a:rPr lang="en-US" dirty="0" smtClean="0">
                <a:solidFill>
                  <a:srgbClr val="57584F"/>
                </a:solidFill>
              </a:rPr>
              <a:t>.  </a:t>
            </a:r>
          </a:p>
          <a:p>
            <a:r>
              <a:rPr lang="en-US" dirty="0" smtClean="0">
                <a:solidFill>
                  <a:srgbClr val="57584F"/>
                </a:solidFill>
              </a:rPr>
              <a:t>Explain and discuss: </a:t>
            </a:r>
          </a:p>
          <a:p>
            <a:endParaRPr lang="en-US" dirty="0" smtClean="0">
              <a:solidFill>
                <a:srgbClr val="57584F"/>
              </a:solidFill>
            </a:endParaRPr>
          </a:p>
          <a:p>
            <a:r>
              <a:rPr lang="en-US" dirty="0" smtClean="0">
                <a:solidFill>
                  <a:srgbClr val="57584F"/>
                </a:solidFill>
              </a:rPr>
              <a:t>Coaching</a:t>
            </a:r>
            <a:r>
              <a:rPr lang="en-US" baseline="0" dirty="0" smtClean="0">
                <a:solidFill>
                  <a:srgbClr val="57584F"/>
                </a:solidFill>
              </a:rPr>
              <a:t> is not about creating a mini me that is inferior to you.  It is to develop another, who is different but helping them get even better.  </a:t>
            </a:r>
            <a:endParaRPr lang="en-US" dirty="0" smtClean="0">
              <a:solidFill>
                <a:srgbClr val="57584F"/>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rgbClr val="57584F"/>
                </a:solidFill>
              </a:rPr>
              <a:t>-  A key element of coaching is </a:t>
            </a:r>
            <a:r>
              <a:rPr lang="en-US" sz="1200" u="sng" dirty="0" smtClean="0">
                <a:solidFill>
                  <a:srgbClr val="57584F"/>
                </a:solidFill>
              </a:rPr>
              <a:t>development:</a:t>
            </a:r>
            <a:r>
              <a:rPr lang="en-US" sz="1200" dirty="0" smtClean="0">
                <a:solidFill>
                  <a:srgbClr val="57584F"/>
                </a:solidFill>
              </a:rPr>
              <a:t> through observation, assessment, challenge, support and specific feedback.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19</a:t>
            </a:fld>
            <a:endParaRPr lang="en-US"/>
          </a:p>
        </p:txBody>
      </p:sp>
    </p:spTree>
    <p:extLst>
      <p:ext uri="{BB962C8B-B14F-4D97-AF65-F5344CB8AC3E}">
        <p14:creationId xmlns:p14="http://schemas.microsoft.com/office/powerpoint/2010/main" val="1546428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20  Principle #4: </a:t>
            </a:r>
            <a:r>
              <a:rPr lang="en-US" dirty="0" smtClean="0">
                <a:solidFill>
                  <a:srgbClr val="57584F"/>
                </a:solidFill>
              </a:rPr>
              <a:t>Communication Coaching looks at CONTENT &amp; DELIVERY</a:t>
            </a:r>
            <a:r>
              <a:rPr lang="en-US" b="1" dirty="0" smtClean="0"/>
              <a:t> </a:t>
            </a:r>
            <a:endParaRPr lang="en-US" b="1" dirty="0" smtClean="0">
              <a:solidFill>
                <a:srgbClr val="57584F"/>
              </a:solidFill>
            </a:endParaRPr>
          </a:p>
          <a:p>
            <a:endParaRPr lang="en-US" b="1" dirty="0" smtClean="0">
              <a:solidFill>
                <a:srgbClr val="57584F"/>
              </a:solidFill>
            </a:endParaRPr>
          </a:p>
          <a:p>
            <a:r>
              <a:rPr lang="en-US" b="1" dirty="0" smtClean="0">
                <a:solidFill>
                  <a:srgbClr val="57584F"/>
                </a:solidFill>
              </a:rPr>
              <a:t>Explain and discuss:  </a:t>
            </a:r>
            <a:r>
              <a:rPr lang="en-US" dirty="0" smtClean="0">
                <a:solidFill>
                  <a:srgbClr val="57584F"/>
                </a:solidFill>
              </a:rPr>
              <a:t>Communication Coaching looks at CONTENT (what was said) </a:t>
            </a:r>
            <a:br>
              <a:rPr lang="en-US" dirty="0" smtClean="0">
                <a:solidFill>
                  <a:srgbClr val="57584F"/>
                </a:solidFill>
              </a:rPr>
            </a:br>
            <a:r>
              <a:rPr lang="en-US" dirty="0" smtClean="0">
                <a:solidFill>
                  <a:srgbClr val="57584F"/>
                </a:solidFill>
              </a:rPr>
              <a:t>and DELIVERY (How it was said).  Refer</a:t>
            </a:r>
            <a:r>
              <a:rPr lang="en-US" baseline="0" dirty="0" smtClean="0">
                <a:solidFill>
                  <a:srgbClr val="57584F"/>
                </a:solidFill>
              </a:rPr>
              <a:t> to CCF. </a:t>
            </a:r>
            <a:r>
              <a:rPr lang="en-US" dirty="0" smtClean="0">
                <a:solidFill>
                  <a:srgbClr val="57584F"/>
                </a:solidFill>
              </a:rPr>
              <a:t/>
            </a:r>
            <a:br>
              <a:rPr lang="en-US" dirty="0" smtClean="0">
                <a:solidFill>
                  <a:srgbClr val="57584F"/>
                </a:solidFill>
              </a:rPr>
            </a:b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20</a:t>
            </a:fld>
            <a:endParaRPr lang="en-US"/>
          </a:p>
        </p:txBody>
      </p:sp>
    </p:spTree>
    <p:extLst>
      <p:ext uri="{BB962C8B-B14F-4D97-AF65-F5344CB8AC3E}">
        <p14:creationId xmlns:p14="http://schemas.microsoft.com/office/powerpoint/2010/main" val="2264463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Slide 21  Principle #5:</a:t>
            </a:r>
            <a:r>
              <a:rPr lang="en-US" b="1" baseline="0" dirty="0" smtClean="0"/>
              <a:t> </a:t>
            </a:r>
            <a:r>
              <a:rPr lang="en-US" dirty="0" smtClean="0">
                <a:solidFill>
                  <a:srgbClr val="57584F"/>
                </a:solidFill>
              </a:rPr>
              <a:t>The goal of good coaching is to Improve Future Performance (IFP). </a:t>
            </a:r>
            <a:r>
              <a:rPr lang="en-US" b="1" baseline="0" dirty="0" smtClean="0"/>
              <a:t> </a:t>
            </a:r>
            <a:endParaRPr lang="en-US" b="1" dirty="0" smtClean="0">
              <a:solidFill>
                <a:srgbClr val="57584F"/>
              </a:solidFill>
            </a:endParaRPr>
          </a:p>
          <a:p>
            <a:r>
              <a:rPr lang="en-US" b="1" dirty="0" smtClean="0">
                <a:solidFill>
                  <a:srgbClr val="57584F"/>
                </a:solidFill>
              </a:rPr>
              <a:t>Explain and discuss:</a:t>
            </a:r>
            <a:r>
              <a:rPr lang="en-US" b="1" baseline="0" dirty="0" smtClean="0">
                <a:solidFill>
                  <a:srgbClr val="57584F"/>
                </a:solidFill>
              </a:rPr>
              <a:t>  </a:t>
            </a:r>
            <a:r>
              <a:rPr lang="en-US" b="0" baseline="0" dirty="0" smtClean="0">
                <a:solidFill>
                  <a:srgbClr val="57584F"/>
                </a:solidFill>
              </a:rPr>
              <a:t>What does IFP look like specifically?</a:t>
            </a:r>
          </a:p>
          <a:p>
            <a:endParaRPr lang="en-US" b="0" baseline="0" dirty="0" smtClean="0">
              <a:solidFill>
                <a:srgbClr val="57584F"/>
              </a:solidFill>
            </a:endParaRPr>
          </a:p>
          <a:p>
            <a:r>
              <a:rPr lang="en-US" b="0" baseline="0" dirty="0" smtClean="0">
                <a:solidFill>
                  <a:srgbClr val="57584F"/>
                </a:solidFill>
              </a:rPr>
              <a:t>(Have students brain storm examples.) </a:t>
            </a:r>
          </a:p>
          <a:p>
            <a:endParaRPr lang="en-US" b="0" baseline="0" dirty="0" smtClean="0">
              <a:solidFill>
                <a:srgbClr val="57584F"/>
              </a:solidFill>
            </a:endParaRPr>
          </a:p>
          <a:p>
            <a:r>
              <a:rPr lang="en-US" b="0" baseline="0" dirty="0" smtClean="0">
                <a:solidFill>
                  <a:srgbClr val="57584F"/>
                </a:solidFill>
              </a:rPr>
              <a:t>Ask presenter and give developmental tips.  </a:t>
            </a:r>
          </a:p>
          <a:p>
            <a:endParaRPr lang="en-US" b="0" baseline="0" dirty="0" smtClean="0">
              <a:solidFill>
                <a:srgbClr val="57584F"/>
              </a:solidFill>
            </a:endParaRPr>
          </a:p>
          <a:p>
            <a:r>
              <a:rPr lang="en-US" b="0" baseline="0" dirty="0" smtClean="0">
                <a:solidFill>
                  <a:srgbClr val="57584F"/>
                </a:solidFill>
              </a:rPr>
              <a:t>Begin working on an Individual Development Plan (IDP).</a:t>
            </a:r>
            <a:endParaRPr lang="en-US" b="0"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21</a:t>
            </a:fld>
            <a:endParaRPr lang="en-US"/>
          </a:p>
        </p:txBody>
      </p:sp>
    </p:spTree>
    <p:extLst>
      <p:ext uri="{BB962C8B-B14F-4D97-AF65-F5344CB8AC3E}">
        <p14:creationId xmlns:p14="http://schemas.microsoft.com/office/powerpoint/2010/main" val="2414403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dirty="0" smtClean="0"/>
              <a:t>Slide 22</a:t>
            </a:r>
          </a:p>
          <a:p>
            <a:pPr marL="0" indent="0">
              <a:buFont typeface="Arial"/>
              <a:buNone/>
            </a:pPr>
            <a:r>
              <a:rPr lang="en-US" sz="1200" b="1" dirty="0" smtClean="0">
                <a:cs typeface="Arial" charset="0"/>
              </a:rPr>
              <a:t>LSA</a:t>
            </a:r>
            <a:r>
              <a:rPr lang="en-US" sz="1200" b="1" baseline="0" dirty="0" smtClean="0">
                <a:cs typeface="Arial" charset="0"/>
              </a:rPr>
              <a:t> 5:  </a:t>
            </a:r>
            <a:r>
              <a:rPr lang="en-US" sz="1200" b="1" dirty="0" smtClean="0">
                <a:cs typeface="Arial" charset="0"/>
              </a:rPr>
              <a:t>Assess Developmental tools</a:t>
            </a:r>
            <a:br>
              <a:rPr lang="en-US" sz="1200" b="1" dirty="0" smtClean="0">
                <a:cs typeface="Arial" charset="0"/>
              </a:rPr>
            </a:br>
            <a:r>
              <a:rPr lang="en-US" sz="1200" b="0" dirty="0" smtClean="0">
                <a:cs typeface="Arial" charset="0"/>
              </a:rPr>
              <a:t>What are various tools that you would use to help others</a:t>
            </a:r>
            <a:r>
              <a:rPr lang="en-US" sz="1200" b="0" baseline="0" dirty="0" smtClean="0">
                <a:cs typeface="Arial" charset="0"/>
              </a:rPr>
              <a:t> in Communication Coaching?  (have students brain storm, list various tools)</a:t>
            </a:r>
            <a:endParaRPr lang="en-US" sz="1200" b="0" dirty="0" smtClean="0">
              <a:cs typeface="Arial" charset="0"/>
            </a:endParaRPr>
          </a:p>
          <a:p>
            <a:pPr lvl="0"/>
            <a:r>
              <a:rPr lang="en-US" dirty="0" smtClean="0"/>
              <a:t>Books/Articles</a:t>
            </a:r>
          </a:p>
          <a:p>
            <a:pPr lvl="0"/>
            <a:r>
              <a:rPr lang="en-US" dirty="0" smtClean="0"/>
              <a:t>Videos</a:t>
            </a:r>
          </a:p>
          <a:p>
            <a:pPr lvl="0"/>
            <a:r>
              <a:rPr lang="en-US" dirty="0" smtClean="0"/>
              <a:t>Audio</a:t>
            </a:r>
          </a:p>
          <a:p>
            <a:pPr lvl="0"/>
            <a:r>
              <a:rPr lang="en-US" dirty="0" smtClean="0"/>
              <a:t>Podcasts</a:t>
            </a:r>
          </a:p>
          <a:p>
            <a:pPr lvl="0"/>
            <a:r>
              <a:rPr lang="en-US" dirty="0" smtClean="0"/>
              <a:t>Evaluation Forms</a:t>
            </a:r>
          </a:p>
          <a:p>
            <a:r>
              <a:rPr lang="en-US" dirty="0" smtClean="0"/>
              <a:t>Websites:  </a:t>
            </a:r>
          </a:p>
          <a:p>
            <a:r>
              <a:rPr lang="en-US" dirty="0" smtClean="0">
                <a:hlinkClick r:id="rId3"/>
              </a:rPr>
              <a:t>www.preachingtoday.com</a:t>
            </a:r>
            <a:endParaRPr lang="en-US" dirty="0" smtClean="0"/>
          </a:p>
          <a:p>
            <a:r>
              <a:rPr lang="en-US" dirty="0" smtClean="0">
                <a:hlinkClick r:id="rId4"/>
              </a:rPr>
              <a:t>www.preaching.org</a:t>
            </a:r>
            <a:endParaRPr lang="en-US" dirty="0" smtClean="0"/>
          </a:p>
          <a:p>
            <a:r>
              <a:rPr lang="en-US" dirty="0" smtClean="0">
                <a:hlinkClick r:id="rId5"/>
              </a:rPr>
              <a:t>www.workingpreacher.org</a:t>
            </a:r>
            <a:r>
              <a:rPr lang="en-US" dirty="0" smtClean="0"/>
              <a:t> </a:t>
            </a:r>
          </a:p>
          <a:p>
            <a:r>
              <a:rPr lang="en-US" dirty="0" smtClean="0"/>
              <a:t>Building team </a:t>
            </a:r>
          </a:p>
          <a:p>
            <a:r>
              <a:rPr lang="en-US" dirty="0" smtClean="0"/>
              <a:t>Sermon Planning/ Sermon Series </a:t>
            </a:r>
          </a:p>
          <a:p>
            <a:pPr marL="0" indent="0">
              <a:buFont typeface="Arial"/>
              <a:buNone/>
            </a:pPr>
            <a:endParaRPr lang="en-US" sz="1200" b="1" dirty="0" smtClean="0">
              <a:cs typeface="Arial" charset="0"/>
            </a:endParaRPr>
          </a:p>
          <a:p>
            <a:pPr marL="0" indent="0">
              <a:buFont typeface="Arial"/>
              <a:buNone/>
            </a:pPr>
            <a:endParaRPr lang="en-US" sz="1200" b="1" dirty="0" smtClean="0">
              <a:cs typeface="Arial" charset="0"/>
            </a:endParaRPr>
          </a:p>
          <a:p>
            <a:pPr marL="0" indent="0">
              <a:buFont typeface="Arial"/>
              <a:buNone/>
            </a:pPr>
            <a:endParaRPr lang="en-US" sz="1200" b="1" dirty="0" smtClean="0">
              <a:cs typeface="Arial"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22</a:t>
            </a:fld>
            <a:endParaRPr lang="en-US"/>
          </a:p>
        </p:txBody>
      </p:sp>
    </p:spTree>
    <p:extLst>
      <p:ext uri="{BB962C8B-B14F-4D97-AF65-F5344CB8AC3E}">
        <p14:creationId xmlns:p14="http://schemas.microsoft.com/office/powerpoint/2010/main" val="1988804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Slide 23</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smtClean="0">
                <a:cs typeface="Arial" charset="0"/>
              </a:rPr>
              <a:t>LSA</a:t>
            </a:r>
            <a:r>
              <a:rPr lang="en-US" sz="1200" b="1" baseline="0" dirty="0" smtClean="0">
                <a:cs typeface="Arial" charset="0"/>
              </a:rPr>
              <a:t> 6:  </a:t>
            </a:r>
            <a:r>
              <a:rPr lang="en-US" sz="1200" b="1" dirty="0" smtClean="0">
                <a:cs typeface="Arial" charset="0"/>
              </a:rPr>
              <a:t>Choose book for self and peer development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dirty="0" smtClean="0">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smtClean="0">
                <a:cs typeface="Arial" charset="0"/>
              </a:rPr>
              <a:t>Instructor</a:t>
            </a:r>
            <a:r>
              <a:rPr lang="en-US" sz="1200" b="1" baseline="0" dirty="0" smtClean="0">
                <a:cs typeface="Arial" charset="0"/>
              </a:rPr>
              <a:t> Note: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baseline="0" dirty="0" smtClean="0">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baseline="0" dirty="0" smtClean="0">
                <a:cs typeface="Arial" charset="0"/>
              </a:rPr>
              <a:t>Have various preaching books out and explain about each one and instruct each student to choose one to read and </a:t>
            </a:r>
            <a:r>
              <a:rPr lang="en-US" sz="1200" b="1" baseline="0" dirty="0" err="1" smtClean="0">
                <a:cs typeface="Arial" charset="0"/>
              </a:rPr>
              <a:t>wrtite</a:t>
            </a:r>
            <a:r>
              <a:rPr lang="en-US" sz="1200" b="1" baseline="0" dirty="0" smtClean="0">
                <a:cs typeface="Arial" charset="0"/>
              </a:rPr>
              <a:t> a 2-3 page analysis paper.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baseline="0" dirty="0" smtClean="0">
              <a:cs typeface="Arial" charset="0"/>
            </a:endParaRPr>
          </a:p>
          <a:p>
            <a:r>
              <a:rPr lang="en-US" sz="1200" dirty="0" smtClean="0"/>
              <a:t>Write a 2 to 3 page double-spaced analysis paper based on what you have read in (1) of the following books: </a:t>
            </a:r>
          </a:p>
          <a:p>
            <a:endParaRPr lang="en-US" sz="1200" dirty="0" smtClean="0"/>
          </a:p>
          <a:p>
            <a:r>
              <a:rPr lang="en-US" sz="1200" dirty="0" smtClean="0"/>
              <a:t>Items to include:  </a:t>
            </a:r>
          </a:p>
          <a:p>
            <a:pPr marL="342900" indent="-342900">
              <a:buFont typeface="Arial" panose="020B0604020202020204" pitchFamily="34" charset="0"/>
              <a:buChar char="•"/>
            </a:pPr>
            <a:r>
              <a:rPr lang="en-US" sz="1200" dirty="0" smtClean="0"/>
              <a:t>Your Name</a:t>
            </a:r>
          </a:p>
          <a:p>
            <a:pPr marL="342900" indent="-342900">
              <a:buFont typeface="Arial" panose="020B0604020202020204" pitchFamily="34" charset="0"/>
              <a:buChar char="•"/>
            </a:pPr>
            <a:r>
              <a:rPr lang="en-US" sz="1200" dirty="0" smtClean="0"/>
              <a:t>Book Title and brief description in intro paragraph.</a:t>
            </a:r>
          </a:p>
          <a:p>
            <a:pPr marL="342900" indent="-342900">
              <a:buFont typeface="Arial" panose="020B0604020202020204" pitchFamily="34" charset="0"/>
              <a:buChar char="•"/>
            </a:pPr>
            <a:r>
              <a:rPr lang="en-US" sz="1200" dirty="0" smtClean="0"/>
              <a:t>Explain (4) topics or principles discussed in book</a:t>
            </a:r>
          </a:p>
          <a:p>
            <a:pPr marL="342900" indent="-342900">
              <a:buFont typeface="Arial" panose="020B0604020202020204" pitchFamily="34" charset="0"/>
              <a:buChar char="•"/>
            </a:pPr>
            <a:r>
              <a:rPr lang="en-US" sz="1200" dirty="0" smtClean="0"/>
              <a:t>Identify (1) significant idea you learned or was reinforced </a:t>
            </a:r>
          </a:p>
          <a:p>
            <a:pPr marL="342900" indent="-342900">
              <a:buFont typeface="Arial" panose="020B0604020202020204" pitchFamily="34" charset="0"/>
              <a:buChar char="•"/>
            </a:pPr>
            <a:r>
              <a:rPr lang="en-US" sz="1200" dirty="0" smtClean="0"/>
              <a:t>Explain (1) principle you will integrate to improve your preaching</a:t>
            </a:r>
          </a:p>
          <a:p>
            <a:pPr marL="342900" indent="-342900">
              <a:buFont typeface="Arial" panose="020B0604020202020204" pitchFamily="34" charset="0"/>
              <a:buChar char="•"/>
            </a:pPr>
            <a:r>
              <a:rPr lang="en-US" sz="1200" dirty="0" smtClean="0"/>
              <a:t>List two (2) specific tools, ideas, or principles, you will use to help others in preaching.  </a:t>
            </a:r>
          </a:p>
          <a:p>
            <a:pPr marL="342900" indent="-342900">
              <a:buFont typeface="Arial" panose="020B0604020202020204" pitchFamily="34" charset="0"/>
              <a:buChar char="•"/>
            </a:pPr>
            <a:endParaRPr lang="en-US" sz="1200" dirty="0" smtClean="0"/>
          </a:p>
          <a:p>
            <a:r>
              <a:rPr lang="en-US" sz="1200" dirty="0" smtClean="0"/>
              <a:t>*NOTE*  </a:t>
            </a:r>
            <a:r>
              <a:rPr lang="en-US" sz="1200" b="1" i="1" dirty="0" smtClean="0"/>
              <a:t>DO NOT write about why you dislike the book.  If you dislike the book see instructor and trade it for another book.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Due:  </a:t>
            </a:r>
            <a:r>
              <a:rPr lang="en-US" sz="1200" i="1" dirty="0" smtClean="0"/>
              <a:t>1 Month from date assigned unless later date is given in ISAP. </a:t>
            </a:r>
            <a:endParaRPr lang="en-US" sz="1200" i="1"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dirty="0" smtClean="0"/>
              <a:t>Books to Choose from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u="none" dirty="0" err="1" smtClean="0"/>
              <a:t>Alkhairo</a:t>
            </a:r>
            <a:r>
              <a:rPr lang="en-US" sz="1200" i="0" u="none" dirty="0" smtClean="0"/>
              <a:t>, </a:t>
            </a:r>
            <a:r>
              <a:rPr lang="en-US" sz="1200" i="0" u="none" dirty="0" err="1" smtClean="0"/>
              <a:t>Wael</a:t>
            </a:r>
            <a:r>
              <a:rPr lang="en-US" sz="1200" i="0" u="none" dirty="0" smtClean="0"/>
              <a:t>, </a:t>
            </a:r>
            <a:r>
              <a:rPr lang="en-US" sz="1200" i="0" u="sng" dirty="0" smtClean="0"/>
              <a:t>Speaking For Change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u="none" baseline="0" dirty="0" smtClean="0"/>
              <a:t>Anderson, Chris, </a:t>
            </a:r>
            <a:r>
              <a:rPr lang="en-US" sz="1200" i="0" u="sng" baseline="0" dirty="0" smtClean="0"/>
              <a:t>TED TALKS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dirty="0" smtClean="0">
                <a:cs typeface="Arial" charset="0"/>
              </a:rPr>
              <a:t>Arthurs, Jeffrey, </a:t>
            </a:r>
            <a:r>
              <a:rPr lang="en-US" sz="1200" b="0" i="0" u="sng" dirty="0" smtClean="0">
                <a:cs typeface="Arial" charset="0"/>
              </a:rPr>
              <a:t>Preaching With Variety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u="none" dirty="0" smtClean="0"/>
              <a:t>Duarte, Nancy,</a:t>
            </a:r>
            <a:r>
              <a:rPr lang="en-US" sz="1200" i="0" u="none" baseline="0" dirty="0" smtClean="0"/>
              <a:t> </a:t>
            </a:r>
            <a:r>
              <a:rPr lang="en-US" sz="1200" i="0" u="sng" baseline="0" dirty="0" smtClean="0"/>
              <a:t>HBR Guide to Persuasive Presentations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u="none" dirty="0" smtClean="0"/>
              <a:t>Edwards,</a:t>
            </a:r>
            <a:r>
              <a:rPr lang="en-US" sz="1200" i="0" u="none" baseline="0" dirty="0" smtClean="0"/>
              <a:t> J. Kent, </a:t>
            </a:r>
            <a:r>
              <a:rPr lang="en-US" sz="1200" i="0" u="sng" baseline="0" dirty="0" smtClean="0"/>
              <a:t>Deep Preaching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u="none" baseline="0" dirty="0" smtClean="0"/>
              <a:t>Keller, Timothy, </a:t>
            </a:r>
            <a:r>
              <a:rPr lang="en-US" sz="1200" i="0" u="sng" baseline="0" dirty="0" smtClean="0"/>
              <a:t>Preaching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dirty="0" err="1" smtClean="0"/>
              <a:t>Lischer</a:t>
            </a:r>
            <a:r>
              <a:rPr lang="en-US" sz="1200" i="0" dirty="0" smtClean="0"/>
              <a:t>, </a:t>
            </a:r>
            <a:r>
              <a:rPr lang="en-US" sz="1200" i="0" u="sng" dirty="0" smtClean="0"/>
              <a:t>The Company of Preachers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dirty="0" smtClean="0"/>
              <a:t>Robinson, Haddon, </a:t>
            </a:r>
            <a:r>
              <a:rPr lang="en-US" sz="1200" i="0" u="sng" dirty="0" smtClean="0"/>
              <a:t>Biblical Preaching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dirty="0" smtClean="0"/>
              <a:t>Robinson,</a:t>
            </a:r>
            <a:r>
              <a:rPr lang="en-US" sz="1200" i="0" baseline="0" dirty="0" smtClean="0"/>
              <a:t> Haddon &amp; </a:t>
            </a:r>
            <a:r>
              <a:rPr lang="en-US" sz="1200" i="0" dirty="0" err="1" smtClean="0"/>
              <a:t>Larson,Brian</a:t>
            </a:r>
            <a:r>
              <a:rPr lang="en-US" sz="1200" i="0" dirty="0" smtClean="0"/>
              <a:t>, </a:t>
            </a:r>
            <a:r>
              <a:rPr lang="en-US" sz="1200" i="0" u="sng" dirty="0" smtClean="0"/>
              <a:t>The Art &amp; Craft of Biblical Preaching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u="none" baseline="0" dirty="0" smtClean="0"/>
              <a:t>Stanley, Andy &amp; Jones, Lane, </a:t>
            </a:r>
            <a:r>
              <a:rPr lang="en-US" sz="1200" i="0" u="sng" baseline="0" dirty="0" smtClean="0"/>
              <a:t>Communicating for a Change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u="none" baseline="0" dirty="0" smtClean="0"/>
              <a:t>Port, Michael, </a:t>
            </a:r>
            <a:r>
              <a:rPr lang="en-US" sz="1200" i="0" u="sng" baseline="0" dirty="0" smtClean="0"/>
              <a:t>Steal the Show</a:t>
            </a:r>
            <a:endParaRPr lang="en-US" sz="1200" i="0" u="sng"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u="none" baseline="0" dirty="0" err="1" smtClean="0"/>
              <a:t>Wiersbe</a:t>
            </a:r>
            <a:r>
              <a:rPr lang="en-US" sz="1200" i="0" u="none" baseline="0" dirty="0" smtClean="0"/>
              <a:t> &amp; </a:t>
            </a:r>
            <a:r>
              <a:rPr lang="en-US" sz="1200" i="0" u="none" baseline="0" dirty="0" err="1" smtClean="0"/>
              <a:t>Wiersbe</a:t>
            </a:r>
            <a:r>
              <a:rPr lang="en-US" sz="1200" i="0" u="none" baseline="0" dirty="0" smtClean="0"/>
              <a:t>, </a:t>
            </a:r>
            <a:r>
              <a:rPr lang="en-US" sz="1200" i="0" u="sng" baseline="0" dirty="0" smtClean="0"/>
              <a:t>The Elements of Preaching. </a:t>
            </a:r>
            <a:endParaRPr lang="en-US" sz="1200" i="0" u="sng" dirty="0" smtClean="0"/>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23</a:t>
            </a:fld>
            <a:endParaRPr lang="en-US"/>
          </a:p>
        </p:txBody>
      </p:sp>
    </p:spTree>
    <p:extLst>
      <p:ext uri="{BB962C8B-B14F-4D97-AF65-F5344CB8AC3E}">
        <p14:creationId xmlns:p14="http://schemas.microsoft.com/office/powerpoint/2010/main" val="3987091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Slide 24</a:t>
            </a:r>
          </a:p>
          <a:p>
            <a:r>
              <a:rPr lang="en-US" b="1" dirty="0" smtClean="0"/>
              <a:t>PE:  </a:t>
            </a:r>
            <a:r>
              <a:rPr lang="en-US" dirty="0" smtClean="0"/>
              <a:t>Each Student</a:t>
            </a:r>
            <a:r>
              <a:rPr lang="en-US" baseline="0" dirty="0" smtClean="0"/>
              <a:t> was given a text and told to be ready to preach a 5 min sermon during last class (SC3 Analyze The elements of Sacred Communication).</a:t>
            </a:r>
          </a:p>
          <a:p>
            <a:r>
              <a:rPr lang="en-US" baseline="0" dirty="0" smtClean="0"/>
              <a:t>  </a:t>
            </a:r>
          </a:p>
          <a:p>
            <a:r>
              <a:rPr lang="en-US" baseline="0" dirty="0" smtClean="0"/>
              <a:t>Students will be given the communication coaching Short Form (CCSF) to be used with this exercise.   </a:t>
            </a:r>
          </a:p>
          <a:p>
            <a:endParaRPr lang="en-US" baseline="0" dirty="0" smtClean="0"/>
          </a:p>
          <a:p>
            <a:r>
              <a:rPr lang="en-US" baseline="0" dirty="0" smtClean="0"/>
              <a:t>Instructor note:  Have the number of students listed on the board 1-15 and have them sign up with their name and scripture passage.</a:t>
            </a:r>
          </a:p>
          <a:p>
            <a:endParaRPr lang="en-US" baseline="0" dirty="0" smtClean="0"/>
          </a:p>
          <a:p>
            <a:r>
              <a:rPr lang="en-US" baseline="0" dirty="0" smtClean="0"/>
              <a:t>Class the students in order and have a clock to time the 5 min.  Once the timer has beeped the presenter must stop.  </a:t>
            </a:r>
          </a:p>
          <a:p>
            <a:r>
              <a:rPr lang="en-US" baseline="0" dirty="0" smtClean="0"/>
              <a:t>After the designated coach will begin coaching with the help of presenter, class, and instructor. </a:t>
            </a:r>
          </a:p>
          <a:p>
            <a:r>
              <a:rPr lang="en-US" dirty="0" smtClean="0"/>
              <a:t>The</a:t>
            </a:r>
            <a:r>
              <a:rPr lang="en-US" baseline="0" dirty="0" smtClean="0"/>
              <a:t> goal is within </a:t>
            </a:r>
            <a:r>
              <a:rPr lang="en-US" dirty="0" smtClean="0"/>
              <a:t>3-5 min apply</a:t>
            </a:r>
            <a:r>
              <a:rPr lang="en-US" baseline="0" dirty="0" smtClean="0"/>
              <a:t> </a:t>
            </a:r>
            <a:r>
              <a:rPr lang="en-US" dirty="0" smtClean="0"/>
              <a:t>coaching principles</a:t>
            </a:r>
            <a:r>
              <a:rPr lang="en-US" baseline="0" dirty="0" smtClean="0"/>
              <a:t> by:  </a:t>
            </a:r>
            <a:r>
              <a:rPr lang="en-US" dirty="0" smtClean="0"/>
              <a:t>1) Affirming Presenter</a:t>
            </a:r>
            <a:r>
              <a:rPr lang="en-US" baseline="0" dirty="0" smtClean="0"/>
              <a:t> </a:t>
            </a:r>
            <a:r>
              <a:rPr lang="en-US" dirty="0" smtClean="0"/>
              <a:t>2) Soliciting brief group feedback and</a:t>
            </a:r>
            <a:r>
              <a:rPr lang="en-US" baseline="0" dirty="0" smtClean="0"/>
              <a:t> </a:t>
            </a:r>
            <a:r>
              <a:rPr lang="en-US" dirty="0" smtClean="0"/>
              <a:t>3) Giving Specific observations &amp; tips</a:t>
            </a:r>
            <a:r>
              <a:rPr lang="en-US" baseline="0" dirty="0" smtClean="0"/>
              <a:t>.  Begin with specific a</a:t>
            </a:r>
            <a:r>
              <a:rPr lang="en-US" dirty="0" smtClean="0"/>
              <a:t>reas of strength</a:t>
            </a:r>
            <a:r>
              <a:rPr lang="en-US" baseline="0" dirty="0" smtClean="0"/>
              <a:t>, then provide s</a:t>
            </a:r>
            <a:r>
              <a:rPr lang="en-US" dirty="0" smtClean="0"/>
              <a:t>uggestions for improvement.  And end on a specific development area. </a:t>
            </a:r>
          </a:p>
          <a:p>
            <a:r>
              <a:rPr lang="en-US" dirty="0" smtClean="0"/>
              <a:t>*Instructor will offer tips and help coach as needed.  </a:t>
            </a:r>
          </a:p>
          <a:p>
            <a:endParaRPr lang="en-US" baseline="0" dirty="0" smtClean="0"/>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24</a:t>
            </a:fld>
            <a:endParaRPr lang="en-US"/>
          </a:p>
        </p:txBody>
      </p:sp>
    </p:spTree>
    <p:extLst>
      <p:ext uri="{BB962C8B-B14F-4D97-AF65-F5344CB8AC3E}">
        <p14:creationId xmlns:p14="http://schemas.microsoft.com/office/powerpoint/2010/main" val="2530094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pPr>
            <a:r>
              <a:rPr lang="en-US" b="1" dirty="0" smtClean="0"/>
              <a:t>Slide 25:  COACH Not Hero</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solidFill>
                  <a:srgbClr val="000000"/>
                </a:solidFill>
              </a:rPr>
              <a:t>Remind Luke of the importance of his/her role.</a:t>
            </a:r>
          </a:p>
          <a:p>
            <a:pPr>
              <a:buFont typeface="Arial" pitchFamily="34" charset="0"/>
              <a:buNone/>
            </a:pPr>
            <a:endParaRPr lang="en-US" sz="1200" dirty="0" smtClean="0"/>
          </a:p>
          <a:p>
            <a:pPr>
              <a:buFont typeface="Arial" pitchFamily="34" charset="0"/>
              <a:buChar char="•"/>
            </a:pPr>
            <a:r>
              <a:rPr lang="en-US" sz="1200" dirty="0" smtClean="0"/>
              <a:t>As you shift into a coaching role, it will open up greater opportunities. </a:t>
            </a:r>
          </a:p>
          <a:p>
            <a:endParaRPr lang="en-US" sz="1200" dirty="0" smtClean="0"/>
          </a:p>
          <a:p>
            <a:pPr>
              <a:buFont typeface="Arial" pitchFamily="34" charset="0"/>
              <a:buChar char="•"/>
            </a:pPr>
            <a:r>
              <a:rPr lang="en-US" sz="1200" dirty="0" smtClean="0"/>
              <a:t>You are in your position of influence “</a:t>
            </a:r>
            <a:r>
              <a:rPr lang="en-US" sz="1200" i="1" dirty="0" smtClean="0"/>
              <a:t>for such a time as this</a:t>
            </a:r>
            <a:r>
              <a:rPr lang="en-US" sz="1200" dirty="0" smtClean="0"/>
              <a:t>.”  </a:t>
            </a:r>
          </a:p>
          <a:p>
            <a:r>
              <a:rPr lang="en-US" sz="1200" dirty="0" smtClean="0"/>
              <a:t>Engage and provide useful feedback.</a:t>
            </a:r>
          </a:p>
          <a:p>
            <a:endParaRPr lang="en-US" sz="1200" dirty="0" smtClean="0"/>
          </a:p>
          <a:p>
            <a:pPr>
              <a:buFont typeface="Arial" pitchFamily="34" charset="0"/>
              <a:buChar char="•"/>
            </a:pPr>
            <a:r>
              <a:rPr lang="en-US" sz="1200" dirty="0" smtClean="0"/>
              <a:t>You can </a:t>
            </a:r>
            <a:r>
              <a:rPr lang="en-US" sz="1200" i="1" dirty="0" smtClean="0"/>
              <a:t>inspire</a:t>
            </a:r>
            <a:r>
              <a:rPr lang="en-US" sz="1200" dirty="0" smtClean="0"/>
              <a:t> and </a:t>
            </a:r>
            <a:r>
              <a:rPr lang="en-US" sz="1200" i="1" dirty="0" smtClean="0"/>
              <a:t>encourage</a:t>
            </a:r>
            <a:r>
              <a:rPr lang="en-US" sz="1200" dirty="0" smtClean="0"/>
              <a:t> the next generation of Chaplain leaders in pulpits across the Corps!</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25</a:t>
            </a:fld>
            <a:endParaRPr lang="en-US"/>
          </a:p>
        </p:txBody>
      </p:sp>
    </p:spTree>
    <p:extLst>
      <p:ext uri="{BB962C8B-B14F-4D97-AF65-F5344CB8AC3E}">
        <p14:creationId xmlns:p14="http://schemas.microsoft.com/office/powerpoint/2010/main" val="3729345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26</a:t>
            </a:r>
            <a:r>
              <a:rPr lang="en-US" b="1" baseline="0" dirty="0" smtClean="0"/>
              <a:t>:  Coaching Tips and Ideas </a:t>
            </a:r>
            <a:endParaRPr lang="en-US" b="1" dirty="0" smtClean="0"/>
          </a:p>
          <a:p>
            <a:r>
              <a:rPr lang="en-US" dirty="0" smtClean="0"/>
              <a:t>Today we discussed communication coaching and creating a</a:t>
            </a:r>
            <a:r>
              <a:rPr lang="en-US" baseline="0" dirty="0" smtClean="0"/>
              <a:t> plan and philosophy for developing others.</a:t>
            </a:r>
          </a:p>
          <a:p>
            <a:endParaRPr lang="en-US" baseline="0" dirty="0" smtClean="0"/>
          </a:p>
          <a:p>
            <a:r>
              <a:rPr lang="en-US" dirty="0" smtClean="0"/>
              <a:t>Take time. Be intentional. Give specific feedback. </a:t>
            </a:r>
          </a:p>
          <a:p>
            <a:r>
              <a:rPr lang="en-US" dirty="0" smtClean="0"/>
              <a:t>Ask yourself and them “How can I help?”</a:t>
            </a:r>
          </a:p>
          <a:p>
            <a:endParaRPr lang="en-US" baseline="0" dirty="0" smtClean="0"/>
          </a:p>
          <a:p>
            <a:r>
              <a:rPr lang="en-US" baseline="0" dirty="0" smtClean="0"/>
              <a:t>What </a:t>
            </a:r>
            <a:r>
              <a:rPr lang="en-US" dirty="0" smtClean="0"/>
              <a:t>Questions do you have?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26</a:t>
            </a:fld>
            <a:endParaRPr lang="en-US"/>
          </a:p>
        </p:txBody>
      </p:sp>
    </p:spTree>
    <p:extLst>
      <p:ext uri="{BB962C8B-B14F-4D97-AF65-F5344CB8AC3E}">
        <p14:creationId xmlns:p14="http://schemas.microsoft.com/office/powerpoint/2010/main" val="3588844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Slide 27  </a:t>
            </a:r>
            <a:r>
              <a:rPr lang="en-US" dirty="0" smtClean="0"/>
              <a:t>Summary</a:t>
            </a:r>
          </a:p>
          <a:p>
            <a:endParaRPr lang="en-US" dirty="0" smtClean="0"/>
          </a:p>
          <a:p>
            <a:r>
              <a:rPr lang="en-GB" sz="1800" dirty="0" smtClean="0">
                <a:cs typeface="Arial" charset="0"/>
              </a:rPr>
              <a:t>Evaluate Sacred Communications</a:t>
            </a:r>
            <a:r>
              <a:rPr lang="en-GB" dirty="0" smtClean="0">
                <a:cs typeface="Arial" charset="0"/>
              </a:rPr>
              <a:t/>
            </a:r>
            <a:br>
              <a:rPr lang="en-GB" dirty="0" smtClean="0">
                <a:cs typeface="Arial" charset="0"/>
              </a:rPr>
            </a:br>
            <a:endParaRPr lang="en-GB" dirty="0" smtClean="0">
              <a:cs typeface="Arial" charset="0"/>
            </a:endParaRPr>
          </a:p>
          <a:p>
            <a:r>
              <a:rPr lang="en-US" b="1" i="1" dirty="0" smtClean="0"/>
              <a:t>What we covered today:</a:t>
            </a:r>
            <a:endParaRPr lang="en-US" b="1" dirty="0" smtClean="0">
              <a:cs typeface="Arial" charset="0"/>
            </a:endParaRPr>
          </a:p>
          <a:p>
            <a:pPr marL="457200" indent="-457200">
              <a:buFont typeface="Arial"/>
              <a:buChar char="•"/>
            </a:pPr>
            <a:r>
              <a:rPr lang="en-US" b="1" dirty="0" smtClean="0">
                <a:cs typeface="Arial" charset="0"/>
              </a:rPr>
              <a:t>Contrasted development models</a:t>
            </a:r>
          </a:p>
          <a:p>
            <a:pPr marL="457200" indent="-457200">
              <a:buFont typeface="Arial"/>
              <a:buChar char="•"/>
            </a:pPr>
            <a:r>
              <a:rPr lang="en-US" b="1" dirty="0" smtClean="0">
                <a:cs typeface="Arial" charset="0"/>
              </a:rPr>
              <a:t>Compared Coaching to establish best practices</a:t>
            </a:r>
          </a:p>
          <a:p>
            <a:pPr marL="457200" indent="-457200">
              <a:buFont typeface="Arial"/>
              <a:buChar char="•"/>
            </a:pPr>
            <a:r>
              <a:rPr lang="en-US" b="1" dirty="0" smtClean="0">
                <a:cs typeface="Arial" charset="0"/>
              </a:rPr>
              <a:t>Applied 6 Steps of Sacred </a:t>
            </a:r>
            <a:r>
              <a:rPr lang="en-US" b="1" dirty="0" err="1" smtClean="0">
                <a:cs typeface="Arial" charset="0"/>
              </a:rPr>
              <a:t>Comms</a:t>
            </a:r>
            <a:r>
              <a:rPr lang="en-US" b="1" dirty="0" smtClean="0">
                <a:cs typeface="Arial" charset="0"/>
              </a:rPr>
              <a:t> Checklist</a:t>
            </a:r>
          </a:p>
          <a:p>
            <a:pPr marL="457200" indent="-457200">
              <a:buFont typeface="Arial"/>
              <a:buChar char="•"/>
            </a:pPr>
            <a:r>
              <a:rPr lang="en-US" b="1" dirty="0" smtClean="0">
                <a:cs typeface="Arial" charset="0"/>
              </a:rPr>
              <a:t>Created </a:t>
            </a:r>
            <a:r>
              <a:rPr lang="en-US" b="1" dirty="0" smtClean="0"/>
              <a:t>Coaching Philosophy </a:t>
            </a:r>
          </a:p>
          <a:p>
            <a:pPr marL="457200" indent="-457200">
              <a:buFont typeface="Arial"/>
              <a:buChar char="•"/>
            </a:pPr>
            <a:r>
              <a:rPr lang="en-US" b="1" dirty="0" smtClean="0">
                <a:cs typeface="Arial" charset="0"/>
              </a:rPr>
              <a:t>Assessed developmental tools</a:t>
            </a:r>
          </a:p>
          <a:p>
            <a:pPr marL="457200" indent="-457200">
              <a:buFont typeface="Arial"/>
              <a:buChar char="•"/>
            </a:pPr>
            <a:r>
              <a:rPr lang="en-US" b="1" dirty="0" smtClean="0">
                <a:cs typeface="Arial" charset="0"/>
              </a:rPr>
              <a:t>Chose a book  for self and peer development</a:t>
            </a:r>
          </a:p>
          <a:p>
            <a:pPr marL="457200" indent="-457200">
              <a:buFont typeface="Arial"/>
              <a:buChar char="•"/>
            </a:pPr>
            <a:r>
              <a:rPr lang="en-US" b="1" dirty="0" smtClean="0">
                <a:cs typeface="Arial" charset="0"/>
              </a:rPr>
              <a:t>And had Coaching PE after Lunch</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27</a:t>
            </a:fld>
            <a:endParaRPr lang="en-US"/>
          </a:p>
        </p:txBody>
      </p:sp>
    </p:spTree>
    <p:extLst>
      <p:ext uri="{BB962C8B-B14F-4D97-AF65-F5344CB8AC3E}">
        <p14:creationId xmlns:p14="http://schemas.microsoft.com/office/powerpoint/2010/main" val="1661887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p:nvPr>
        </p:nvSpPr>
        <p:spPr bwMode="auto">
          <a:xfrm>
            <a:off x="345141"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
        <p:nvSpPr>
          <p:cNvPr id="5" name="TextBox 4"/>
          <p:cNvSpPr txBox="1"/>
          <p:nvPr userDrawn="1"/>
        </p:nvSpPr>
        <p:spPr>
          <a:xfrm>
            <a:off x="278780" y="6345045"/>
            <a:ext cx="6713035" cy="400110"/>
          </a:xfrm>
          <a:prstGeom prst="rect">
            <a:avLst/>
          </a:prstGeom>
          <a:noFill/>
        </p:spPr>
        <p:txBody>
          <a:bodyPr wrap="square" rtlCol="0">
            <a:spAutoFit/>
          </a:bodyPr>
          <a:lstStyle/>
          <a:p>
            <a:r>
              <a:rPr lang="en-US" sz="2000" dirty="0" smtClean="0">
                <a:solidFill>
                  <a:schemeClr val="accent2"/>
                </a:solidFill>
              </a:rPr>
              <a:t>Bringing God to Soldiers and</a:t>
            </a:r>
            <a:r>
              <a:rPr lang="en-US" sz="2000" baseline="0" dirty="0" smtClean="0">
                <a:solidFill>
                  <a:schemeClr val="accent2"/>
                </a:solidFill>
              </a:rPr>
              <a:t> Soldiers to God.</a:t>
            </a:r>
            <a:endParaRPr lang="en-US" sz="2000" dirty="0">
              <a:solidFill>
                <a:schemeClr val="accent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5"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0"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alpha val="89018"/>
            </a:srgbClr>
          </a:solidFill>
          <a:ln w="9525">
            <a:noFill/>
            <a:round/>
            <a:headEnd/>
            <a:tailEnd/>
          </a:ln>
        </p:spPr>
        <p:txBody>
          <a:bodyPr/>
          <a:lstStyle/>
          <a:p>
            <a:endParaRPr lang="en-US"/>
          </a:p>
        </p:txBody>
      </p:sp>
      <p:pic>
        <p:nvPicPr>
          <p:cNvPr id="5" name="Picture 18"/>
          <p:cNvPicPr>
            <a:picLocks noChangeAspect="1"/>
          </p:cNvPicPr>
          <p:nvPr/>
        </p:nvPicPr>
        <p:blipFill>
          <a:blip r:embed="rId3"/>
          <a:srcRect/>
          <a:stretch>
            <a:fillRect/>
          </a:stretch>
        </p:blipFill>
        <p:spPr bwMode="auto">
          <a:xfrm>
            <a:off x="7148513"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pPr/>
              <a:t>‹#›</a:t>
            </a:fld>
            <a:endParaRPr lang="en-US"/>
          </a:p>
        </p:txBody>
      </p:sp>
      <p:pic>
        <p:nvPicPr>
          <p:cNvPr id="43009" name="Picture 1" descr="C:\Users\brandon.r.moore\Desktop\chaplain_center_and_school_class_a_patch_69341.jpg"/>
          <p:cNvPicPr>
            <a:picLocks noChangeAspect="1" noChangeArrowheads="1"/>
          </p:cNvPicPr>
          <p:nvPr userDrawn="1"/>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rcRect/>
          <a:stretch>
            <a:fillRect/>
          </a:stretch>
        </p:blipFill>
        <p:spPr bwMode="auto">
          <a:xfrm>
            <a:off x="6479150" y="5432612"/>
            <a:ext cx="968561" cy="968561"/>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3"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7" name="TextBox 11"/>
          <p:cNvSpPr txBox="1">
            <a:spLocks noChangeArrowheads="1"/>
          </p:cNvSpPr>
          <p:nvPr/>
        </p:nvSpPr>
        <p:spPr bwMode="auto">
          <a:xfrm>
            <a:off x="-538163" y="4987925"/>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st Page light">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p>
        </p:txBody>
      </p:sp>
      <p:pic>
        <p:nvPicPr>
          <p:cNvPr id="5" name="Picture 18"/>
          <p:cNvPicPr>
            <a:picLocks noChangeAspect="1"/>
          </p:cNvPicPr>
          <p:nvPr/>
        </p:nvPicPr>
        <p:blipFill>
          <a:blip r:embed="rId2"/>
          <a:srcRect/>
          <a:stretch>
            <a:fillRect/>
          </a:stretch>
        </p:blipFill>
        <p:spPr bwMode="auto">
          <a:xfrm>
            <a:off x="7148513" y="5118100"/>
            <a:ext cx="1731962" cy="1504950"/>
          </a:xfrm>
          <a:prstGeom prst="rect">
            <a:avLst/>
          </a:prstGeom>
          <a:noFill/>
          <a:ln w="9525">
            <a:noFill/>
            <a:miter lim="800000"/>
            <a:headEnd/>
            <a:tailEnd/>
          </a:ln>
        </p:spPr>
      </p:pic>
      <p:sp>
        <p:nvSpPr>
          <p:cNvPr id="6" name="TextBox 18"/>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sp>
        <p:nvSpPr>
          <p:cNvPr id="2"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C9C9C9"/>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chemeClr val="bg1"/>
          </a:solidFill>
          <a:ln w="9525">
            <a:noFill/>
            <a:round/>
            <a:headEnd/>
            <a:tailEnd/>
          </a:ln>
        </p:spPr>
        <p:txBody>
          <a:bodyPr/>
          <a:lstStyle/>
          <a:p>
            <a:endParaRPr lang="en-US"/>
          </a:p>
        </p:txBody>
      </p:sp>
      <p:sp>
        <p:nvSpPr>
          <p:cNvPr id="5" name="TextBox 4"/>
          <p:cNvSpPr txBox="1">
            <a:spLocks noChangeArrowheads="1"/>
          </p:cNvSpPr>
          <p:nvPr/>
        </p:nvSpPr>
        <p:spPr bwMode="auto">
          <a:xfrm>
            <a:off x="6486525" y="5429250"/>
            <a:ext cx="777875" cy="922338"/>
          </a:xfrm>
          <a:prstGeom prst="rect">
            <a:avLst/>
          </a:prstGeom>
          <a:solidFill>
            <a:srgbClr val="DDDBD8">
              <a:alpha val="89018"/>
            </a:srgbClr>
          </a:solidFill>
          <a:ln w="15875">
            <a:solidFill>
              <a:srgbClr val="3F3F3F"/>
            </a:solidFill>
            <a:prstDash val="dash"/>
            <a:miter lim="800000"/>
            <a:headEnd/>
            <a:tailEnd/>
          </a:ln>
        </p:spPr>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950"/>
              </a:lnSpc>
              <a:defRPr/>
            </a:pPr>
            <a:r>
              <a:rPr lang="en-US" sz="900" dirty="0" smtClean="0"/>
              <a:t>Insert logo</a:t>
            </a:r>
            <a:br>
              <a:rPr lang="en-US" sz="900" dirty="0" smtClean="0"/>
            </a:br>
            <a:r>
              <a:rPr lang="en-US" sz="900" dirty="0" smtClean="0"/>
              <a:t>here</a:t>
            </a:r>
            <a:br>
              <a:rPr lang="en-US" sz="900" dirty="0" smtClean="0"/>
            </a:br>
            <a:r>
              <a:rPr lang="en-US" sz="900" dirty="0" smtClean="0"/>
              <a:t>90% height</a:t>
            </a:r>
          </a:p>
          <a:p>
            <a:pPr algn="ctr" eaLnBrk="1" hangingPunct="1">
              <a:lnSpc>
                <a:spcPts val="950"/>
              </a:lnSpc>
              <a:defRPr/>
            </a:pPr>
            <a:r>
              <a:rPr lang="en-US" sz="900" dirty="0" smtClean="0"/>
              <a:t>of the </a:t>
            </a:r>
            <a:br>
              <a:rPr lang="en-US" sz="900" dirty="0" smtClean="0"/>
            </a:br>
            <a:r>
              <a:rPr lang="en-US" sz="900" dirty="0" smtClean="0"/>
              <a:t>U.S. Army</a:t>
            </a:r>
            <a:br>
              <a:rPr lang="en-US" sz="900" dirty="0" smtClean="0"/>
            </a:br>
            <a:r>
              <a:rPr lang="en-US" sz="900" dirty="0" smtClean="0"/>
              <a:t>logo</a:t>
            </a:r>
            <a:endParaRPr lang="en-US" sz="900" dirty="0"/>
          </a:p>
        </p:txBody>
      </p:sp>
      <p:pic>
        <p:nvPicPr>
          <p:cNvPr id="6" name="Picture 33"/>
          <p:cNvPicPr>
            <a:picLocks noChangeAspect="1"/>
          </p:cNvPicPr>
          <p:nvPr/>
        </p:nvPicPr>
        <p:blipFill>
          <a:blip r:embed="rId2"/>
          <a:srcRect/>
          <a:stretch>
            <a:fillRect/>
          </a:stretch>
        </p:blipFill>
        <p:spPr bwMode="auto">
          <a:xfrm>
            <a:off x="7146925" y="5118100"/>
            <a:ext cx="1727200" cy="1503363"/>
          </a:xfrm>
          <a:prstGeom prst="rect">
            <a:avLst/>
          </a:prstGeom>
          <a:noFill/>
          <a:ln w="9525">
            <a:noFill/>
            <a:miter lim="800000"/>
            <a:headEnd/>
            <a:tailEnd/>
          </a:ln>
        </p:spPr>
      </p:pic>
      <p:sp>
        <p:nvSpPr>
          <p:cNvPr id="9" name="Title 1"/>
          <p:cNvSpPr>
            <a:spLocks noGrp="1"/>
          </p:cNvSpPr>
          <p:nvPr>
            <p:ph type="title"/>
          </p:nvPr>
        </p:nvSpPr>
        <p:spPr>
          <a:xfrm>
            <a:off x="409575" y="531813"/>
            <a:ext cx="6858000" cy="2438400"/>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r>
              <a:rPr lang="en-US" smtClean="0"/>
              <a:t>Click to edit Master title style</a:t>
            </a:r>
            <a:endParaRPr lang="en-US" dirty="0"/>
          </a:p>
        </p:txBody>
      </p:sp>
      <p:sp>
        <p:nvSpPr>
          <p:cNvPr id="10"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tx1">
                    <a:lumMod val="65000"/>
                    <a:lumOff val="35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E4900F6A-2931-4C26-91A3-E25D4C0EAB5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286001"/>
            <a:ext cx="7400925"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smtClean="0"/>
              <a:t>Click to edit Master title style</a:t>
            </a:r>
            <a:endParaRPr lang="en-US" dirty="0" smtClean="0"/>
          </a:p>
        </p:txBody>
      </p:sp>
      <p:sp>
        <p:nvSpPr>
          <p:cNvPr id="6" name="Text Placeholder 5"/>
          <p:cNvSpPr>
            <a:spLocks noGrp="1"/>
          </p:cNvSpPr>
          <p:nvPr>
            <p:ph type="body" sz="quarter" idx="12"/>
          </p:nvPr>
        </p:nvSpPr>
        <p:spPr>
          <a:xfrm>
            <a:off x="304800" y="3687763"/>
            <a:ext cx="742632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 top">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0" y="274637"/>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bg1"/>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vl1pPr>
          </a:lstStyle>
          <a:p>
            <a:fld id="{CC9ABB31-BADB-4F00-8B28-1752C2574B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Black Blank">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fld id="{AE21E8D2-3278-4812-A44D-5297E854D63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endParaRPr lang="en-US"/>
          </a:p>
        </p:txBody>
      </p:sp>
      <p:sp>
        <p:nvSpPr>
          <p:cNvPr id="3" name="Slide Number Placeholder 2"/>
          <p:cNvSpPr>
            <a:spLocks noGrp="1"/>
          </p:cNvSpPr>
          <p:nvPr>
            <p:ph type="sldNum" sz="quarter" idx="11"/>
          </p:nvPr>
        </p:nvSpPr>
        <p:spPr/>
        <p:txBody>
          <a:bodyPr/>
          <a:lstStyle/>
          <a:p>
            <a:fld id="{AE21E8D2-3278-4812-A44D-5297E854D63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87B643-C58D-6C4C-A162-B3206F59331A}"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E98745-1DC6-6C4A-8FE8-573FFA01E6F4}" type="slidenum">
              <a:rPr lang="en-US" smtClean="0"/>
              <a:pPr/>
              <a:t>‹#›</a:t>
            </a:fld>
            <a:endParaRPr lang="en-US"/>
          </a:p>
        </p:txBody>
      </p:sp>
    </p:spTree>
    <p:extLst>
      <p:ext uri="{BB962C8B-B14F-4D97-AF65-F5344CB8AC3E}">
        <p14:creationId xmlns:p14="http://schemas.microsoft.com/office/powerpoint/2010/main" val="2592106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91663566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1_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1400" dirty="0" smtClean="0">
                <a:solidFill>
                  <a:srgbClr val="FFFFFF"/>
                </a:solidFill>
              </a:rPr>
              <a:t>U.S. Army Chaplain Center &amp; School</a:t>
            </a: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0596830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7" name="TextBox 11"/>
          <p:cNvSpPr txBox="1">
            <a:spLocks noChangeArrowheads="1"/>
          </p:cNvSpPr>
          <p:nvPr/>
        </p:nvSpPr>
        <p:spPr bwMode="auto">
          <a:xfrm>
            <a:off x="-538163" y="4987925"/>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solidFill>
                <a:srgbClr val="000000"/>
              </a:solidFill>
            </a:endParaRPr>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solidFill>
                  <a:srgbClr val="FFFFFF"/>
                </a:solidFill>
              </a:rPr>
              <a:pPr/>
              <a:t>‹#›</a:t>
            </a:fld>
            <a:endParaRPr lang="en-US">
              <a:solidFill>
                <a:srgbClr val="FFFFFF"/>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10"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3" name="Straight Connector 12"/>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04942559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st Page light">
    <p:spTree>
      <p:nvGrpSpPr>
        <p:cNvPr id="1" name=""/>
        <p:cNvGrpSpPr/>
        <p:nvPr/>
      </p:nvGrpSpPr>
      <p:grpSpPr>
        <a:xfrm>
          <a:off x="0" y="0"/>
          <a:ext cx="0" cy="0"/>
          <a:chOff x="0" y="0"/>
          <a:chExt cx="0" cy="0"/>
        </a:xfrm>
      </p:grpSpPr>
      <p:sp>
        <p:nvSpPr>
          <p:cNvPr id="4" name="Freeform 5"/>
          <p:cNvSpPr>
            <a:spLocks/>
          </p:cNvSpPr>
          <p:nvPr userDrawn="1"/>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a:solidFill>
                <a:srgbClr val="000000"/>
              </a:solidFill>
            </a:endParaRPr>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9"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dirty="0" smtClean="0">
                <a:solidFill>
                  <a:srgbClr val="83847A"/>
                </a:solidFill>
              </a:rPr>
              <a:t>U.S. Army Chaplain Center &amp; School</a:t>
            </a:r>
            <a:endParaRPr lang="en-US" sz="1600" dirty="0">
              <a:solidFill>
                <a:srgbClr val="83847A"/>
              </a:solidFill>
            </a:endParaRPr>
          </a:p>
        </p:txBody>
      </p:sp>
      <p:cxnSp>
        <p:nvCxnSpPr>
          <p:cNvPr id="12" name="Straight Connector 11"/>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65205070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286001"/>
            <a:ext cx="7800374"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dirty="0" smtClean="0"/>
              <a:t>Click to edit Master title style</a:t>
            </a:r>
          </a:p>
        </p:txBody>
      </p:sp>
      <p:sp>
        <p:nvSpPr>
          <p:cNvPr id="6" name="Text Placeholder 5"/>
          <p:cNvSpPr>
            <a:spLocks noGrp="1"/>
          </p:cNvSpPr>
          <p:nvPr>
            <p:ph type="body" sz="quarter" idx="12"/>
          </p:nvPr>
        </p:nvSpPr>
        <p:spPr>
          <a:xfrm>
            <a:off x="304801" y="3687764"/>
            <a:ext cx="782714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extLst>
      <p:ext uri="{BB962C8B-B14F-4D97-AF65-F5344CB8AC3E}">
        <p14:creationId xmlns:p14="http://schemas.microsoft.com/office/powerpoint/2010/main" val="23480811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hasCustomPrompt="1"/>
          </p:nvPr>
        </p:nvSpPr>
        <p:spPr bwMode="auto">
          <a:xfrm>
            <a:off x="345142"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r>
              <a:rPr lang="en-US" dirty="0" smtClean="0"/>
              <a:t>This is a standard page featuring content. </a:t>
            </a:r>
          </a:p>
          <a:p>
            <a:endParaRPr lang="en-US" dirty="0" smtClean="0"/>
          </a:p>
          <a:p>
            <a:r>
              <a:rPr lang="en-US" dirty="0" smtClean="0"/>
              <a:t>This template features theme colors to use for objects, shapes and text to keep the look consistent.</a:t>
            </a:r>
          </a:p>
          <a:p>
            <a:endParaRPr lang="en-US" dirty="0" smtClean="0"/>
          </a:p>
          <a:p>
            <a:r>
              <a:rPr lang="en-US" dirty="0" smtClean="0"/>
              <a:t>For assistance in customizing and/or designing your presentation, contact the USACHCS Simulation Center.</a:t>
            </a:r>
            <a:endParaRPr lang="en-US" dirty="0"/>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Tree>
    <p:extLst>
      <p:ext uri="{BB962C8B-B14F-4D97-AF65-F5344CB8AC3E}">
        <p14:creationId xmlns:p14="http://schemas.microsoft.com/office/powerpoint/2010/main" val="280256612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6"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1"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extLst>
      <p:ext uri="{BB962C8B-B14F-4D97-AF65-F5344CB8AC3E}">
        <p14:creationId xmlns:p14="http://schemas.microsoft.com/office/powerpoint/2010/main" val="413015140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 top">
    <p:bg>
      <p:bgPr>
        <a:solidFill>
          <a:srgbClr val="D8D8D8"/>
        </a:solidFill>
        <a:effectLst/>
      </p:bgPr>
    </p:bg>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extLst>
      <p:ext uri="{BB962C8B-B14F-4D97-AF65-F5344CB8AC3E}">
        <p14:creationId xmlns:p14="http://schemas.microsoft.com/office/powerpoint/2010/main" val="246647322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with graphics">
    <p:bg>
      <p:bgPr>
        <a:solidFill>
          <a:srgbClr val="D8D8D8"/>
        </a:solid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extLst>
      <p:ext uri="{BB962C8B-B14F-4D97-AF65-F5344CB8AC3E}">
        <p14:creationId xmlns:p14="http://schemas.microsoft.com/office/powerpoint/2010/main" val="274956731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w/ no graphic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p:nvPr userDrawn="1"/>
        </p:nvSpPr>
        <p:spPr>
          <a:xfrm>
            <a:off x="6915705" y="5379868"/>
            <a:ext cx="2104008" cy="13849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9113989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1" y="167420"/>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pic>
        <p:nvPicPr>
          <p:cNvPr id="1027" name="Picture 33"/>
          <p:cNvPicPr>
            <a:picLocks noChangeAspect="1"/>
          </p:cNvPicPr>
          <p:nvPr/>
        </p:nvPicPr>
        <p:blipFill>
          <a:blip r:embed="rId16"/>
          <a:srcRect/>
          <a:stretch>
            <a:fillRect/>
          </a:stretch>
        </p:blipFill>
        <p:spPr bwMode="auto">
          <a:xfrm>
            <a:off x="7924800" y="5715000"/>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0" y="274638"/>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0" y="1228725"/>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0"/>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8305800" y="22860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7"/>
          <a:srcRect/>
          <a:stretch>
            <a:fillRect/>
          </a:stretch>
        </p:blipFill>
        <p:spPr bwMode="auto">
          <a:xfrm>
            <a:off x="4559300" y="3416300"/>
            <a:ext cx="19050" cy="3175"/>
          </a:xfrm>
          <a:prstGeom prst="rect">
            <a:avLst/>
          </a:prstGeom>
          <a:noFill/>
          <a:ln w="9525">
            <a:noFill/>
            <a:miter lim="800000"/>
            <a:headEnd/>
            <a:tailEnd/>
          </a:ln>
        </p:spPr>
      </p:pic>
      <p:pic>
        <p:nvPicPr>
          <p:cNvPr id="46081" name="Picture 1" descr="C:\Users\brandon.r.moore\Desktop\chaplain_center_and_school_class_a_patch_69341.jpg"/>
          <p:cNvPicPr>
            <a:picLocks noChangeAspect="1" noChangeArrowheads="1"/>
          </p:cNvPicPr>
          <p:nvPr userDrawn="1"/>
        </p:nvPicPr>
        <p:blipFill>
          <a:blip r:embed="rId18">
            <a:extLst>
              <a:ext uri="{BEBA8EAE-BF5A-486C-A8C5-ECC9F3942E4B}">
                <a14:imgProps xmlns:a14="http://schemas.microsoft.com/office/drawing/2010/main">
                  <a14:imgLayer r:embed="rId19">
                    <a14:imgEffect>
                      <a14:backgroundRemoval t="0" b="100000" l="400" r="100000"/>
                    </a14:imgEffect>
                  </a14:imgLayer>
                </a14:imgProps>
              </a:ext>
            </a:extLst>
          </a:blip>
          <a:srcRect/>
          <a:stretch>
            <a:fillRect/>
          </a:stretch>
        </p:blipFill>
        <p:spPr bwMode="auto">
          <a:xfrm>
            <a:off x="7476566" y="5876363"/>
            <a:ext cx="686080" cy="686080"/>
          </a:xfrm>
          <a:prstGeom prst="rect">
            <a:avLst/>
          </a:prstGeom>
          <a:noFill/>
        </p:spPr>
      </p:pic>
    </p:spTree>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 id="2147484252" r:id="rId12"/>
    <p:sldLayoutId id="2147484253" r:id="rId13"/>
    <p:sldLayoutId id="2147484265" r:id="rId14"/>
  </p:sldLayoutIdLst>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2" y="167422"/>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grpSp>
      <p:pic>
        <p:nvPicPr>
          <p:cNvPr id="1027" name="Picture 33"/>
          <p:cNvPicPr>
            <a:picLocks noChangeAspect="1"/>
          </p:cNvPicPr>
          <p:nvPr/>
        </p:nvPicPr>
        <p:blipFill>
          <a:blip r:embed="rId12"/>
          <a:srcRect/>
          <a:stretch>
            <a:fillRect/>
          </a:stretch>
        </p:blipFill>
        <p:spPr bwMode="auto">
          <a:xfrm>
            <a:off x="7924801" y="5715002"/>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1" y="274640"/>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1" y="1228727"/>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2"/>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solidFill>
                <a:srgbClr val="000000">
                  <a:tint val="75000"/>
                </a:srgbClr>
              </a:solidFill>
            </a:endParaRPr>
          </a:p>
        </p:txBody>
      </p:sp>
      <p:sp>
        <p:nvSpPr>
          <p:cNvPr id="6" name="Slide Number Placeholder 5"/>
          <p:cNvSpPr>
            <a:spLocks noGrp="1"/>
          </p:cNvSpPr>
          <p:nvPr>
            <p:ph type="sldNum" sz="quarter" idx="4"/>
          </p:nvPr>
        </p:nvSpPr>
        <p:spPr>
          <a:xfrm>
            <a:off x="8305800" y="228602"/>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3"/>
          <a:srcRect/>
          <a:stretch>
            <a:fillRect/>
          </a:stretch>
        </p:blipFill>
        <p:spPr bwMode="auto">
          <a:xfrm>
            <a:off x="4559300" y="3416302"/>
            <a:ext cx="19050" cy="3175"/>
          </a:xfrm>
          <a:prstGeom prst="rect">
            <a:avLst/>
          </a:prstGeom>
          <a:noFill/>
          <a:ln w="9525">
            <a:noFill/>
            <a:miter lim="800000"/>
            <a:headEnd/>
            <a:tailEnd/>
          </a:ln>
        </p:spPr>
      </p:pic>
      <p:pic>
        <p:nvPicPr>
          <p:cNvPr id="24" name="Picture 2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90647" y="5873692"/>
            <a:ext cx="457917" cy="691425"/>
          </a:xfrm>
          <a:prstGeom prst="rect">
            <a:avLst/>
          </a:prstGeom>
        </p:spPr>
      </p:pic>
    </p:spTree>
    <p:extLst>
      <p:ext uri="{BB962C8B-B14F-4D97-AF65-F5344CB8AC3E}">
        <p14:creationId xmlns:p14="http://schemas.microsoft.com/office/powerpoint/2010/main" val="3521613002"/>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3.xml"/><Relationship Id="rId5" Type="http://schemas.microsoft.com/office/2007/relationships/hdphoto" Target="../media/hdphoto3.wdp"/><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17.jpeg"/><Relationship Id="rId5" Type="http://schemas.microsoft.com/office/2007/relationships/hdphoto" Target="../media/hdphoto3.wdp"/><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4" y="531813"/>
            <a:ext cx="7693901" cy="2438400"/>
          </a:xfrm>
        </p:spPr>
        <p:txBody>
          <a:bodyPr/>
          <a:lstStyle/>
          <a:p>
            <a:pPr>
              <a:defRPr/>
            </a:pP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Evaluate Sacred </a:t>
            </a:r>
            <a:r>
              <a:rPr lang="en-US" dirty="0" err="1" smtClean="0">
                <a:effectLst>
                  <a:outerShdw blurRad="38100" dist="38100" dir="2700000" algn="tl">
                    <a:srgbClr val="000000">
                      <a:alpha val="43137"/>
                    </a:srgbClr>
                  </a:outerShdw>
                </a:effectLst>
              </a:rPr>
              <a:t>COmms</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a:t>
            </a:r>
            <a:r>
              <a:rPr lang="en-US" sz="3000" dirty="0" smtClean="0">
                <a:solidFill>
                  <a:schemeClr val="bg2"/>
                </a:solidFill>
                <a:effectLst>
                  <a:outerShdw blurRad="38100" dist="38100" dir="2700000" algn="tl">
                    <a:srgbClr val="000000">
                      <a:alpha val="43137"/>
                    </a:srgbClr>
                  </a:outerShdw>
                </a:effectLst>
                <a:latin typeface="Arial" charset="0"/>
                <a:cs typeface="Arial" charset="0"/>
              </a:rPr>
              <a:t>Communication Coaching</a:t>
            </a:r>
            <a:br>
              <a:rPr lang="en-US" sz="3000" dirty="0" smtClean="0">
                <a:solidFill>
                  <a:schemeClr val="bg2"/>
                </a:solidFill>
                <a:effectLst>
                  <a:outerShdw blurRad="38100" dist="38100" dir="2700000" algn="tl">
                    <a:srgbClr val="000000">
                      <a:alpha val="43137"/>
                    </a:srgbClr>
                  </a:outerShdw>
                </a:effectLst>
                <a:latin typeface="Arial" charset="0"/>
                <a:cs typeface="Arial" charset="0"/>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dirty="0"/>
              <a:t/>
            </a:r>
            <a:br>
              <a:rPr dirty="0"/>
            </a:br>
            <a:r>
              <a:rPr dirty="0"/>
              <a:t/>
            </a:r>
            <a:br>
              <a:rPr dirty="0"/>
            </a:br>
            <a:endParaRPr dirty="0"/>
          </a:p>
        </p:txBody>
      </p:sp>
      <p:sp>
        <p:nvSpPr>
          <p:cNvPr id="3" name="Text Placeholder 2"/>
          <p:cNvSpPr>
            <a:spLocks noGrp="1"/>
          </p:cNvSpPr>
          <p:nvPr>
            <p:ph type="body" sz="quarter" idx="12"/>
          </p:nvPr>
        </p:nvSpPr>
        <p:spPr>
          <a:xfrm>
            <a:off x="409574" y="3275013"/>
            <a:ext cx="7693901" cy="1776940"/>
          </a:xfrm>
        </p:spPr>
        <p:txBody>
          <a:bodyPr/>
          <a:lstStyle/>
          <a:p>
            <a:pPr marL="0" indent="0">
              <a:buFont typeface="Arial" charset="0"/>
              <a:buNone/>
              <a:defRPr/>
            </a:pPr>
            <a:endParaRPr sz="2800" dirty="0" smtClean="0"/>
          </a:p>
          <a:p>
            <a:pPr marL="0" indent="0">
              <a:buFont typeface="Arial" charset="0"/>
              <a:buNone/>
              <a:defRPr/>
            </a:pPr>
            <a:endParaRPr lang="en-US" sz="2800" dirty="0"/>
          </a:p>
          <a:p>
            <a:pPr marL="0" indent="0">
              <a:buFont typeface="Arial" charset="0"/>
              <a:buNone/>
              <a:defRPr/>
            </a:pPr>
            <a:r>
              <a:rPr sz="3200" dirty="0" smtClean="0"/>
              <a:t>CH (MAJ) Brandon Moore</a:t>
            </a:r>
          </a:p>
          <a:p>
            <a:pPr marL="0" indent="0">
              <a:buFont typeface="Arial" charset="0"/>
              <a:buNone/>
              <a:defRPr/>
            </a:pPr>
            <a:r>
              <a:rPr dirty="0" smtClean="0"/>
              <a:t>	</a:t>
            </a:r>
            <a:r>
              <a:rPr dirty="0" smtClean="0">
                <a:solidFill>
                  <a:schemeClr val="bg2"/>
                </a:solidFill>
              </a:rPr>
              <a:t>*Homiletics SME, USACHCS</a:t>
            </a:r>
          </a:p>
          <a:p>
            <a:pPr>
              <a:buFont typeface="Arial" charset="0"/>
              <a:buNone/>
              <a:defRPr/>
            </a:pPr>
            <a:endParaRPr dirty="0"/>
          </a:p>
        </p:txBody>
      </p:sp>
      <p:sp>
        <p:nvSpPr>
          <p:cNvPr id="14339" name="Slide Number Placeholder 4"/>
          <p:cNvSpPr>
            <a:spLocks noGrp="1"/>
          </p:cNvSpPr>
          <p:nvPr>
            <p:ph type="sldNum" sz="quarter" idx="13"/>
          </p:nvPr>
        </p:nvSpPr>
        <p:spPr bwMode="auto">
          <a:noFill/>
          <a:ln>
            <a:miter lim="800000"/>
            <a:headEnd/>
            <a:tailEnd/>
          </a:ln>
        </p:spPr>
        <p:txBody>
          <a:bodyPr/>
          <a:lstStyle/>
          <a:p>
            <a:fld id="{907CF7B4-91C0-468C-91AF-50A2E79C3A87}" type="slidenum">
              <a:rPr lang="en-US">
                <a:solidFill>
                  <a:srgbClr val="FFFFFF"/>
                </a:solidFill>
              </a:rPr>
              <a:pPr/>
              <a:t>1</a:t>
            </a:fld>
            <a:endParaRPr lang="en-US">
              <a:solidFill>
                <a:srgbClr val="FFFFFF"/>
              </a:solidFill>
            </a:endParaRPr>
          </a:p>
        </p:txBody>
      </p:sp>
      <p:sp>
        <p:nvSpPr>
          <p:cNvPr id="4" name="TextBox 3"/>
          <p:cNvSpPr txBox="1"/>
          <p:nvPr/>
        </p:nvSpPr>
        <p:spPr>
          <a:xfrm>
            <a:off x="8537715" y="6364591"/>
            <a:ext cx="184666" cy="461665"/>
          </a:xfrm>
          <a:prstGeom prst="rect">
            <a:avLst/>
          </a:prstGeom>
          <a:noFill/>
        </p:spPr>
        <p:txBody>
          <a:bodyPr wrap="none" rtlCol="0">
            <a:spAutoFit/>
          </a:bodyPr>
          <a:lstStyle/>
          <a:p>
            <a:endParaRPr lang="en-US" dirty="0">
              <a:solidFill>
                <a:srgbClr val="000000"/>
              </a:solidFill>
            </a:endParaRPr>
          </a:p>
        </p:txBody>
      </p:sp>
    </p:spTree>
    <p:extLst>
      <p:ext uri="{BB962C8B-B14F-4D97-AF65-F5344CB8AC3E}">
        <p14:creationId xmlns:p14="http://schemas.microsoft.com/office/powerpoint/2010/main" val="1125457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2</a:t>
            </a:fld>
            <a:endParaRPr lang="en-US" dirty="0"/>
          </a:p>
        </p:txBody>
      </p:sp>
      <p:sp>
        <p:nvSpPr>
          <p:cNvPr id="1111042" name="Rectangle 2"/>
          <p:cNvSpPr>
            <a:spLocks noGrp="1" noChangeArrowheads="1"/>
          </p:cNvSpPr>
          <p:nvPr>
            <p:ph type="title"/>
          </p:nvPr>
        </p:nvSpPr>
        <p:spPr bwMode="auto">
          <a:xfrm>
            <a:off x="331076"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266313" y="1215278"/>
            <a:ext cx="7907531"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800" b="1" dirty="0" smtClean="0"/>
              <a:t>Action</a:t>
            </a:r>
            <a:r>
              <a:rPr lang="en-US" sz="2800" dirty="0" smtClean="0"/>
              <a:t>: </a:t>
            </a:r>
            <a:r>
              <a:rPr lang="en-US" sz="2000" b="1" dirty="0" smtClean="0"/>
              <a:t>Evaluate Sacred Communication</a:t>
            </a:r>
            <a:endParaRPr lang="en-US" sz="2000" dirty="0" smtClean="0"/>
          </a:p>
          <a:p>
            <a:r>
              <a:rPr lang="en-US" sz="2800" b="1" dirty="0" smtClean="0"/>
              <a:t>Condition</a:t>
            </a:r>
            <a:r>
              <a:rPr lang="en-US" sz="2000" b="1" dirty="0"/>
              <a:t>: </a:t>
            </a:r>
            <a:r>
              <a:rPr lang="en-US" sz="2000" dirty="0" smtClean="0"/>
              <a:t>Given reference material, resources, time for discussion, and a PE.  </a:t>
            </a:r>
          </a:p>
          <a:p>
            <a:r>
              <a:rPr lang="en-US" sz="2800" b="1" dirty="0" smtClean="0"/>
              <a:t>Standard:  Evaluation includes </a:t>
            </a:r>
          </a:p>
          <a:p>
            <a:pPr marL="457200" indent="-457200">
              <a:buFont typeface="Arial"/>
              <a:buChar char="•"/>
            </a:pPr>
            <a:r>
              <a:rPr lang="en-US" sz="1800" b="1" dirty="0" smtClean="0">
                <a:cs typeface="Arial" charset="0"/>
              </a:rPr>
              <a:t>Contrast development models</a:t>
            </a:r>
          </a:p>
          <a:p>
            <a:pPr marL="457200" indent="-457200">
              <a:buFont typeface="Arial"/>
              <a:buChar char="•"/>
            </a:pPr>
            <a:r>
              <a:rPr lang="en-US" sz="1800" b="1" dirty="0" smtClean="0">
                <a:cs typeface="Arial" charset="0"/>
              </a:rPr>
              <a:t>Compare Coaching to establish best practices</a:t>
            </a:r>
          </a:p>
          <a:p>
            <a:pPr marL="457200" indent="-457200">
              <a:buFont typeface="Arial"/>
              <a:buChar char="•"/>
            </a:pPr>
            <a:r>
              <a:rPr lang="en-US" sz="1800" b="1" dirty="0" smtClean="0">
                <a:cs typeface="Arial" charset="0"/>
              </a:rPr>
              <a:t>Apply 6 Steps of Sacred </a:t>
            </a:r>
            <a:r>
              <a:rPr lang="en-US" sz="1800" b="1" dirty="0" err="1" smtClean="0">
                <a:cs typeface="Arial" charset="0"/>
              </a:rPr>
              <a:t>Comms</a:t>
            </a:r>
            <a:r>
              <a:rPr lang="en-US" sz="1800" b="1" dirty="0" smtClean="0">
                <a:cs typeface="Arial" charset="0"/>
              </a:rPr>
              <a:t> Checklist</a:t>
            </a:r>
          </a:p>
          <a:p>
            <a:pPr marL="457200" indent="-457200">
              <a:buFont typeface="Arial"/>
              <a:buChar char="•"/>
            </a:pPr>
            <a:r>
              <a:rPr lang="en-US" sz="1800" b="1" dirty="0" smtClean="0">
                <a:cs typeface="Arial" charset="0"/>
              </a:rPr>
              <a:t>Create </a:t>
            </a:r>
            <a:r>
              <a:rPr lang="en-US" sz="1800" b="1" dirty="0" smtClean="0"/>
              <a:t>Coaching </a:t>
            </a:r>
            <a:r>
              <a:rPr lang="en-US" sz="1800" b="1" dirty="0"/>
              <a:t>Philosophy </a:t>
            </a:r>
            <a:endParaRPr lang="en-US" sz="1800" b="1" dirty="0" smtClean="0"/>
          </a:p>
          <a:p>
            <a:pPr marL="457200" indent="-457200">
              <a:buFont typeface="Arial"/>
              <a:buChar char="•"/>
            </a:pPr>
            <a:r>
              <a:rPr lang="en-US" sz="1800" b="1" dirty="0" smtClean="0">
                <a:cs typeface="Arial" charset="0"/>
              </a:rPr>
              <a:t>Assess developmental tools</a:t>
            </a:r>
          </a:p>
          <a:p>
            <a:pPr marL="457200" indent="-457200">
              <a:buFont typeface="Arial"/>
              <a:buChar char="•"/>
            </a:pPr>
            <a:r>
              <a:rPr lang="en-US" sz="1800" b="1" dirty="0" smtClean="0">
                <a:cs typeface="Arial" charset="0"/>
              </a:rPr>
              <a:t>Choose book for self and peer development</a:t>
            </a:r>
          </a:p>
          <a:p>
            <a:pPr marL="457200" indent="-457200">
              <a:buFont typeface="Arial"/>
              <a:buChar char="•"/>
            </a:pPr>
            <a:r>
              <a:rPr lang="en-US" sz="1800" b="1" dirty="0" smtClean="0">
                <a:cs typeface="Arial" charset="0"/>
              </a:rPr>
              <a:t>Coaching PE after Lunch</a:t>
            </a:r>
          </a:p>
          <a:p>
            <a:endParaRPr lang="en-US" sz="1800" b="1" dirty="0" smtClean="0">
              <a:cs typeface="Arial" charset="0"/>
            </a:endParaRPr>
          </a:p>
          <a:p>
            <a:pPr marL="457200" indent="-457200">
              <a:buFont typeface="Arial"/>
              <a:buChar char="•"/>
            </a:pPr>
            <a:endParaRPr lang="en-GB" sz="2500" dirty="0" smtClean="0">
              <a:cs typeface="Arial" charset="0"/>
            </a:endParaRPr>
          </a:p>
          <a:p>
            <a:pPr>
              <a:lnSpc>
                <a:spcPct val="90000"/>
              </a:lnSpc>
            </a:pPr>
            <a:endParaRPr lang="en-GB" sz="2500" dirty="0">
              <a:cs typeface="Arial" charset="0"/>
            </a:endParaRPr>
          </a:p>
        </p:txBody>
      </p:sp>
    </p:spTree>
    <p:extLst>
      <p:ext uri="{BB962C8B-B14F-4D97-AF65-F5344CB8AC3E}">
        <p14:creationId xmlns:p14="http://schemas.microsoft.com/office/powerpoint/2010/main" val="461621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1733176" y="1688353"/>
            <a:ext cx="5124824" cy="4841773"/>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600" dirty="0">
              <a:solidFill>
                <a:prstClr val="white"/>
              </a:solidFill>
            </a:endParaRPr>
          </a:p>
          <a:p>
            <a:pPr algn="ctr"/>
            <a:r>
              <a:rPr lang="en-US" sz="1600" dirty="0">
                <a:solidFill>
                  <a:prstClr val="white"/>
                </a:solidFill>
              </a:rPr>
              <a:t>The Identity of the </a:t>
            </a:r>
            <a:r>
              <a:rPr lang="en-US" sz="1600" dirty="0" smtClean="0">
                <a:solidFill>
                  <a:prstClr val="white"/>
                </a:solidFill>
              </a:rPr>
              <a:t>Sacred Communicator</a:t>
            </a:r>
            <a:endParaRPr lang="en-US" sz="1600" dirty="0">
              <a:solidFill>
                <a:prstClr val="white"/>
              </a:solidFill>
            </a:endParaRPr>
          </a:p>
          <a:p>
            <a:pPr algn="ctr"/>
            <a:endParaRPr lang="en-US" sz="1600" dirty="0">
              <a:solidFill>
                <a:prstClr val="white"/>
              </a:solidFill>
            </a:endParaRPr>
          </a:p>
        </p:txBody>
      </p:sp>
      <p:graphicFrame>
        <p:nvGraphicFramePr>
          <p:cNvPr id="5" name="Content Placeholder 4"/>
          <p:cNvGraphicFramePr>
            <a:graphicFrameLocks noGrp="1"/>
          </p:cNvGraphicFramePr>
          <p:nvPr>
            <p:ph idx="1"/>
            <p:extLst/>
          </p:nvPr>
        </p:nvGraphicFramePr>
        <p:xfrm>
          <a:off x="362398" y="1458213"/>
          <a:ext cx="7886700" cy="3866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Up Arrow 17"/>
          <p:cNvSpPr/>
          <p:nvPr/>
        </p:nvSpPr>
        <p:spPr>
          <a:xfrm>
            <a:off x="3473039" y="5150871"/>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19" name="Up Arrow 18"/>
          <p:cNvSpPr/>
          <p:nvPr/>
        </p:nvSpPr>
        <p:spPr>
          <a:xfrm>
            <a:off x="4195482"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0" name="Up Arrow 19"/>
          <p:cNvSpPr/>
          <p:nvPr/>
        </p:nvSpPr>
        <p:spPr>
          <a:xfrm>
            <a:off x="4916020"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1" name="Up Arrow 20"/>
          <p:cNvSpPr/>
          <p:nvPr/>
        </p:nvSpPr>
        <p:spPr>
          <a:xfrm rot="3861654">
            <a:off x="3814261" y="4176437"/>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2" name="Up Arrow 21"/>
          <p:cNvSpPr/>
          <p:nvPr/>
        </p:nvSpPr>
        <p:spPr>
          <a:xfrm rot="17794095">
            <a:off x="4526675" y="4155043"/>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rot="16200000">
            <a:off x="5802381" y="4847387"/>
            <a:ext cx="3299838" cy="332679"/>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rPr>
              <a:t>All Chaplains</a:t>
            </a:r>
          </a:p>
        </p:txBody>
      </p:sp>
      <p:sp>
        <p:nvSpPr>
          <p:cNvPr id="25" name="Rectangle 24"/>
          <p:cNvSpPr/>
          <p:nvPr/>
        </p:nvSpPr>
        <p:spPr>
          <a:xfrm rot="16200000">
            <a:off x="6529626" y="2264239"/>
            <a:ext cx="1866460" cy="332676"/>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black"/>
                </a:solidFill>
              </a:rPr>
              <a:t>Supervisory Chaplains</a:t>
            </a:r>
          </a:p>
        </p:txBody>
      </p:sp>
      <p:sp>
        <p:nvSpPr>
          <p:cNvPr id="26" name="Title 3"/>
          <p:cNvSpPr>
            <a:spLocks noGrp="1"/>
          </p:cNvSpPr>
          <p:nvPr>
            <p:ph type="title"/>
          </p:nvPr>
        </p:nvSpPr>
        <p:spPr>
          <a:xfrm>
            <a:off x="628650" y="139086"/>
            <a:ext cx="7886700" cy="794662"/>
          </a:xfrm>
        </p:spPr>
        <p:txBody>
          <a:bodyPr>
            <a:normAutofit fontScale="90000"/>
          </a:bodyPr>
          <a:lstStyle/>
          <a:p>
            <a:pPr algn="ctr"/>
            <a:r>
              <a:rPr lang="en-US" dirty="0" smtClean="0"/>
              <a:t>A Model for Developing Sacred Communication</a:t>
            </a:r>
            <a:endParaRPr lang="en-US" dirty="0"/>
          </a:p>
        </p:txBody>
      </p:sp>
      <p:sp>
        <p:nvSpPr>
          <p:cNvPr id="28" name="TextBox 27"/>
          <p:cNvSpPr txBox="1"/>
          <p:nvPr/>
        </p:nvSpPr>
        <p:spPr>
          <a:xfrm rot="16200000">
            <a:off x="253938" y="4939452"/>
            <a:ext cx="1832355" cy="400110"/>
          </a:xfrm>
          <a:prstGeom prst="rect">
            <a:avLst/>
          </a:prstGeom>
          <a:noFill/>
        </p:spPr>
        <p:txBody>
          <a:bodyPr wrap="square" rtlCol="0">
            <a:spAutoFit/>
          </a:bodyPr>
          <a:lstStyle/>
          <a:p>
            <a:r>
              <a:rPr lang="en-US" sz="2000" dirty="0">
                <a:solidFill>
                  <a:prstClr val="black"/>
                </a:solidFill>
              </a:rPr>
              <a:t>ATTRIBUTES</a:t>
            </a:r>
          </a:p>
        </p:txBody>
      </p:sp>
      <p:sp>
        <p:nvSpPr>
          <p:cNvPr id="30" name="TextBox 29"/>
          <p:cNvSpPr txBox="1"/>
          <p:nvPr/>
        </p:nvSpPr>
        <p:spPr>
          <a:xfrm rot="16200000">
            <a:off x="-13726" y="2834321"/>
            <a:ext cx="2377906" cy="400110"/>
          </a:xfrm>
          <a:prstGeom prst="rect">
            <a:avLst/>
          </a:prstGeom>
          <a:noFill/>
        </p:spPr>
        <p:txBody>
          <a:bodyPr wrap="square" rtlCol="0">
            <a:spAutoFit/>
          </a:bodyPr>
          <a:lstStyle/>
          <a:p>
            <a:r>
              <a:rPr lang="en-US" sz="2000" dirty="0">
                <a:solidFill>
                  <a:prstClr val="black"/>
                </a:solidFill>
              </a:rPr>
              <a:t>COMPETENCIES</a:t>
            </a:r>
          </a:p>
        </p:txBody>
      </p:sp>
      <p:sp>
        <p:nvSpPr>
          <p:cNvPr id="31" name="TextBox 30"/>
          <p:cNvSpPr txBox="1"/>
          <p:nvPr/>
        </p:nvSpPr>
        <p:spPr>
          <a:xfrm>
            <a:off x="1457597" y="5224687"/>
            <a:ext cx="1535997" cy="830997"/>
          </a:xfrm>
          <a:prstGeom prst="rect">
            <a:avLst/>
          </a:prstGeom>
          <a:noFill/>
        </p:spPr>
        <p:txBody>
          <a:bodyPr wrap="none" rtlCol="0">
            <a:spAutoFit/>
          </a:bodyPr>
          <a:lstStyle/>
          <a:p>
            <a:r>
              <a:rPr lang="en-US" sz="2400" dirty="0">
                <a:solidFill>
                  <a:prstClr val="black"/>
                </a:solidFill>
              </a:rPr>
              <a:t>Character</a:t>
            </a:r>
          </a:p>
          <a:p>
            <a:r>
              <a:rPr lang="en-US" sz="2400" dirty="0">
                <a:solidFill>
                  <a:prstClr val="black"/>
                </a:solidFill>
              </a:rPr>
              <a:t>Presence</a:t>
            </a:r>
            <a:endParaRPr lang="en-US" sz="1200" dirty="0">
              <a:solidFill>
                <a:prstClr val="black"/>
              </a:solidFill>
            </a:endParaRPr>
          </a:p>
        </p:txBody>
      </p:sp>
      <p:sp>
        <p:nvSpPr>
          <p:cNvPr id="32" name="TextBox 31"/>
          <p:cNvSpPr txBox="1"/>
          <p:nvPr/>
        </p:nvSpPr>
        <p:spPr>
          <a:xfrm>
            <a:off x="683694" y="952797"/>
            <a:ext cx="2019040" cy="646331"/>
          </a:xfrm>
          <a:prstGeom prst="rect">
            <a:avLst/>
          </a:prstGeom>
          <a:noFill/>
        </p:spPr>
        <p:txBody>
          <a:bodyPr wrap="none" rtlCol="0">
            <a:spAutoFit/>
          </a:bodyPr>
          <a:lstStyle/>
          <a:p>
            <a:pPr algn="ctr"/>
            <a:r>
              <a:rPr lang="en-US" sz="1800" b="1" dirty="0">
                <a:solidFill>
                  <a:prstClr val="black"/>
                </a:solidFill>
              </a:rPr>
              <a:t>Leadership L</a:t>
            </a:r>
            <a:r>
              <a:rPr lang="en-US" sz="1800" b="1" dirty="0" smtClean="0">
                <a:solidFill>
                  <a:prstClr val="black"/>
                </a:solidFill>
              </a:rPr>
              <a:t>ens</a:t>
            </a:r>
            <a:endParaRPr lang="en-US" sz="1800" b="1" dirty="0">
              <a:solidFill>
                <a:prstClr val="black"/>
              </a:solidFill>
            </a:endParaRPr>
          </a:p>
          <a:p>
            <a:pPr algn="ctr"/>
            <a:r>
              <a:rPr lang="en-US" sz="1800" dirty="0">
                <a:solidFill>
                  <a:prstClr val="black"/>
                </a:solidFill>
              </a:rPr>
              <a:t>ADRP </a:t>
            </a:r>
            <a:r>
              <a:rPr lang="en-US" sz="1800" dirty="0" smtClean="0">
                <a:solidFill>
                  <a:prstClr val="black"/>
                </a:solidFill>
              </a:rPr>
              <a:t>6-22</a:t>
            </a:r>
            <a:endParaRPr lang="en-US" sz="1800" dirty="0">
              <a:solidFill>
                <a:prstClr val="black"/>
              </a:solidFill>
            </a:endParaRPr>
          </a:p>
        </p:txBody>
      </p:sp>
      <p:sp>
        <p:nvSpPr>
          <p:cNvPr id="33" name="TextBox 32"/>
          <p:cNvSpPr txBox="1"/>
          <p:nvPr/>
        </p:nvSpPr>
        <p:spPr>
          <a:xfrm>
            <a:off x="1510549" y="3369796"/>
            <a:ext cx="1249060" cy="1200328"/>
          </a:xfrm>
          <a:prstGeom prst="rect">
            <a:avLst/>
          </a:prstGeom>
          <a:noFill/>
        </p:spPr>
        <p:txBody>
          <a:bodyPr wrap="none" rtlCol="0">
            <a:spAutoFit/>
          </a:bodyPr>
          <a:lstStyle/>
          <a:p>
            <a:r>
              <a:rPr lang="en-US" sz="2400" dirty="0">
                <a:solidFill>
                  <a:prstClr val="black"/>
                </a:solidFill>
              </a:rPr>
              <a:t>Leads</a:t>
            </a:r>
          </a:p>
          <a:p>
            <a:endParaRPr lang="en-US" sz="2400" dirty="0">
              <a:solidFill>
                <a:prstClr val="black"/>
              </a:solidFill>
            </a:endParaRPr>
          </a:p>
          <a:p>
            <a:r>
              <a:rPr lang="en-US" sz="2400" dirty="0">
                <a:solidFill>
                  <a:prstClr val="black"/>
                </a:solidFill>
              </a:rPr>
              <a:t>Intellect</a:t>
            </a:r>
            <a:endParaRPr lang="en-US" sz="1200" dirty="0">
              <a:solidFill>
                <a:prstClr val="black"/>
              </a:solidFill>
            </a:endParaRPr>
          </a:p>
        </p:txBody>
      </p:sp>
      <p:sp>
        <p:nvSpPr>
          <p:cNvPr id="34" name="TextBox 33"/>
          <p:cNvSpPr txBox="1"/>
          <p:nvPr/>
        </p:nvSpPr>
        <p:spPr>
          <a:xfrm>
            <a:off x="1510548" y="1699632"/>
            <a:ext cx="1612158" cy="1200328"/>
          </a:xfrm>
          <a:prstGeom prst="rect">
            <a:avLst/>
          </a:prstGeom>
          <a:noFill/>
        </p:spPr>
        <p:txBody>
          <a:bodyPr wrap="square" rtlCol="0">
            <a:spAutoFit/>
          </a:bodyPr>
          <a:lstStyle/>
          <a:p>
            <a:r>
              <a:rPr lang="en-US" sz="2400" dirty="0" smtClean="0">
                <a:solidFill>
                  <a:prstClr val="black"/>
                </a:solidFill>
              </a:rPr>
              <a:t>Achieves</a:t>
            </a:r>
          </a:p>
          <a:p>
            <a:endParaRPr lang="en-US" sz="2400" dirty="0">
              <a:solidFill>
                <a:prstClr val="black"/>
              </a:solidFill>
            </a:endParaRPr>
          </a:p>
          <a:p>
            <a:r>
              <a:rPr lang="en-US" sz="2400" dirty="0">
                <a:solidFill>
                  <a:prstClr val="black"/>
                </a:solidFill>
              </a:rPr>
              <a:t>Develops</a:t>
            </a:r>
            <a:endParaRPr lang="en-US" sz="1200" dirty="0">
              <a:solidFill>
                <a:prstClr val="black"/>
              </a:solidFill>
            </a:endParaRPr>
          </a:p>
        </p:txBody>
      </p:sp>
      <p:sp>
        <p:nvSpPr>
          <p:cNvPr id="35" name="TextBox 34"/>
          <p:cNvSpPr txBox="1"/>
          <p:nvPr/>
        </p:nvSpPr>
        <p:spPr>
          <a:xfrm>
            <a:off x="3473038" y="966021"/>
            <a:ext cx="2593080" cy="369332"/>
          </a:xfrm>
          <a:prstGeom prst="rect">
            <a:avLst/>
          </a:prstGeom>
          <a:noFill/>
        </p:spPr>
        <p:txBody>
          <a:bodyPr wrap="square" rtlCol="0">
            <a:spAutoFit/>
          </a:bodyPr>
          <a:lstStyle/>
          <a:p>
            <a:r>
              <a:rPr lang="en-US" sz="1800" b="1" dirty="0">
                <a:solidFill>
                  <a:prstClr val="black"/>
                </a:solidFill>
              </a:rPr>
              <a:t>Development Model</a:t>
            </a:r>
          </a:p>
        </p:txBody>
      </p:sp>
      <p:sp>
        <p:nvSpPr>
          <p:cNvPr id="41" name="TextBox 40"/>
          <p:cNvSpPr txBox="1"/>
          <p:nvPr/>
        </p:nvSpPr>
        <p:spPr>
          <a:xfrm>
            <a:off x="6808123" y="933750"/>
            <a:ext cx="1439405" cy="646331"/>
          </a:xfrm>
          <a:prstGeom prst="rect">
            <a:avLst/>
          </a:prstGeom>
          <a:noFill/>
        </p:spPr>
        <p:txBody>
          <a:bodyPr wrap="square" rtlCol="0">
            <a:spAutoFit/>
          </a:bodyPr>
          <a:lstStyle/>
          <a:p>
            <a:r>
              <a:rPr lang="en-US" sz="1800" b="1" dirty="0" smtClean="0">
                <a:solidFill>
                  <a:prstClr val="black"/>
                </a:solidFill>
              </a:rPr>
              <a:t>Skill Level</a:t>
            </a:r>
          </a:p>
          <a:p>
            <a:endParaRPr lang="en-US" sz="1800" dirty="0" smtClean="0">
              <a:solidFill>
                <a:prstClr val="black"/>
              </a:solidFill>
            </a:endParaRPr>
          </a:p>
        </p:txBody>
      </p:sp>
      <p:sp>
        <p:nvSpPr>
          <p:cNvPr id="23" name="Oval 22"/>
          <p:cNvSpPr/>
          <p:nvPr/>
        </p:nvSpPr>
        <p:spPr>
          <a:xfrm>
            <a:off x="3611100" y="2291990"/>
            <a:ext cx="1522763" cy="1176020"/>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1294658" y="1599129"/>
            <a:ext cx="1828048" cy="1530972"/>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3488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Development Models</a:t>
            </a:r>
            <a:endParaRPr lang="en-US" dirty="0"/>
          </a:p>
        </p:txBody>
      </p:sp>
      <p:sp>
        <p:nvSpPr>
          <p:cNvPr id="3" name="Content Placeholder 2"/>
          <p:cNvSpPr>
            <a:spLocks noGrp="1"/>
          </p:cNvSpPr>
          <p:nvPr>
            <p:ph idx="1"/>
          </p:nvPr>
        </p:nvSpPr>
        <p:spPr/>
        <p:txBody>
          <a:bodyPr/>
          <a:lstStyle/>
          <a:p>
            <a:pPr marL="342900" indent="-342900">
              <a:buFont typeface="Arial"/>
              <a:buChar char="•"/>
            </a:pPr>
            <a:r>
              <a:rPr lang="en-US" dirty="0" smtClean="0"/>
              <a:t>Counseling: </a:t>
            </a:r>
          </a:p>
          <a:p>
            <a:endParaRPr lang="en-US" dirty="0" smtClean="0"/>
          </a:p>
          <a:p>
            <a:pPr marL="342900" indent="-342900">
              <a:buFont typeface="Arial"/>
              <a:buChar char="•"/>
            </a:pPr>
            <a:r>
              <a:rPr lang="en-US" dirty="0" smtClean="0"/>
              <a:t>Coaching:  </a:t>
            </a:r>
          </a:p>
          <a:p>
            <a:endParaRPr lang="en-US" dirty="0" smtClean="0"/>
          </a:p>
          <a:p>
            <a:pPr marL="342900" indent="-342900">
              <a:buFont typeface="Arial"/>
              <a:buChar char="•"/>
            </a:pPr>
            <a:r>
              <a:rPr lang="en-US" dirty="0" smtClean="0"/>
              <a:t>Mentoring:  </a:t>
            </a:r>
            <a:endParaRPr lang="en-US" dirty="0"/>
          </a:p>
          <a:p>
            <a:endParaRPr lang="en-US" dirty="0"/>
          </a:p>
          <a:p>
            <a:endParaRPr lang="en-US" sz="2000" dirty="0">
              <a:solidFill>
                <a:srgbClr val="57584F"/>
              </a:solidFill>
            </a:endParaRPr>
          </a:p>
          <a:p>
            <a:endParaRPr lang="en-US" sz="2000" dirty="0" smtClean="0">
              <a:solidFill>
                <a:srgbClr val="57584F"/>
              </a:solidFill>
            </a:endParaRPr>
          </a:p>
          <a:p>
            <a:r>
              <a:rPr lang="en-US" sz="2000" dirty="0" smtClean="0">
                <a:solidFill>
                  <a:srgbClr val="57584F"/>
                </a:solidFill>
              </a:rPr>
              <a:t>Army </a:t>
            </a:r>
            <a:r>
              <a:rPr lang="en-US" sz="2000" dirty="0">
                <a:solidFill>
                  <a:srgbClr val="57584F"/>
                </a:solidFill>
              </a:rPr>
              <a:t>Resources:    ADRP 6-22   Army Leadership, </a:t>
            </a:r>
            <a:r>
              <a:rPr lang="en-US" sz="2000" dirty="0" err="1">
                <a:solidFill>
                  <a:srgbClr val="57584F"/>
                </a:solidFill>
              </a:rPr>
              <a:t>Ch</a:t>
            </a:r>
            <a:r>
              <a:rPr lang="en-US" sz="2000" dirty="0">
                <a:solidFill>
                  <a:srgbClr val="57584F"/>
                </a:solidFill>
              </a:rPr>
              <a:t> 7 (10-12</a:t>
            </a:r>
            <a:r>
              <a:rPr lang="en-US" sz="2000" dirty="0" smtClean="0">
                <a:solidFill>
                  <a:srgbClr val="57584F"/>
                </a:solidFill>
              </a:rPr>
              <a:t>)</a:t>
            </a:r>
          </a:p>
          <a:p>
            <a:r>
              <a:rPr lang="en-US" sz="2000" dirty="0">
                <a:solidFill>
                  <a:srgbClr val="57584F"/>
                </a:solidFill>
              </a:rPr>
              <a:t>	</a:t>
            </a:r>
            <a:r>
              <a:rPr lang="en-US" sz="2000" dirty="0" smtClean="0">
                <a:solidFill>
                  <a:srgbClr val="57584F"/>
                </a:solidFill>
              </a:rPr>
              <a:t>	      FM 6-22, CH 3</a:t>
            </a:r>
            <a:endParaRPr lang="en-US" sz="2000" dirty="0">
              <a:solidFill>
                <a:srgbClr val="57584F"/>
              </a:solidFill>
            </a:endParaRPr>
          </a:p>
          <a:p>
            <a:r>
              <a:rPr lang="en-US" sz="2000" dirty="0">
                <a:solidFill>
                  <a:srgbClr val="57584F"/>
                </a:solidFill>
              </a:rPr>
              <a:t>		    </a:t>
            </a:r>
            <a:r>
              <a:rPr lang="en-US" sz="2000" dirty="0" smtClean="0">
                <a:solidFill>
                  <a:srgbClr val="57584F"/>
                </a:solidFill>
              </a:rPr>
              <a:t>  AR </a:t>
            </a:r>
            <a:r>
              <a:rPr lang="en-US" sz="2000" dirty="0">
                <a:solidFill>
                  <a:srgbClr val="57584F"/>
                </a:solidFill>
              </a:rPr>
              <a:t>623-3      Evaluation Reporting System                                					Appendix C-7 </a:t>
            </a:r>
            <a:r>
              <a:rPr lang="en-US" sz="2000" dirty="0" smtClean="0">
                <a:solidFill>
                  <a:srgbClr val="57584F"/>
                </a:solidFill>
              </a:rPr>
              <a:t>b</a:t>
            </a:r>
            <a:endParaRPr lang="en-US" sz="2000" dirty="0">
              <a:solidFill>
                <a:srgbClr val="57584F"/>
              </a:solidFill>
            </a:endParaRPr>
          </a:p>
        </p:txBody>
      </p:sp>
      <p:sp>
        <p:nvSpPr>
          <p:cNvPr id="4" name="Slide Number Placeholder 3"/>
          <p:cNvSpPr>
            <a:spLocks noGrp="1"/>
          </p:cNvSpPr>
          <p:nvPr>
            <p:ph type="sldNum" sz="quarter" idx="10"/>
          </p:nvPr>
        </p:nvSpPr>
        <p:spPr/>
        <p:txBody>
          <a:bodyPr/>
          <a:lstStyle/>
          <a:p>
            <a:fld id="{0720D076-B867-4310-B849-9D67C90AB3E4}" type="slidenum">
              <a:rPr lang="en-US" smtClean="0"/>
              <a:pPr/>
              <a:t>4</a:t>
            </a:fld>
            <a:endParaRPr lang="en-US"/>
          </a:p>
        </p:txBody>
      </p:sp>
    </p:spTree>
    <p:extLst>
      <p:ext uri="{BB962C8B-B14F-4D97-AF65-F5344CB8AC3E}">
        <p14:creationId xmlns:p14="http://schemas.microsoft.com/office/powerpoint/2010/main" val="3846777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icrosoft Word - ADRP 6-22 initial edit _26 July 2012_.docm - adrp6_22_new.pdf copy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13" y="26944"/>
            <a:ext cx="7986889" cy="6889517"/>
          </a:xfrm>
          <a:prstGeom prst="rect">
            <a:avLst/>
          </a:prstGeom>
        </p:spPr>
      </p:pic>
      <p:sp>
        <p:nvSpPr>
          <p:cNvPr id="9" name="Rectangle 8"/>
          <p:cNvSpPr/>
          <p:nvPr/>
        </p:nvSpPr>
        <p:spPr>
          <a:xfrm>
            <a:off x="3898900" y="593724"/>
            <a:ext cx="1824567" cy="6128809"/>
          </a:xfrm>
          <a:prstGeom prst="rect">
            <a:avLst/>
          </a:prstGeom>
          <a:noFill/>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sp>
        <p:nvSpPr>
          <p:cNvPr id="5" name="Content Placeholder 4"/>
          <p:cNvSpPr>
            <a:spLocks noGrp="1"/>
          </p:cNvSpPr>
          <p:nvPr>
            <p:ph sz="quarter" idx="15"/>
          </p:nvPr>
        </p:nvSpPr>
        <p:spPr/>
        <p:txBody>
          <a:bodyPr/>
          <a:lstStyle/>
          <a:p>
            <a:endParaRPr lang="en-US" dirty="0"/>
          </a:p>
        </p:txBody>
      </p:sp>
      <p:sp>
        <p:nvSpPr>
          <p:cNvPr id="6" name="Content Placeholder 5"/>
          <p:cNvSpPr>
            <a:spLocks noGrp="1"/>
          </p:cNvSpPr>
          <p:nvPr>
            <p:ph sz="quarter" idx="16"/>
          </p:nvPr>
        </p:nvSpPr>
        <p:spPr/>
        <p:txBody>
          <a:bodyPr/>
          <a:lstStyle/>
          <a:p>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5</a:t>
            </a:fld>
            <a:endParaRPr lang="en-US"/>
          </a:p>
        </p:txBody>
      </p:sp>
    </p:spTree>
    <p:extLst>
      <p:ext uri="{BB962C8B-B14F-4D97-AF65-F5344CB8AC3E}">
        <p14:creationId xmlns:p14="http://schemas.microsoft.com/office/powerpoint/2010/main" val="3927303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748844" y="1567561"/>
            <a:ext cx="3626556" cy="3443111"/>
          </a:xfrm>
          <a:prstGeom prst="ellipse">
            <a:avLst/>
          </a:prstGeom>
          <a:solidFill>
            <a:srgbClr val="C6D9F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1309510" y="1478843"/>
            <a:ext cx="3626556" cy="3443111"/>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695222" y="307624"/>
            <a:ext cx="3626556" cy="3443111"/>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990648" y="776113"/>
            <a:ext cx="1120469" cy="492443"/>
          </a:xfrm>
          <a:prstGeom prst="rect">
            <a:avLst/>
          </a:prstGeom>
          <a:noFill/>
        </p:spPr>
        <p:txBody>
          <a:bodyPr wrap="none" rtlCol="0">
            <a:spAutoFit/>
          </a:bodyPr>
          <a:lstStyle/>
          <a:p>
            <a:r>
              <a:rPr lang="en-US" sz="2600" dirty="0" smtClean="0"/>
              <a:t>Person</a:t>
            </a:r>
            <a:endParaRPr lang="en-US" sz="2600" dirty="0"/>
          </a:p>
        </p:txBody>
      </p:sp>
      <p:sp>
        <p:nvSpPr>
          <p:cNvPr id="10" name="TextBox 9"/>
          <p:cNvSpPr txBox="1"/>
          <p:nvPr/>
        </p:nvSpPr>
        <p:spPr>
          <a:xfrm>
            <a:off x="3689167" y="5099391"/>
            <a:ext cx="1941006" cy="492443"/>
          </a:xfrm>
          <a:prstGeom prst="rect">
            <a:avLst/>
          </a:prstGeom>
          <a:noFill/>
        </p:spPr>
        <p:txBody>
          <a:bodyPr wrap="none" rtlCol="0">
            <a:spAutoFit/>
          </a:bodyPr>
          <a:lstStyle/>
          <a:p>
            <a:r>
              <a:rPr lang="en-US" sz="2600" dirty="0" smtClean="0"/>
              <a:t>Performance</a:t>
            </a:r>
            <a:endParaRPr lang="en-US" sz="2600" dirty="0"/>
          </a:p>
        </p:txBody>
      </p:sp>
      <p:sp>
        <p:nvSpPr>
          <p:cNvPr id="11" name="TextBox 10"/>
          <p:cNvSpPr txBox="1"/>
          <p:nvPr/>
        </p:nvSpPr>
        <p:spPr>
          <a:xfrm>
            <a:off x="1281288" y="2933891"/>
            <a:ext cx="1672253" cy="492443"/>
          </a:xfrm>
          <a:prstGeom prst="rect">
            <a:avLst/>
          </a:prstGeom>
          <a:noFill/>
        </p:spPr>
        <p:txBody>
          <a:bodyPr wrap="none" rtlCol="0">
            <a:spAutoFit/>
          </a:bodyPr>
          <a:lstStyle/>
          <a:p>
            <a:r>
              <a:rPr lang="en-US" sz="2600" dirty="0" smtClean="0"/>
              <a:t>Counseling</a:t>
            </a:r>
            <a:endParaRPr lang="en-US" sz="2600" dirty="0"/>
          </a:p>
        </p:txBody>
      </p:sp>
      <p:sp>
        <p:nvSpPr>
          <p:cNvPr id="12" name="TextBox 11"/>
          <p:cNvSpPr txBox="1"/>
          <p:nvPr/>
        </p:nvSpPr>
        <p:spPr>
          <a:xfrm>
            <a:off x="6470922" y="2946781"/>
            <a:ext cx="1623211" cy="492443"/>
          </a:xfrm>
          <a:prstGeom prst="rect">
            <a:avLst/>
          </a:prstGeom>
          <a:noFill/>
        </p:spPr>
        <p:txBody>
          <a:bodyPr wrap="none" rtlCol="0">
            <a:spAutoFit/>
          </a:bodyPr>
          <a:lstStyle/>
          <a:p>
            <a:r>
              <a:rPr lang="en-US" sz="2600" dirty="0" smtClean="0"/>
              <a:t>Mentoring</a:t>
            </a:r>
            <a:endParaRPr lang="en-US" sz="2600" dirty="0"/>
          </a:p>
        </p:txBody>
      </p:sp>
      <p:sp>
        <p:nvSpPr>
          <p:cNvPr id="16" name="Snip Diagonal Corner Rectangle 15"/>
          <p:cNvSpPr/>
          <p:nvPr/>
        </p:nvSpPr>
        <p:spPr>
          <a:xfrm>
            <a:off x="4397022" y="2751666"/>
            <a:ext cx="539044" cy="999069"/>
          </a:xfrm>
          <a:prstGeom prst="snip2DiagRect">
            <a:avLst>
              <a:gd name="adj1" fmla="val 19419"/>
              <a:gd name="adj2" fmla="val 17476"/>
            </a:avLst>
          </a:prstGeom>
          <a:gradFill flip="none" rotWithShape="1">
            <a:gsLst>
              <a:gs pos="0">
                <a:schemeClr val="accent1">
                  <a:tint val="100000"/>
                  <a:shade val="100000"/>
                  <a:satMod val="130000"/>
                  <a:alpha val="50000"/>
                </a:schemeClr>
              </a:gs>
              <a:gs pos="100000">
                <a:schemeClr val="accent1">
                  <a:tint val="50000"/>
                  <a:shade val="100000"/>
                  <a:satMod val="350000"/>
                  <a:alpha val="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V="1">
            <a:off x="4727222" y="1044222"/>
            <a:ext cx="2102556" cy="2073112"/>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829778" y="733777"/>
            <a:ext cx="1899002" cy="646331"/>
          </a:xfrm>
          <a:prstGeom prst="rect">
            <a:avLst/>
          </a:prstGeom>
          <a:noFill/>
        </p:spPr>
        <p:txBody>
          <a:bodyPr wrap="none" rtlCol="0">
            <a:spAutoFit/>
          </a:bodyPr>
          <a:lstStyle/>
          <a:p>
            <a:r>
              <a:rPr lang="en-US" sz="3600" dirty="0" smtClean="0"/>
              <a:t>Coaching</a:t>
            </a:r>
            <a:endParaRPr lang="en-US" sz="3600" dirty="0"/>
          </a:p>
        </p:txBody>
      </p:sp>
      <p:sp>
        <p:nvSpPr>
          <p:cNvPr id="23" name="Oval 22"/>
          <p:cNvSpPr/>
          <p:nvPr/>
        </p:nvSpPr>
        <p:spPr>
          <a:xfrm>
            <a:off x="4397022" y="1631243"/>
            <a:ext cx="3626556" cy="3443111"/>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225778" y="1044222"/>
            <a:ext cx="555310" cy="523220"/>
          </a:xfrm>
          <a:prstGeom prst="rect">
            <a:avLst/>
          </a:prstGeom>
          <a:noFill/>
        </p:spPr>
        <p:txBody>
          <a:bodyPr wrap="none" rtlCol="0">
            <a:spAutoFit/>
          </a:bodyPr>
          <a:lstStyle/>
          <a:p>
            <a:r>
              <a:rPr lang="en-US" sz="2800" dirty="0" smtClean="0"/>
              <a:t>BE</a:t>
            </a:r>
            <a:endParaRPr lang="en-US" sz="2800" dirty="0"/>
          </a:p>
        </p:txBody>
      </p:sp>
      <p:sp>
        <p:nvSpPr>
          <p:cNvPr id="25" name="TextBox 24"/>
          <p:cNvSpPr txBox="1"/>
          <p:nvPr/>
        </p:nvSpPr>
        <p:spPr>
          <a:xfrm>
            <a:off x="112889" y="3186447"/>
            <a:ext cx="1160193" cy="523220"/>
          </a:xfrm>
          <a:prstGeom prst="rect">
            <a:avLst/>
          </a:prstGeom>
          <a:noFill/>
        </p:spPr>
        <p:txBody>
          <a:bodyPr wrap="none" rtlCol="0">
            <a:spAutoFit/>
          </a:bodyPr>
          <a:lstStyle/>
          <a:p>
            <a:r>
              <a:rPr lang="en-US" sz="2800" dirty="0" smtClean="0"/>
              <a:t>KNOW</a:t>
            </a:r>
            <a:endParaRPr lang="en-US" sz="2800" dirty="0"/>
          </a:p>
        </p:txBody>
      </p:sp>
      <p:sp>
        <p:nvSpPr>
          <p:cNvPr id="26" name="TextBox 25"/>
          <p:cNvSpPr txBox="1"/>
          <p:nvPr/>
        </p:nvSpPr>
        <p:spPr>
          <a:xfrm>
            <a:off x="169197" y="5222502"/>
            <a:ext cx="643325" cy="523220"/>
          </a:xfrm>
          <a:prstGeom prst="rect">
            <a:avLst/>
          </a:prstGeom>
          <a:noFill/>
        </p:spPr>
        <p:txBody>
          <a:bodyPr wrap="none" rtlCol="0">
            <a:spAutoFit/>
          </a:bodyPr>
          <a:lstStyle/>
          <a:p>
            <a:r>
              <a:rPr lang="en-US" sz="2800" dirty="0" smtClean="0"/>
              <a:t>DO</a:t>
            </a:r>
            <a:endParaRPr lang="en-US" sz="2800" dirty="0"/>
          </a:p>
        </p:txBody>
      </p:sp>
      <p:sp>
        <p:nvSpPr>
          <p:cNvPr id="4" name="Oval 3"/>
          <p:cNvSpPr/>
          <p:nvPr/>
        </p:nvSpPr>
        <p:spPr>
          <a:xfrm>
            <a:off x="2695222" y="2751666"/>
            <a:ext cx="3626556" cy="3443111"/>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2101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owing_whistl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70" y="792670"/>
            <a:ext cx="7425765" cy="5045905"/>
          </a:xfrm>
          <a:prstGeom prst="rect">
            <a:avLst/>
          </a:prstGeom>
        </p:spPr>
      </p:pic>
      <p:sp>
        <p:nvSpPr>
          <p:cNvPr id="2" name="Title 1"/>
          <p:cNvSpPr>
            <a:spLocks noGrp="1"/>
          </p:cNvSpPr>
          <p:nvPr>
            <p:ph type="title"/>
          </p:nvPr>
        </p:nvSpPr>
        <p:spPr/>
        <p:txBody>
          <a:bodyPr/>
          <a:lstStyle/>
          <a:p>
            <a:r>
              <a:rPr lang="en-US" dirty="0"/>
              <a:t>What makes a Good Coach?  </a:t>
            </a:r>
            <a:br>
              <a:rPr lang="en-US" dirty="0"/>
            </a:br>
            <a:endParaRPr lang="en-US" dirty="0"/>
          </a:p>
        </p:txBody>
      </p:sp>
      <p:sp>
        <p:nvSpPr>
          <p:cNvPr id="3" name="Content Placeholder 2"/>
          <p:cNvSpPr>
            <a:spLocks noGrp="1"/>
          </p:cNvSpPr>
          <p:nvPr>
            <p:ph idx="1"/>
          </p:nvPr>
        </p:nvSpPr>
        <p:spPr/>
        <p:txBody>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Arial" pitchFamily="34" charset="0"/>
              <a:buChar cha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Characteristics of a Coach</a:t>
            </a:r>
          </a:p>
          <a:p>
            <a:pPr>
              <a:buFont typeface="Arial" pitchFamily="34" charset="0"/>
              <a:buChar cha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Discuss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Experiences with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Coaching</a:t>
            </a:r>
          </a:p>
          <a:p>
            <a:pPr>
              <a:buFont typeface="Arial" pitchFamily="34" charset="0"/>
              <a:buChar cha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Connections between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C</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oaching and Communication</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 typeface="Arial" pitchFamily="34" charset="0"/>
              <a:buChar char="•"/>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Slide Number Placeholder 3"/>
          <p:cNvSpPr>
            <a:spLocks noGrp="1"/>
          </p:cNvSpPr>
          <p:nvPr>
            <p:ph type="sldNum" sz="quarter" idx="10"/>
          </p:nvPr>
        </p:nvSpPr>
        <p:spPr/>
        <p:txBody>
          <a:bodyPr/>
          <a:lstStyle/>
          <a:p>
            <a:fld id="{0720D076-B867-4310-B849-9D67C90AB3E4}" type="slidenum">
              <a:rPr lang="en-US" smtClean="0"/>
              <a:pPr/>
              <a:t>7</a:t>
            </a:fld>
            <a:endParaRPr lang="en-US"/>
          </a:p>
        </p:txBody>
      </p:sp>
    </p:spTree>
    <p:extLst>
      <p:ext uri="{BB962C8B-B14F-4D97-AF65-F5344CB8AC3E}">
        <p14:creationId xmlns:p14="http://schemas.microsoft.com/office/powerpoint/2010/main" val="42673227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7"/>
            <a:ext cx="7400925" cy="896241"/>
          </a:xfrm>
        </p:spPr>
        <p:txBody>
          <a:bodyPr/>
          <a:lstStyle/>
          <a:p>
            <a:pPr algn="ctr"/>
            <a:r>
              <a:rPr lang="en-US" dirty="0" smtClean="0"/>
              <a:t>Coach and Player </a:t>
            </a:r>
            <a:br>
              <a:rPr lang="en-US" dirty="0" smtClean="0"/>
            </a:br>
            <a:r>
              <a:rPr lang="en-US" dirty="0" smtClean="0"/>
              <a:t>Different Roles - Same Team</a:t>
            </a:r>
            <a:endParaRPr lang="en-US" dirty="0"/>
          </a:p>
        </p:txBody>
      </p:sp>
      <p:pic>
        <p:nvPicPr>
          <p:cNvPr id="5" name="Content Placeholder 4" descr="jordan-jackson.jpg"/>
          <p:cNvPicPr>
            <a:picLocks noGrp="1" noChangeAspect="1"/>
          </p:cNvPicPr>
          <p:nvPr>
            <p:ph idx="1"/>
          </p:nvPr>
        </p:nvPicPr>
        <p:blipFill>
          <a:blip r:embed="rId4"/>
          <a:stretch>
            <a:fillRect/>
          </a:stretch>
        </p:blipFill>
        <p:spPr>
          <a:xfrm>
            <a:off x="2520176" y="1408319"/>
            <a:ext cx="3222701" cy="4109484"/>
          </a:xfrm>
        </p:spPr>
      </p:pic>
      <p:sp>
        <p:nvSpPr>
          <p:cNvPr id="4" name="Slide Number Placeholder 3"/>
          <p:cNvSpPr>
            <a:spLocks noGrp="1"/>
          </p:cNvSpPr>
          <p:nvPr>
            <p:ph type="sldNum" sz="quarter" idx="10"/>
          </p:nvPr>
        </p:nvSpPr>
        <p:spPr/>
        <p:txBody>
          <a:bodyPr/>
          <a:lstStyle/>
          <a:p>
            <a:fld id="{0720D076-B867-4310-B849-9D67C90AB3E4}" type="slidenum">
              <a:rPr lang="en-US" smtClean="0"/>
              <a:pPr/>
              <a:t>8</a:t>
            </a:fld>
            <a:endParaRPr lang="en-US"/>
          </a:p>
        </p:txBody>
      </p:sp>
    </p:spTree>
    <p:custDataLst>
      <p:tags r:id="rId1"/>
    </p:custDataLst>
    <p:extLst>
      <p:ext uri="{BB962C8B-B14F-4D97-AF65-F5344CB8AC3E}">
        <p14:creationId xmlns:p14="http://schemas.microsoft.com/office/powerpoint/2010/main" val="2418607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Sacred Communication coaching Checklist:  6 Steps</a:t>
            </a:r>
            <a:endParaRPr lang="en-US" dirty="0"/>
          </a:p>
        </p:txBody>
      </p:sp>
      <p:sp>
        <p:nvSpPr>
          <p:cNvPr id="4" name="Text Placeholder 3"/>
          <p:cNvSpPr>
            <a:spLocks noGrp="1"/>
          </p:cNvSpPr>
          <p:nvPr>
            <p:ph type="body" sz="quarter" idx="13"/>
          </p:nvPr>
        </p:nvSpPr>
        <p:spPr>
          <a:xfrm>
            <a:off x="294484" y="1233485"/>
            <a:ext cx="7383194" cy="921885"/>
          </a:xfrm>
        </p:spPr>
        <p:txBody>
          <a:bodyPr/>
          <a:lstStyle/>
          <a:p>
            <a:r>
              <a:rPr lang="en-US" sz="2600" dirty="0" smtClean="0"/>
              <a:t>Step 1:  Identify Type &amp; Purpose of Presentation </a:t>
            </a:r>
            <a:endParaRPr lang="en-US" sz="2600" dirty="0"/>
          </a:p>
        </p:txBody>
      </p:sp>
      <p:sp>
        <p:nvSpPr>
          <p:cNvPr id="5" name="Content Placeholder 4"/>
          <p:cNvSpPr>
            <a:spLocks noGrp="1"/>
          </p:cNvSpPr>
          <p:nvPr>
            <p:ph sz="quarter" idx="15"/>
          </p:nvPr>
        </p:nvSpPr>
        <p:spPr/>
        <p:txBody>
          <a:bodyPr/>
          <a:lstStyle/>
          <a:p>
            <a:pPr>
              <a:buFont typeface="Arial" panose="020B0604020202020204" pitchFamily="34" charset="0"/>
              <a:buChar char="•"/>
            </a:pPr>
            <a:r>
              <a:rPr lang="en-US" sz="2000" dirty="0" smtClean="0"/>
              <a:t>Sermon</a:t>
            </a:r>
          </a:p>
          <a:p>
            <a:pPr marL="0" indent="0"/>
            <a:endParaRPr lang="en-US" sz="2000" dirty="0" smtClean="0"/>
          </a:p>
          <a:p>
            <a:pPr>
              <a:buFont typeface="Arial" panose="020B0604020202020204" pitchFamily="34" charset="0"/>
              <a:buChar char="•"/>
            </a:pPr>
            <a:r>
              <a:rPr lang="en-US" sz="2000" dirty="0" smtClean="0"/>
              <a:t>Funeral</a:t>
            </a:r>
          </a:p>
          <a:p>
            <a:pPr marL="0" indent="0"/>
            <a:endParaRPr lang="en-US" sz="2000" dirty="0" smtClean="0"/>
          </a:p>
          <a:p>
            <a:pPr>
              <a:buFont typeface="Arial" panose="020B0604020202020204" pitchFamily="34" charset="0"/>
              <a:buChar char="•"/>
            </a:pPr>
            <a:r>
              <a:rPr lang="en-US" sz="2000" dirty="0" smtClean="0"/>
              <a:t>Speech</a:t>
            </a:r>
          </a:p>
          <a:p>
            <a:pPr>
              <a:buFont typeface="Arial" panose="020B0604020202020204" pitchFamily="34" charset="0"/>
              <a:buChar char="•"/>
            </a:pPr>
            <a:endParaRPr lang="en-US" sz="2000" dirty="0" smtClean="0"/>
          </a:p>
          <a:p>
            <a:pPr>
              <a:buFont typeface="Arial" panose="020B0604020202020204" pitchFamily="34" charset="0"/>
              <a:buChar char="•"/>
            </a:pPr>
            <a:r>
              <a:rPr lang="en-US" sz="2000" dirty="0" smtClean="0"/>
              <a:t>Class</a:t>
            </a:r>
          </a:p>
          <a:p>
            <a:pPr>
              <a:buFont typeface="Arial" panose="020B0604020202020204" pitchFamily="34" charset="0"/>
              <a:buChar char="•"/>
            </a:pPr>
            <a:endParaRPr lang="en-US" sz="2000" dirty="0" smtClean="0"/>
          </a:p>
          <a:p>
            <a:pPr>
              <a:buFont typeface="Arial" panose="020B0604020202020204" pitchFamily="34" charset="0"/>
              <a:buChar char="•"/>
            </a:pPr>
            <a:r>
              <a:rPr lang="en-US" sz="2000" dirty="0" smtClean="0"/>
              <a:t>Brief</a:t>
            </a:r>
          </a:p>
          <a:p>
            <a:pPr>
              <a:buFont typeface="Arial" panose="020B0604020202020204" pitchFamily="34" charset="0"/>
              <a:buChar char="•"/>
            </a:pPr>
            <a:endParaRPr lang="en-US" sz="2000" dirty="0"/>
          </a:p>
          <a:p>
            <a:pPr>
              <a:buFont typeface="Arial" panose="020B0604020202020204" pitchFamily="34" charset="0"/>
              <a:buChar char="•"/>
            </a:pPr>
            <a:r>
              <a:rPr lang="en-US" sz="2000" dirty="0" smtClean="0"/>
              <a:t>Other </a:t>
            </a:r>
            <a:endParaRPr lang="en-US" sz="2000"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9</a:t>
            </a:fld>
            <a:endParaRPr lang="en-US"/>
          </a:p>
        </p:txBody>
      </p:sp>
      <p:sp>
        <p:nvSpPr>
          <p:cNvPr id="8" name="TextBox 7"/>
          <p:cNvSpPr txBox="1"/>
          <p:nvPr/>
        </p:nvSpPr>
        <p:spPr>
          <a:xfrm>
            <a:off x="2952206" y="2286000"/>
            <a:ext cx="4598125" cy="461665"/>
          </a:xfrm>
          <a:prstGeom prst="rect">
            <a:avLst/>
          </a:prstGeom>
          <a:noFill/>
        </p:spPr>
        <p:txBody>
          <a:bodyPr wrap="square" rtlCol="0">
            <a:spAutoFit/>
          </a:bodyPr>
          <a:lstStyle/>
          <a:p>
            <a:r>
              <a:rPr lang="en-US" dirty="0" smtClean="0">
                <a:solidFill>
                  <a:srgbClr val="000000"/>
                </a:solidFill>
              </a:rPr>
              <a:t> </a:t>
            </a:r>
            <a:endParaRPr lang="en-US" dirty="0">
              <a:solidFill>
                <a:srgbClr val="000000"/>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177" y="2015181"/>
            <a:ext cx="5586259" cy="3709275"/>
          </a:xfrm>
          <a:prstGeom prst="rect">
            <a:avLst/>
          </a:prstGeom>
        </p:spPr>
      </p:pic>
    </p:spTree>
    <p:extLst>
      <p:ext uri="{BB962C8B-B14F-4D97-AF65-F5344CB8AC3E}">
        <p14:creationId xmlns:p14="http://schemas.microsoft.com/office/powerpoint/2010/main" val="2162606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a:t>
            </a:r>
            <a:r>
              <a:rPr lang="en-US" dirty="0" smtClean="0"/>
              <a:t>2: Context</a:t>
            </a:r>
            <a:endParaRPr lang="en-US" dirty="0"/>
          </a:p>
        </p:txBody>
      </p:sp>
      <p:sp>
        <p:nvSpPr>
          <p:cNvPr id="3" name="Content Placeholder 2"/>
          <p:cNvSpPr>
            <a:spLocks noGrp="1"/>
          </p:cNvSpPr>
          <p:nvPr>
            <p:ph idx="1"/>
          </p:nvPr>
        </p:nvSpPr>
        <p:spPr/>
        <p:txBody>
          <a:bodyPr/>
          <a:lstStyle/>
          <a:p>
            <a:r>
              <a:rPr lang="en-US" dirty="0" smtClean="0"/>
              <a:t>Who? Where? How Long? Distractors? Purpose?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10</a:t>
            </a:fld>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6483"/>
          <a:stretch/>
        </p:blipFill>
        <p:spPr>
          <a:xfrm>
            <a:off x="667144" y="1718287"/>
            <a:ext cx="6289989" cy="3943211"/>
          </a:xfrm>
          <a:prstGeom prst="rect">
            <a:avLst/>
          </a:prstGeom>
        </p:spPr>
      </p:pic>
    </p:spTree>
    <p:extLst>
      <p:ext uri="{BB962C8B-B14F-4D97-AF65-F5344CB8AC3E}">
        <p14:creationId xmlns:p14="http://schemas.microsoft.com/office/powerpoint/2010/main" val="395050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637" y="257478"/>
            <a:ext cx="7400925" cy="801687"/>
          </a:xfrm>
        </p:spPr>
        <p:txBody>
          <a:bodyPr/>
          <a:lstStyle/>
          <a:p>
            <a:r>
              <a:rPr lang="en-US" dirty="0" smtClean="0"/>
              <a:t>Step 3:  Speaker Assessment Cycle (SAC)</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01695905"/>
              </p:ext>
            </p:extLst>
          </p:nvPr>
        </p:nvGraphicFramePr>
        <p:xfrm>
          <a:off x="240293" y="789410"/>
          <a:ext cx="6711035" cy="54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rot="695207">
            <a:off x="5322826" y="3901366"/>
            <a:ext cx="1949180" cy="461665"/>
          </a:xfrm>
          <a:prstGeom prst="rect">
            <a:avLst/>
          </a:prstGeom>
          <a:noFill/>
        </p:spPr>
        <p:txBody>
          <a:bodyPr wrap="square" rtlCol="0">
            <a:spAutoFit/>
          </a:bodyPr>
          <a:lstStyle/>
          <a:p>
            <a:pPr fontAlgn="base">
              <a:spcBef>
                <a:spcPct val="0"/>
              </a:spcBef>
              <a:spcAft>
                <a:spcPct val="0"/>
              </a:spcAft>
            </a:pPr>
            <a:r>
              <a:rPr lang="en-US" sz="2400" dirty="0">
                <a:solidFill>
                  <a:srgbClr val="FFFFFF"/>
                </a:solidFill>
                <a:ea typeface="ＭＳ Ｐゴシック" pitchFamily="34" charset="-128"/>
              </a:rPr>
              <a:t>Coaching</a:t>
            </a:r>
          </a:p>
        </p:txBody>
      </p:sp>
      <p:sp>
        <p:nvSpPr>
          <p:cNvPr id="7" name="TextBox 6"/>
          <p:cNvSpPr txBox="1"/>
          <p:nvPr/>
        </p:nvSpPr>
        <p:spPr>
          <a:xfrm rot="3179325">
            <a:off x="6398718" y="2260284"/>
            <a:ext cx="2083976" cy="461665"/>
          </a:xfrm>
          <a:prstGeom prst="rect">
            <a:avLst/>
          </a:prstGeom>
          <a:noFill/>
        </p:spPr>
        <p:txBody>
          <a:bodyPr wrap="square" rtlCol="0">
            <a:spAutoFit/>
          </a:bodyPr>
          <a:lstStyle/>
          <a:p>
            <a:pPr fontAlgn="base">
              <a:spcBef>
                <a:spcPct val="0"/>
              </a:spcBef>
              <a:spcAft>
                <a:spcPct val="0"/>
              </a:spcAft>
            </a:pPr>
            <a:r>
              <a:rPr lang="en-US" sz="2400" dirty="0" smtClean="0">
                <a:solidFill>
                  <a:srgbClr val="FFFFFF"/>
                </a:solidFill>
                <a:ea typeface="ＭＳ Ｐゴシック" pitchFamily="34" charset="-128"/>
              </a:rPr>
              <a:t>Feed Back</a:t>
            </a:r>
            <a:endParaRPr lang="en-US" sz="2400" dirty="0">
              <a:solidFill>
                <a:srgbClr val="FFFFFF"/>
              </a:solidFill>
              <a:ea typeface="ＭＳ Ｐゴシック" pitchFamily="34" charset="-128"/>
            </a:endParaRPr>
          </a:p>
        </p:txBody>
      </p:sp>
      <p:sp>
        <p:nvSpPr>
          <p:cNvPr id="9" name="TextBox 8"/>
          <p:cNvSpPr txBox="1"/>
          <p:nvPr/>
        </p:nvSpPr>
        <p:spPr>
          <a:xfrm>
            <a:off x="5154707" y="4527182"/>
            <a:ext cx="2495175" cy="15696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spcBef>
                <a:spcPct val="0"/>
              </a:spcBef>
              <a:spcAft>
                <a:spcPct val="0"/>
              </a:spcAft>
            </a:pPr>
            <a:r>
              <a:rPr lang="en-US" sz="1600" dirty="0">
                <a:solidFill>
                  <a:srgbClr val="000000"/>
                </a:solidFill>
              </a:rPr>
              <a:t>1) Presenter (CC-SELF)</a:t>
            </a:r>
          </a:p>
          <a:p>
            <a:pPr fontAlgn="base">
              <a:spcBef>
                <a:spcPct val="0"/>
              </a:spcBef>
              <a:spcAft>
                <a:spcPct val="0"/>
              </a:spcAft>
            </a:pPr>
            <a:r>
              <a:rPr lang="en-US" sz="1600" dirty="0">
                <a:solidFill>
                  <a:srgbClr val="000000"/>
                </a:solidFill>
              </a:rPr>
              <a:t>2) Supervisor (CCF)</a:t>
            </a:r>
          </a:p>
          <a:p>
            <a:pPr fontAlgn="base">
              <a:spcBef>
                <a:spcPct val="0"/>
              </a:spcBef>
              <a:spcAft>
                <a:spcPct val="0"/>
              </a:spcAft>
            </a:pPr>
            <a:r>
              <a:rPr lang="en-US" sz="1600" dirty="0">
                <a:solidFill>
                  <a:srgbClr val="000000"/>
                </a:solidFill>
              </a:rPr>
              <a:t>*Verbal &amp; Non-Verbal</a:t>
            </a:r>
          </a:p>
          <a:p>
            <a:pPr fontAlgn="base">
              <a:spcBef>
                <a:spcPct val="0"/>
              </a:spcBef>
              <a:spcAft>
                <a:spcPct val="0"/>
              </a:spcAft>
            </a:pPr>
            <a:r>
              <a:rPr lang="en-US" sz="1600" dirty="0" smtClean="0">
                <a:solidFill>
                  <a:srgbClr val="000000"/>
                </a:solidFill>
              </a:rPr>
              <a:t>*What was the overall impact? </a:t>
            </a:r>
            <a:endParaRPr lang="en-US" sz="1600" dirty="0">
              <a:solidFill>
                <a:srgbClr val="000000"/>
              </a:solidFill>
            </a:endParaRPr>
          </a:p>
          <a:p>
            <a:pPr fontAlgn="base">
              <a:spcBef>
                <a:spcPct val="0"/>
              </a:spcBef>
              <a:spcAft>
                <a:spcPct val="0"/>
              </a:spcAft>
            </a:pPr>
            <a:r>
              <a:rPr lang="en-US" sz="1600" dirty="0">
                <a:solidFill>
                  <a:srgbClr val="000000"/>
                </a:solidFill>
              </a:rPr>
              <a:t> </a:t>
            </a:r>
          </a:p>
        </p:txBody>
      </p:sp>
      <p:sp>
        <p:nvSpPr>
          <p:cNvPr id="8" name="Oval 7"/>
          <p:cNvSpPr/>
          <p:nvPr/>
        </p:nvSpPr>
        <p:spPr>
          <a:xfrm>
            <a:off x="1" y="1455429"/>
            <a:ext cx="8148612" cy="3981029"/>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2165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
            </a:r>
            <a:br>
              <a:rPr lang="en-US" u="sng" dirty="0" smtClean="0"/>
            </a:br>
            <a:r>
              <a:rPr lang="en-US" dirty="0" smtClean="0"/>
              <a:t>Speaker Assessment </a:t>
            </a:r>
            <a:r>
              <a:rPr lang="en-US" dirty="0"/>
              <a:t>Cycle  </a:t>
            </a:r>
            <a:r>
              <a:rPr lang="en-US" dirty="0" smtClean="0"/>
              <a:t>(SAC</a:t>
            </a:r>
            <a:r>
              <a:rPr lang="en-US" dirty="0"/>
              <a:t>)</a:t>
            </a:r>
            <a:br>
              <a:rPr lang="en-US" dirty="0"/>
            </a:br>
            <a:endParaRPr lang="en-US" dirty="0"/>
          </a:p>
        </p:txBody>
      </p:sp>
      <p:sp>
        <p:nvSpPr>
          <p:cNvPr id="3" name="Content Placeholder 2"/>
          <p:cNvSpPr>
            <a:spLocks noGrp="1"/>
          </p:cNvSpPr>
          <p:nvPr>
            <p:ph idx="1"/>
          </p:nvPr>
        </p:nvSpPr>
        <p:spPr>
          <a:xfrm>
            <a:off x="345142" y="1215278"/>
            <a:ext cx="7400925" cy="4925546"/>
          </a:xfrm>
          <a:prstGeom prst="curvedUpArrow">
            <a:avLst/>
          </a:prstGeom>
        </p:spPr>
        <p:txBody>
          <a:bodyPr/>
          <a:lstStyle/>
          <a:p>
            <a:pPr marL="457200" indent="-457200">
              <a:buAutoNum type="arabicPeriod"/>
            </a:pPr>
            <a:r>
              <a:rPr lang="en-US" b="1" dirty="0" smtClean="0"/>
              <a:t>Person</a:t>
            </a:r>
            <a:r>
              <a:rPr lang="en-US" dirty="0" smtClean="0"/>
              <a:t> </a:t>
            </a:r>
            <a:r>
              <a:rPr lang="en-US" dirty="0"/>
              <a:t>-What’s going on with me</a:t>
            </a:r>
            <a:r>
              <a:rPr lang="en-US" dirty="0" smtClean="0"/>
              <a:t>?</a:t>
            </a:r>
          </a:p>
          <a:p>
            <a:r>
              <a:rPr lang="en-US" dirty="0"/>
              <a:t>	</a:t>
            </a:r>
            <a:r>
              <a:rPr lang="en-US" dirty="0" smtClean="0"/>
              <a:t>*Life Situations</a:t>
            </a:r>
          </a:p>
          <a:p>
            <a:r>
              <a:rPr lang="en-US" dirty="0"/>
              <a:t>	</a:t>
            </a:r>
            <a:r>
              <a:rPr lang="en-US" dirty="0" smtClean="0"/>
              <a:t>*Spiritual Formation</a:t>
            </a:r>
          </a:p>
          <a:p>
            <a:r>
              <a:rPr lang="en-US" dirty="0"/>
              <a:t>	</a:t>
            </a:r>
            <a:r>
              <a:rPr lang="en-US" dirty="0" smtClean="0"/>
              <a:t>*Self-Care</a:t>
            </a:r>
          </a:p>
          <a:p>
            <a:pPr marL="457200" indent="-457200">
              <a:buAutoNum type="arabicPeriod" startAt="2"/>
            </a:pPr>
            <a:r>
              <a:rPr lang="en-US" b="1" dirty="0" smtClean="0"/>
              <a:t>Preparation</a:t>
            </a:r>
            <a:r>
              <a:rPr lang="en-US" dirty="0" smtClean="0"/>
              <a:t> </a:t>
            </a:r>
            <a:r>
              <a:rPr lang="en-US" dirty="0"/>
              <a:t>- What am I going to say</a:t>
            </a:r>
            <a:r>
              <a:rPr lang="en-US" dirty="0" smtClean="0"/>
              <a:t>?</a:t>
            </a:r>
          </a:p>
          <a:p>
            <a:r>
              <a:rPr lang="en-US" dirty="0"/>
              <a:t>	</a:t>
            </a:r>
            <a:r>
              <a:rPr lang="en-US" dirty="0" smtClean="0"/>
              <a:t>*Textual Study</a:t>
            </a:r>
          </a:p>
          <a:p>
            <a:r>
              <a:rPr lang="en-US" dirty="0"/>
              <a:t>	</a:t>
            </a:r>
            <a:r>
              <a:rPr lang="en-US" dirty="0" smtClean="0"/>
              <a:t>*Manuscript/Outline</a:t>
            </a:r>
            <a:endParaRPr lang="en-US" dirty="0"/>
          </a:p>
          <a:p>
            <a:pPr marL="457200" indent="-457200">
              <a:buAutoNum type="arabicPeriod" startAt="3"/>
            </a:pPr>
            <a:r>
              <a:rPr lang="en-US" b="1" dirty="0" smtClean="0"/>
              <a:t>Presentation</a:t>
            </a:r>
            <a:r>
              <a:rPr lang="en-US" dirty="0" smtClean="0"/>
              <a:t> </a:t>
            </a:r>
            <a:r>
              <a:rPr lang="en-US" dirty="0"/>
              <a:t>– What was said</a:t>
            </a:r>
            <a:r>
              <a:rPr lang="en-US" dirty="0" smtClean="0"/>
              <a:t>? </a:t>
            </a:r>
          </a:p>
          <a:p>
            <a:r>
              <a:rPr lang="en-US" dirty="0"/>
              <a:t>	</a:t>
            </a:r>
            <a:r>
              <a:rPr lang="en-US" dirty="0" smtClean="0"/>
              <a:t>*From Written to Oral</a:t>
            </a:r>
          </a:p>
          <a:p>
            <a:r>
              <a:rPr lang="en-US" dirty="0"/>
              <a:t>	</a:t>
            </a:r>
            <a:r>
              <a:rPr lang="en-US" dirty="0" smtClean="0"/>
              <a:t>*Delivery (What/How message was heard.)</a:t>
            </a:r>
          </a:p>
          <a:p>
            <a:r>
              <a:rPr lang="en-US" dirty="0" smtClean="0"/>
              <a:t> 			*</a:t>
            </a:r>
            <a:r>
              <a:rPr lang="en-US" b="1" dirty="0" smtClean="0"/>
              <a:t>Coaching </a:t>
            </a:r>
            <a:r>
              <a:rPr lang="en-US" b="1" dirty="0"/>
              <a:t>Feedback </a:t>
            </a:r>
            <a:r>
              <a:rPr lang="en-US" b="1" dirty="0" smtClean="0"/>
              <a:t>Loop  </a:t>
            </a:r>
            <a:endParaRPr lang="en-US" dirty="0"/>
          </a:p>
          <a:p>
            <a:endParaRPr lang="en-US" dirty="0"/>
          </a:p>
          <a:p>
            <a:r>
              <a:rPr lang="en-US" b="1" dirty="0"/>
              <a:t>   </a:t>
            </a:r>
          </a:p>
        </p:txBody>
      </p:sp>
      <p:sp>
        <p:nvSpPr>
          <p:cNvPr id="4" name="Slide Number Placeholder 3"/>
          <p:cNvSpPr>
            <a:spLocks noGrp="1"/>
          </p:cNvSpPr>
          <p:nvPr>
            <p:ph type="sldNum" sz="quarter" idx="10"/>
          </p:nvPr>
        </p:nvSpPr>
        <p:spPr/>
        <p:txBody>
          <a:bodyPr/>
          <a:lstStyle/>
          <a:p>
            <a:fld id="{0720D076-B867-4310-B849-9D67C90AB3E4}" type="slidenum">
              <a:rPr lang="en-US" smtClean="0"/>
              <a:pPr/>
              <a:t>12</a:t>
            </a:fld>
            <a:endParaRPr lang="en-US" dirty="0"/>
          </a:p>
        </p:txBody>
      </p:sp>
      <p:sp>
        <p:nvSpPr>
          <p:cNvPr id="5" name="Oval 4"/>
          <p:cNvSpPr/>
          <p:nvPr/>
        </p:nvSpPr>
        <p:spPr>
          <a:xfrm>
            <a:off x="187235" y="941749"/>
            <a:ext cx="7804400" cy="5550491"/>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9859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Use Rubric</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8" name="Content Placeholder 7"/>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823861" y="993958"/>
            <a:ext cx="6731672" cy="5203437"/>
          </a:xfrm>
        </p:spPr>
      </p:pic>
      <p:sp>
        <p:nvSpPr>
          <p:cNvPr id="7" name="Slide Number Placeholder 6"/>
          <p:cNvSpPr>
            <a:spLocks noGrp="1"/>
          </p:cNvSpPr>
          <p:nvPr>
            <p:ph type="sldNum" sz="quarter" idx="17"/>
          </p:nvPr>
        </p:nvSpPr>
        <p:spPr/>
        <p:txBody>
          <a:bodyPr/>
          <a:lstStyle/>
          <a:p>
            <a:fld id="{53CBD23D-AC1C-4AAF-81A2-05A66E8F355A}" type="slidenum">
              <a:rPr lang="en-US" smtClean="0"/>
              <a:pPr/>
              <a:t>13</a:t>
            </a:fld>
            <a:endParaRPr lang="en-US"/>
          </a:p>
        </p:txBody>
      </p:sp>
      <p:sp>
        <p:nvSpPr>
          <p:cNvPr id="14" name="Content Placeholder 13"/>
          <p:cNvSpPr>
            <a:spLocks noGrp="1"/>
          </p:cNvSpPr>
          <p:nvPr>
            <p:ph sz="quarter" idx="16"/>
          </p:nvPr>
        </p:nvSpPr>
        <p:spPr>
          <a:xfrm>
            <a:off x="3381263" y="3312090"/>
            <a:ext cx="4548751" cy="3007724"/>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spTree>
    <p:extLst>
      <p:ext uri="{BB962C8B-B14F-4D97-AF65-F5344CB8AC3E}">
        <p14:creationId xmlns:p14="http://schemas.microsoft.com/office/powerpoint/2010/main" val="7076853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74639"/>
            <a:ext cx="7847991" cy="801687"/>
          </a:xfrm>
        </p:spPr>
        <p:txBody>
          <a:bodyPr/>
          <a:lstStyle/>
          <a:p>
            <a:r>
              <a:rPr lang="en-US" dirty="0" smtClean="0"/>
              <a:t>Step 5: pre-session </a:t>
            </a:r>
            <a:br>
              <a:rPr lang="en-US" dirty="0" smtClean="0"/>
            </a:br>
            <a:r>
              <a:rPr lang="en-US" dirty="0" smtClean="0"/>
              <a:t>Step 6: Coaching Session</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4488" y="1431089"/>
            <a:ext cx="7400925" cy="4284746"/>
          </a:xfrm>
        </p:spPr>
      </p:pic>
      <p:sp>
        <p:nvSpPr>
          <p:cNvPr id="4" name="Slide Number Placeholder 3"/>
          <p:cNvSpPr>
            <a:spLocks noGrp="1"/>
          </p:cNvSpPr>
          <p:nvPr>
            <p:ph type="sldNum" sz="quarter" idx="10"/>
          </p:nvPr>
        </p:nvSpPr>
        <p:spPr/>
        <p:txBody>
          <a:bodyPr/>
          <a:lstStyle/>
          <a:p>
            <a:fld id="{0720D076-B867-4310-B849-9D67C90AB3E4}" type="slidenum">
              <a:rPr lang="en-US" smtClean="0"/>
              <a:pPr/>
              <a:t>14</a:t>
            </a:fld>
            <a:endParaRPr lang="en-US"/>
          </a:p>
        </p:txBody>
      </p:sp>
    </p:spTree>
    <p:extLst>
      <p:ext uri="{BB962C8B-B14F-4D97-AF65-F5344CB8AC3E}">
        <p14:creationId xmlns:p14="http://schemas.microsoft.com/office/powerpoint/2010/main" val="1029799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Coaching Philosophy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15</a:t>
            </a:fld>
            <a:endParaRPr lang="en-US"/>
          </a:p>
        </p:txBody>
      </p:sp>
      <p:pic>
        <p:nvPicPr>
          <p:cNvPr id="5" name="Content Placeholder 4" descr="football Plays.jpg"/>
          <p:cNvPicPr>
            <a:picLocks noGrp="1" noChangeAspect="1"/>
          </p:cNvPicPr>
          <p:nvPr>
            <p:ph idx="1"/>
          </p:nvPr>
        </p:nvPicPr>
        <p:blipFill>
          <a:blip r:embed="rId4">
            <a:duotone>
              <a:prstClr val="black"/>
              <a:schemeClr val="accent2">
                <a:tint val="45000"/>
                <a:satMod val="400000"/>
              </a:schemeClr>
            </a:duotone>
            <a:alphaModFix amt="14000"/>
            <a:extLst>
              <a:ext uri="{BEBA8EAE-BF5A-486C-A8C5-ECC9F3942E4B}">
                <a14:imgProps xmlns:a14="http://schemas.microsoft.com/office/drawing/2010/main">
                  <a14:imgLayer r:embed="rId5">
                    <a14:imgEffect>
                      <a14:artisticPhotocopy/>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515566" y="1220539"/>
            <a:ext cx="6909493" cy="4606329"/>
          </a:xfrm>
          <a:prstGeom prst="rect">
            <a:avLst/>
          </a:prstGeom>
        </p:spPr>
      </p:pic>
      <p:sp>
        <p:nvSpPr>
          <p:cNvPr id="6" name="TextBox 5"/>
          <p:cNvSpPr txBox="1"/>
          <p:nvPr/>
        </p:nvSpPr>
        <p:spPr>
          <a:xfrm>
            <a:off x="2042455" y="2140452"/>
            <a:ext cx="3925613" cy="4955203"/>
          </a:xfrm>
          <a:prstGeom prst="rect">
            <a:avLst/>
          </a:prstGeom>
          <a:noFill/>
        </p:spPr>
        <p:txBody>
          <a:bodyPr wrap="square" rtlCol="0">
            <a:spAutoFit/>
          </a:bodyPr>
          <a:lstStyle/>
          <a:p>
            <a:pPr algn="ctr"/>
            <a:r>
              <a:rPr lang="en-US" sz="9600" u="sng" dirty="0" smtClean="0">
                <a:solidFill>
                  <a:schemeClr val="accent5"/>
                </a:solidFill>
              </a:rPr>
              <a:t>I + C²</a:t>
            </a:r>
          </a:p>
          <a:p>
            <a:pPr algn="ctr"/>
            <a:r>
              <a:rPr lang="en-US" sz="9600" dirty="0" smtClean="0">
                <a:solidFill>
                  <a:schemeClr val="accent5"/>
                </a:solidFill>
              </a:rPr>
              <a:t>T</a:t>
            </a:r>
          </a:p>
          <a:p>
            <a:endParaRPr lang="en-US" sz="2800" dirty="0" smtClean="0">
              <a:solidFill>
                <a:schemeClr val="tx1">
                  <a:lumMod val="50000"/>
                  <a:lumOff val="50000"/>
                </a:schemeClr>
              </a:solidFill>
            </a:endParaRPr>
          </a:p>
          <a:p>
            <a:pPr algn="ctr"/>
            <a:r>
              <a:rPr lang="en-US" sz="3200" b="1" dirty="0" smtClean="0">
                <a:solidFill>
                  <a:schemeClr val="tx1">
                    <a:lumMod val="50000"/>
                    <a:lumOff val="50000"/>
                  </a:schemeClr>
                </a:solidFill>
              </a:rPr>
              <a:t> </a:t>
            </a:r>
            <a:endParaRPr lang="en-US" sz="3200" b="1" dirty="0">
              <a:solidFill>
                <a:schemeClr val="tx1">
                  <a:lumMod val="50000"/>
                  <a:lumOff val="50000"/>
                </a:schemeClr>
              </a:solidFill>
            </a:endParaRPr>
          </a:p>
          <a:p>
            <a:r>
              <a:rPr lang="en-US" sz="3200" dirty="0" smtClean="0">
                <a:solidFill>
                  <a:srgbClr val="57584F"/>
                </a:solidFill>
              </a:rPr>
              <a:t>   </a:t>
            </a:r>
          </a:p>
          <a:p>
            <a:endParaRPr lang="en-US" sz="3200" dirty="0">
              <a:solidFill>
                <a:srgbClr val="57584F"/>
              </a:solidFill>
            </a:endParaRPr>
          </a:p>
        </p:txBody>
      </p:sp>
    </p:spTree>
    <p:custDataLst>
      <p:tags r:id="rId1"/>
    </p:custDataLst>
    <p:extLst>
      <p:ext uri="{BB962C8B-B14F-4D97-AF65-F5344CB8AC3E}">
        <p14:creationId xmlns:p14="http://schemas.microsoft.com/office/powerpoint/2010/main" val="25671707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Communication Coaching Principles</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16</a:t>
            </a:fld>
            <a:endParaRPr lang="en-US"/>
          </a:p>
        </p:txBody>
      </p:sp>
      <p:pic>
        <p:nvPicPr>
          <p:cNvPr id="5" name="Content Placeholder 4" descr="football Plays.jpg"/>
          <p:cNvPicPr>
            <a:picLocks noGrp="1" noChangeAspect="1"/>
          </p:cNvPicPr>
          <p:nvPr>
            <p:ph idx="1"/>
          </p:nvPr>
        </p:nvPicPr>
        <p:blipFill>
          <a:blip r:embed="rId4">
            <a:duotone>
              <a:prstClr val="black"/>
              <a:schemeClr val="accent2">
                <a:tint val="45000"/>
                <a:satMod val="400000"/>
              </a:schemeClr>
            </a:duotone>
            <a:alphaModFix amt="14000"/>
            <a:extLst>
              <a:ext uri="{BEBA8EAE-BF5A-486C-A8C5-ECC9F3942E4B}">
                <a14:imgProps xmlns:a14="http://schemas.microsoft.com/office/drawing/2010/main">
                  <a14:imgLayer r:embed="rId5">
                    <a14:imgEffect>
                      <a14:artisticPhotocopy/>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515566" y="1220539"/>
            <a:ext cx="7190159" cy="4793440"/>
          </a:xfrm>
          <a:prstGeom prst="rect">
            <a:avLst/>
          </a:prstGeom>
        </p:spPr>
      </p:pic>
      <p:sp>
        <p:nvSpPr>
          <p:cNvPr id="6" name="TextBox 5"/>
          <p:cNvSpPr txBox="1"/>
          <p:nvPr/>
        </p:nvSpPr>
        <p:spPr>
          <a:xfrm>
            <a:off x="525295" y="1556427"/>
            <a:ext cx="7344382" cy="1015663"/>
          </a:xfrm>
          <a:prstGeom prst="rect">
            <a:avLst/>
          </a:prstGeom>
          <a:noFill/>
        </p:spPr>
        <p:txBody>
          <a:bodyPr wrap="square" rtlCol="0">
            <a:spAutoFit/>
          </a:bodyPr>
          <a:lstStyle/>
          <a:p>
            <a:pPr marL="457200" indent="-457200">
              <a:buFontTx/>
              <a:buAutoNum type="arabicParenR"/>
            </a:pPr>
            <a:endParaRPr lang="en-US" sz="3000" dirty="0" smtClean="0">
              <a:solidFill>
                <a:srgbClr val="57584F"/>
              </a:solidFill>
            </a:endParaRPr>
          </a:p>
          <a:p>
            <a:r>
              <a:rPr lang="en-US" sz="3000" dirty="0" smtClean="0">
                <a:solidFill>
                  <a:srgbClr val="57584F"/>
                </a:solidFill>
              </a:rPr>
              <a:t> </a:t>
            </a:r>
            <a:endParaRPr lang="en-US" sz="3000" dirty="0">
              <a:solidFill>
                <a:srgbClr val="57584F"/>
              </a:solidFill>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13603">
            <a:off x="2395406" y="1762946"/>
            <a:ext cx="3430478" cy="3708625"/>
          </a:xfrm>
          <a:prstGeom prst="rect">
            <a:avLst/>
          </a:prstGeom>
        </p:spPr>
      </p:pic>
    </p:spTree>
    <p:custDataLst>
      <p:tags r:id="rId1"/>
    </p:custDataLst>
    <p:extLst>
      <p:ext uri="{BB962C8B-B14F-4D97-AF65-F5344CB8AC3E}">
        <p14:creationId xmlns:p14="http://schemas.microsoft.com/office/powerpoint/2010/main" val="1647972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7"/>
            <a:ext cx="7400925" cy="1186835"/>
          </a:xfrm>
        </p:spPr>
        <p:txBody>
          <a:bodyPr/>
          <a:lstStyle/>
          <a:p>
            <a:r>
              <a:rPr lang="en-US" dirty="0" smtClean="0"/>
              <a:t>#1 </a:t>
            </a:r>
            <a:r>
              <a:rPr lang="en-US" dirty="0">
                <a:solidFill>
                  <a:srgbClr val="57584F"/>
                </a:solidFill>
              </a:rPr>
              <a:t>We evaluate, assess, &amp;</a:t>
            </a:r>
            <a:r>
              <a:rPr lang="en-US" dirty="0" smtClean="0">
                <a:solidFill>
                  <a:srgbClr val="57584F"/>
                </a:solidFill>
              </a:rPr>
              <a:t> </a:t>
            </a:r>
            <a:r>
              <a:rPr lang="en-US" dirty="0">
                <a:solidFill>
                  <a:srgbClr val="57584F"/>
                </a:solidFill>
              </a:rPr>
              <a:t>work on </a:t>
            </a:r>
            <a:r>
              <a:rPr lang="en-US" dirty="0" smtClean="0">
                <a:solidFill>
                  <a:srgbClr val="57584F"/>
                </a:solidFill>
              </a:rPr>
              <a:t/>
            </a:r>
            <a:br>
              <a:rPr lang="en-US" dirty="0" smtClean="0">
                <a:solidFill>
                  <a:srgbClr val="57584F"/>
                </a:solidFill>
              </a:rPr>
            </a:br>
            <a:r>
              <a:rPr lang="en-US" dirty="0" smtClean="0">
                <a:solidFill>
                  <a:srgbClr val="57584F"/>
                </a:solidFill>
              </a:rPr>
              <a:t>the </a:t>
            </a:r>
            <a:r>
              <a:rPr lang="en-US" dirty="0">
                <a:solidFill>
                  <a:srgbClr val="57584F"/>
                </a:solidFill>
              </a:rPr>
              <a:t>things that are important to us. </a:t>
            </a:r>
            <a:br>
              <a:rPr lang="en-US" dirty="0">
                <a:solidFill>
                  <a:srgbClr val="57584F"/>
                </a:solidFill>
              </a:rPr>
            </a:b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9351" y="1461472"/>
            <a:ext cx="5770179" cy="4320818"/>
          </a:xfrm>
        </p:spPr>
      </p:pic>
      <p:sp>
        <p:nvSpPr>
          <p:cNvPr id="4" name="Slide Number Placeholder 3"/>
          <p:cNvSpPr>
            <a:spLocks noGrp="1"/>
          </p:cNvSpPr>
          <p:nvPr>
            <p:ph type="sldNum" sz="quarter" idx="10"/>
          </p:nvPr>
        </p:nvSpPr>
        <p:spPr/>
        <p:txBody>
          <a:bodyPr/>
          <a:lstStyle/>
          <a:p>
            <a:fld id="{0720D076-B867-4310-B849-9D67C90AB3E4}" type="slidenum">
              <a:rPr lang="en-US" smtClean="0"/>
              <a:pPr/>
              <a:t>17</a:t>
            </a:fld>
            <a:endParaRPr lang="en-US"/>
          </a:p>
        </p:txBody>
      </p:sp>
    </p:spTree>
    <p:extLst>
      <p:ext uri="{BB962C8B-B14F-4D97-AF65-F5344CB8AC3E}">
        <p14:creationId xmlns:p14="http://schemas.microsoft.com/office/powerpoint/2010/main" val="988189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7584F"/>
                </a:solidFill>
              </a:rPr>
              <a:t>#2 Sacred Communication is an</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18</a:t>
            </a:fld>
            <a:endParaRPr lang="en-US"/>
          </a:p>
        </p:txBody>
      </p:sp>
      <p:pic>
        <p:nvPicPr>
          <p:cNvPr id="11" name="Content Placeholder 10"/>
          <p:cNvPicPr>
            <a:picLocks noGrp="1" noChangeAspect="1"/>
          </p:cNvPicPr>
          <p:nvPr>
            <p:ph sz="quarter" idx="16"/>
          </p:nvPr>
        </p:nvPicPr>
        <p:blipFill rotWithShape="1">
          <a:blip r:embed="rId3">
            <a:extLst>
              <a:ext uri="{28A0092B-C50C-407E-A947-70E740481C1C}">
                <a14:useLocalDpi xmlns:a14="http://schemas.microsoft.com/office/drawing/2010/main" val="0"/>
              </a:ext>
            </a:extLst>
          </a:blip>
          <a:srcRect r="15192"/>
          <a:stretch/>
        </p:blipFill>
        <p:spPr>
          <a:xfrm>
            <a:off x="4004376" y="2099735"/>
            <a:ext cx="4034004" cy="3181713"/>
          </a:xfrm>
        </p:spPr>
      </p:pic>
      <p:pic>
        <p:nvPicPr>
          <p:cNvPr id="13" name="Content Placeholder 12"/>
          <p:cNvPicPr>
            <a:picLocks noGrp="1" noChangeAspect="1"/>
          </p:cNvPicPr>
          <p:nvPr>
            <p:ph sz="quarter" idx="15"/>
          </p:nvPr>
        </p:nvPicPr>
        <p:blipFill rotWithShape="1">
          <a:blip r:embed="rId4">
            <a:extLst>
              <a:ext uri="{28A0092B-C50C-407E-A947-70E740481C1C}">
                <a14:useLocalDpi xmlns:a14="http://schemas.microsoft.com/office/drawing/2010/main" val="0"/>
              </a:ext>
            </a:extLst>
          </a:blip>
          <a:srcRect l="18815"/>
          <a:stretch/>
        </p:blipFill>
        <p:spPr>
          <a:xfrm>
            <a:off x="299546" y="2099735"/>
            <a:ext cx="3614108" cy="3121437"/>
          </a:xfrm>
        </p:spPr>
      </p:pic>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l="22158" r="15351" b="4538"/>
          <a:stretch/>
        </p:blipFill>
        <p:spPr>
          <a:xfrm rot="20040240">
            <a:off x="3355188" y="4102312"/>
            <a:ext cx="1024758" cy="1243947"/>
          </a:xfrm>
          <a:prstGeom prst="rect">
            <a:avLst/>
          </a:prstGeom>
        </p:spPr>
      </p:pic>
    </p:spTree>
    <p:extLst>
      <p:ext uri="{BB962C8B-B14F-4D97-AF65-F5344CB8AC3E}">
        <p14:creationId xmlns:p14="http://schemas.microsoft.com/office/powerpoint/2010/main" val="1739700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r>
              <a:rPr lang="en-US" dirty="0">
                <a:solidFill>
                  <a:srgbClr val="57584F"/>
                </a:solidFill>
              </a:rPr>
              <a:t/>
            </a:r>
            <a:br>
              <a:rPr lang="en-US" dirty="0">
                <a:solidFill>
                  <a:srgbClr val="57584F"/>
                </a:solidFill>
              </a:rPr>
            </a:br>
            <a:r>
              <a:rPr lang="en-US" dirty="0" smtClean="0">
                <a:solidFill>
                  <a:srgbClr val="57584F"/>
                </a:solidFill>
              </a:rPr>
              <a:t>#3 Coaching </a:t>
            </a:r>
            <a:r>
              <a:rPr lang="en-US" dirty="0">
                <a:solidFill>
                  <a:srgbClr val="57584F"/>
                </a:solidFill>
              </a:rPr>
              <a:t>is not about duplication.   </a:t>
            </a:r>
            <a:br>
              <a:rPr lang="en-US" dirty="0">
                <a:solidFill>
                  <a:srgbClr val="57584F"/>
                </a:solidFill>
              </a:rPr>
            </a:br>
            <a:r>
              <a:rPr lang="en-US" dirty="0">
                <a:solidFill>
                  <a:srgbClr val="57584F"/>
                </a:solidFill>
              </a:rPr>
              <a:t/>
            </a:r>
            <a:br>
              <a:rPr lang="en-US" dirty="0">
                <a:solidFill>
                  <a:srgbClr val="57584F"/>
                </a:solidFill>
              </a:rPr>
            </a:b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05143" y="973676"/>
            <a:ext cx="3555339" cy="4714875"/>
          </a:xfrm>
        </p:spPr>
      </p:pic>
      <p:sp>
        <p:nvSpPr>
          <p:cNvPr id="4" name="Slide Number Placeholder 3"/>
          <p:cNvSpPr>
            <a:spLocks noGrp="1"/>
          </p:cNvSpPr>
          <p:nvPr>
            <p:ph type="sldNum" sz="quarter" idx="10"/>
          </p:nvPr>
        </p:nvSpPr>
        <p:spPr/>
        <p:txBody>
          <a:bodyPr/>
          <a:lstStyle/>
          <a:p>
            <a:fld id="{0720D076-B867-4310-B849-9D67C90AB3E4}" type="slidenum">
              <a:rPr lang="en-US" smtClean="0"/>
              <a:pPr/>
              <a:t>19</a:t>
            </a:fld>
            <a:endParaRPr lang="en-US"/>
          </a:p>
        </p:txBody>
      </p:sp>
    </p:spTree>
    <p:extLst>
      <p:ext uri="{BB962C8B-B14F-4D97-AF65-F5344CB8AC3E}">
        <p14:creationId xmlns:p14="http://schemas.microsoft.com/office/powerpoint/2010/main" val="2503242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93724"/>
            <a:ext cx="7400925" cy="336441"/>
          </a:xfrm>
        </p:spPr>
        <p:txBody>
          <a:bodyPr/>
          <a:lstStyle/>
          <a:p>
            <a:r>
              <a:rPr lang="en-US" dirty="0" smtClean="0"/>
              <a:t>#4  </a:t>
            </a:r>
            <a:r>
              <a:rPr lang="en-US" dirty="0">
                <a:solidFill>
                  <a:srgbClr val="57584F"/>
                </a:solidFill>
              </a:rPr>
              <a:t>Communication Coaching looks at </a:t>
            </a:r>
            <a:r>
              <a:rPr lang="en-US" dirty="0" smtClean="0">
                <a:solidFill>
                  <a:srgbClr val="57584F"/>
                </a:solidFill>
              </a:rPr>
              <a:t>CONTENT &amp; DELIVERY</a:t>
            </a:r>
            <a:r>
              <a:rPr lang="en-US" dirty="0">
                <a:solidFill>
                  <a:srgbClr val="57584F"/>
                </a:solidFill>
              </a:rPr>
              <a:t/>
            </a:r>
            <a:br>
              <a:rPr lang="en-US" dirty="0">
                <a:solidFill>
                  <a:srgbClr val="57584F"/>
                </a:solidFill>
              </a:rPr>
            </a:b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20</a:t>
            </a:fld>
            <a:endParaRPr lang="en-US"/>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805" y="1418897"/>
            <a:ext cx="6867851" cy="3878316"/>
          </a:xfrm>
        </p:spPr>
      </p:pic>
    </p:spTree>
    <p:extLst>
      <p:ext uri="{BB962C8B-B14F-4D97-AF65-F5344CB8AC3E}">
        <p14:creationId xmlns:p14="http://schemas.microsoft.com/office/powerpoint/2010/main" val="1519410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a:solidFill>
                  <a:srgbClr val="57584F"/>
                </a:solidFill>
              </a:rPr>
              <a:t>The goal of good coaching is to Improve Future Performance (IFP). </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6583" y="1216025"/>
            <a:ext cx="7076735" cy="4714875"/>
          </a:xfrm>
        </p:spPr>
      </p:pic>
      <p:sp>
        <p:nvSpPr>
          <p:cNvPr id="4" name="Slide Number Placeholder 3"/>
          <p:cNvSpPr>
            <a:spLocks noGrp="1"/>
          </p:cNvSpPr>
          <p:nvPr>
            <p:ph type="sldNum" sz="quarter" idx="10"/>
          </p:nvPr>
        </p:nvSpPr>
        <p:spPr/>
        <p:txBody>
          <a:bodyPr/>
          <a:lstStyle/>
          <a:p>
            <a:fld id="{0720D076-B867-4310-B849-9D67C90AB3E4}" type="slidenum">
              <a:rPr lang="en-US" smtClean="0"/>
              <a:pPr/>
              <a:t>21</a:t>
            </a:fld>
            <a:endParaRPr lang="en-US"/>
          </a:p>
        </p:txBody>
      </p:sp>
    </p:spTree>
    <p:extLst>
      <p:ext uri="{BB962C8B-B14F-4D97-AF65-F5344CB8AC3E}">
        <p14:creationId xmlns:p14="http://schemas.microsoft.com/office/powerpoint/2010/main" val="2342668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Tools</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22</a:t>
            </a:fld>
            <a:endParaRPr lang="en-US"/>
          </a:p>
        </p:txBody>
      </p:sp>
      <p:sp>
        <p:nvSpPr>
          <p:cNvPr id="9" name="Content Placeholder 8"/>
          <p:cNvSpPr>
            <a:spLocks noGrp="1"/>
          </p:cNvSpPr>
          <p:nvPr>
            <p:ph sz="quarter" idx="16"/>
          </p:nvPr>
        </p:nvSpPr>
        <p:spPr/>
        <p:txBody>
          <a:bodyPr/>
          <a:lstStyle/>
          <a:p>
            <a:endParaRPr lang="en-US" dirty="0"/>
          </a:p>
        </p:txBody>
      </p:sp>
      <p:pic>
        <p:nvPicPr>
          <p:cNvPr id="14" name="Content Placeholder 13"/>
          <p:cNvPicPr>
            <a:picLocks noGrp="1" noChangeAspect="1"/>
          </p:cNvPicPr>
          <p:nvPr>
            <p:ph sz="quarter" idx="15"/>
          </p:nvPr>
        </p:nvPicPr>
        <p:blipFill rotWithShape="1">
          <a:blip r:embed="rId3">
            <a:extLst>
              <a:ext uri="{28A0092B-C50C-407E-A947-70E740481C1C}">
                <a14:useLocalDpi xmlns:a14="http://schemas.microsoft.com/office/drawing/2010/main" val="0"/>
              </a:ext>
            </a:extLst>
          </a:blip>
          <a:srcRect l="2726" t="10455" r="12725"/>
          <a:stretch/>
        </p:blipFill>
        <p:spPr>
          <a:xfrm>
            <a:off x="1444942" y="984884"/>
            <a:ext cx="5120640" cy="5185954"/>
          </a:xfrm>
        </p:spPr>
      </p:pic>
    </p:spTree>
    <p:extLst>
      <p:ext uri="{BB962C8B-B14F-4D97-AF65-F5344CB8AC3E}">
        <p14:creationId xmlns:p14="http://schemas.microsoft.com/office/powerpoint/2010/main" val="3731118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7"/>
            <a:ext cx="7885889" cy="801687"/>
          </a:xfrm>
        </p:spPr>
        <p:txBody>
          <a:bodyPr/>
          <a:lstStyle/>
          <a:p>
            <a:pPr eaLnBrk="0" hangingPunct="0">
              <a:spcBef>
                <a:spcPct val="30000"/>
              </a:spcBef>
              <a:defRPr/>
            </a:pPr>
            <a:r>
              <a:rPr lang="en-US" dirty="0">
                <a:cs typeface="Arial" charset="0"/>
              </a:rPr>
              <a:t>Choose book for self &amp;</a:t>
            </a:r>
            <a:r>
              <a:rPr lang="en-US" dirty="0" smtClean="0">
                <a:cs typeface="Arial" charset="0"/>
              </a:rPr>
              <a:t> </a:t>
            </a:r>
            <a:r>
              <a:rPr lang="en-US" dirty="0">
                <a:cs typeface="Arial" charset="0"/>
              </a:rPr>
              <a:t>peer development</a:t>
            </a:r>
          </a:p>
        </p:txBody>
      </p:sp>
      <p:sp>
        <p:nvSpPr>
          <p:cNvPr id="4" name="Slide Number Placeholder 3"/>
          <p:cNvSpPr>
            <a:spLocks noGrp="1"/>
          </p:cNvSpPr>
          <p:nvPr>
            <p:ph type="sldNum" sz="quarter" idx="10"/>
          </p:nvPr>
        </p:nvSpPr>
        <p:spPr/>
        <p:txBody>
          <a:bodyPr/>
          <a:lstStyle/>
          <a:p>
            <a:fld id="{0720D076-B867-4310-B849-9D67C90AB3E4}" type="slidenum">
              <a:rPr lang="en-US" smtClean="0"/>
              <a:pPr/>
              <a:t>23</a:t>
            </a:fld>
            <a:endParaRPr lang="en-US" dirty="0"/>
          </a:p>
        </p:txBody>
      </p:sp>
      <p:sp>
        <p:nvSpPr>
          <p:cNvPr id="3" name="TextBox 2"/>
          <p:cNvSpPr txBox="1"/>
          <p:nvPr/>
        </p:nvSpPr>
        <p:spPr>
          <a:xfrm>
            <a:off x="371320" y="936463"/>
            <a:ext cx="7876924" cy="4401205"/>
          </a:xfrm>
          <a:prstGeom prst="rect">
            <a:avLst/>
          </a:prstGeom>
          <a:noFill/>
        </p:spPr>
        <p:txBody>
          <a:bodyPr wrap="square" rtlCol="0">
            <a:spAutoFit/>
          </a:bodyPr>
          <a:lstStyle/>
          <a:p>
            <a:r>
              <a:rPr lang="en-US" sz="2000" dirty="0" smtClean="0"/>
              <a:t>Write a 2 to 3 page double-spaced analysis paper based on what you have read in (1) of the following books: </a:t>
            </a:r>
          </a:p>
          <a:p>
            <a:endParaRPr lang="en-US" sz="2000" dirty="0" smtClean="0"/>
          </a:p>
          <a:p>
            <a:r>
              <a:rPr lang="en-US" sz="2000" dirty="0" smtClean="0"/>
              <a:t>Items to include:  </a:t>
            </a:r>
          </a:p>
          <a:p>
            <a:pPr marL="342900" indent="-342900">
              <a:buFont typeface="Arial" panose="020B0604020202020204" pitchFamily="34" charset="0"/>
              <a:buChar char="•"/>
            </a:pPr>
            <a:r>
              <a:rPr lang="en-US" sz="2000" dirty="0" smtClean="0"/>
              <a:t>Your Name</a:t>
            </a:r>
          </a:p>
          <a:p>
            <a:pPr marL="342900" indent="-342900">
              <a:buFont typeface="Arial" panose="020B0604020202020204" pitchFamily="34" charset="0"/>
              <a:buChar char="•"/>
            </a:pPr>
            <a:r>
              <a:rPr lang="en-US" sz="2000" dirty="0" smtClean="0"/>
              <a:t>Book Title and brief description in intro paragraph.</a:t>
            </a:r>
          </a:p>
          <a:p>
            <a:pPr marL="342900" indent="-342900">
              <a:buFont typeface="Arial" panose="020B0604020202020204" pitchFamily="34" charset="0"/>
              <a:buChar char="•"/>
            </a:pPr>
            <a:r>
              <a:rPr lang="en-US" sz="2000" dirty="0" smtClean="0"/>
              <a:t>Explain (4) topics or principles discussed in book</a:t>
            </a:r>
          </a:p>
          <a:p>
            <a:pPr marL="342900" indent="-342900">
              <a:buFont typeface="Arial" panose="020B0604020202020204" pitchFamily="34" charset="0"/>
              <a:buChar char="•"/>
            </a:pPr>
            <a:r>
              <a:rPr lang="en-US" sz="2000" dirty="0" smtClean="0"/>
              <a:t>Identify (1) significant idea you learned or was reinforced </a:t>
            </a:r>
          </a:p>
          <a:p>
            <a:pPr marL="342900" indent="-342900">
              <a:buFont typeface="Arial" panose="020B0604020202020204" pitchFamily="34" charset="0"/>
              <a:buChar char="•"/>
            </a:pPr>
            <a:r>
              <a:rPr lang="en-US" sz="2000" dirty="0" smtClean="0"/>
              <a:t>Explain (1) principle you will integrate to improve your preaching</a:t>
            </a:r>
          </a:p>
          <a:p>
            <a:pPr marL="342900" indent="-342900">
              <a:buFont typeface="Arial" panose="020B0604020202020204" pitchFamily="34" charset="0"/>
              <a:buChar char="•"/>
            </a:pPr>
            <a:r>
              <a:rPr lang="en-US" sz="2000" dirty="0" smtClean="0"/>
              <a:t>List two (2) specific tools, ideas, or principles, you will use to help others in preaching.  </a:t>
            </a:r>
          </a:p>
          <a:p>
            <a:pPr marL="342900" indent="-342900">
              <a:buFont typeface="Arial" panose="020B0604020202020204" pitchFamily="34" charset="0"/>
              <a:buChar char="•"/>
            </a:pPr>
            <a:endParaRPr lang="en-US" sz="2000" dirty="0" smtClean="0"/>
          </a:p>
          <a:p>
            <a:r>
              <a:rPr lang="en-US" sz="2000" dirty="0" smtClean="0"/>
              <a:t>*NOTE*  </a:t>
            </a:r>
            <a:r>
              <a:rPr lang="en-US" sz="2000" b="1" i="1" dirty="0" smtClean="0"/>
              <a:t>DO NOT write about why you dislike the book.  If you dislike the book see instructor and trade it for another book. </a:t>
            </a:r>
            <a:endParaRPr lang="en-US" sz="2000" b="1" i="1" dirty="0"/>
          </a:p>
        </p:txBody>
      </p:sp>
      <p:sp>
        <p:nvSpPr>
          <p:cNvPr id="8" name="Rectangle 7"/>
          <p:cNvSpPr/>
          <p:nvPr/>
        </p:nvSpPr>
        <p:spPr>
          <a:xfrm>
            <a:off x="335652" y="5184868"/>
            <a:ext cx="7885888" cy="707886"/>
          </a:xfrm>
          <a:prstGeom prst="rect">
            <a:avLst/>
          </a:prstGeom>
        </p:spPr>
        <p:txBody>
          <a:bodyPr wrap="square">
            <a:spAutoFit/>
          </a:bodyPr>
          <a:lstStyle/>
          <a:p>
            <a:endParaRPr lang="en-US" sz="2000" dirty="0" smtClean="0"/>
          </a:p>
          <a:p>
            <a:r>
              <a:rPr lang="en-US" sz="2000" dirty="0" smtClean="0"/>
              <a:t>Due:  </a:t>
            </a:r>
            <a:r>
              <a:rPr lang="en-US" sz="2000" i="1" dirty="0" smtClean="0"/>
              <a:t>1 Month from date assigned unless later date is given in ISAP. </a:t>
            </a:r>
            <a:endParaRPr lang="en-US" sz="2000" i="1" dirty="0"/>
          </a:p>
        </p:txBody>
      </p:sp>
    </p:spTree>
    <p:extLst>
      <p:ext uri="{BB962C8B-B14F-4D97-AF65-F5344CB8AC3E}">
        <p14:creationId xmlns:p14="http://schemas.microsoft.com/office/powerpoint/2010/main" val="13102442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Exercise  </a:t>
            </a:r>
            <a:endParaRPr lang="en-US" dirty="0"/>
          </a:p>
        </p:txBody>
      </p:sp>
      <p:sp>
        <p:nvSpPr>
          <p:cNvPr id="3" name="Text Placeholder 2"/>
          <p:cNvSpPr>
            <a:spLocks noGrp="1"/>
          </p:cNvSpPr>
          <p:nvPr>
            <p:ph type="body" sz="quarter" idx="3"/>
          </p:nvPr>
        </p:nvSpPr>
        <p:spPr/>
        <p:txBody>
          <a:bodyPr/>
          <a:lstStyle/>
          <a:p>
            <a:r>
              <a:rPr lang="en-US" b="1" dirty="0" smtClean="0"/>
              <a:t>Coach</a:t>
            </a:r>
            <a:endParaRPr lang="en-US" b="1" dirty="0"/>
          </a:p>
        </p:txBody>
      </p:sp>
      <p:sp>
        <p:nvSpPr>
          <p:cNvPr id="4" name="Text Placeholder 3"/>
          <p:cNvSpPr>
            <a:spLocks noGrp="1"/>
          </p:cNvSpPr>
          <p:nvPr>
            <p:ph type="body" sz="quarter" idx="13"/>
          </p:nvPr>
        </p:nvSpPr>
        <p:spPr/>
        <p:txBody>
          <a:bodyPr/>
          <a:lstStyle/>
          <a:p>
            <a:r>
              <a:rPr lang="en-US" b="1" dirty="0" smtClean="0"/>
              <a:t>Presenter</a:t>
            </a:r>
            <a:endParaRPr lang="en-US" b="1" dirty="0"/>
          </a:p>
        </p:txBody>
      </p:sp>
      <p:sp>
        <p:nvSpPr>
          <p:cNvPr id="5" name="Content Placeholder 4"/>
          <p:cNvSpPr>
            <a:spLocks noGrp="1"/>
          </p:cNvSpPr>
          <p:nvPr>
            <p:ph sz="quarter" idx="15"/>
          </p:nvPr>
        </p:nvSpPr>
        <p:spPr/>
        <p:txBody>
          <a:bodyPr/>
          <a:lstStyle/>
          <a:p>
            <a:r>
              <a:rPr lang="en-US" dirty="0" smtClean="0"/>
              <a:t>5 Min to present sermon based on assigned text </a:t>
            </a:r>
          </a:p>
          <a:p>
            <a:endParaRPr lang="en-US" dirty="0"/>
          </a:p>
          <a:p>
            <a:r>
              <a:rPr lang="en-US" dirty="0" smtClean="0"/>
              <a:t>Key:  Clear Idea and purpose</a:t>
            </a:r>
            <a:endParaRPr lang="en-US" dirty="0"/>
          </a:p>
        </p:txBody>
      </p:sp>
      <p:sp>
        <p:nvSpPr>
          <p:cNvPr id="6" name="Content Placeholder 5"/>
          <p:cNvSpPr>
            <a:spLocks noGrp="1"/>
          </p:cNvSpPr>
          <p:nvPr>
            <p:ph sz="quarter" idx="16"/>
          </p:nvPr>
        </p:nvSpPr>
        <p:spPr>
          <a:xfrm>
            <a:off x="4089399" y="1981200"/>
            <a:ext cx="3760821" cy="3242553"/>
          </a:xfrm>
        </p:spPr>
        <p:txBody>
          <a:bodyPr/>
          <a:lstStyle/>
          <a:p>
            <a:r>
              <a:rPr lang="en-US" dirty="0" smtClean="0"/>
              <a:t>*3-5 min for coaching</a:t>
            </a:r>
          </a:p>
          <a:p>
            <a:r>
              <a:rPr lang="en-US" dirty="0" smtClean="0"/>
              <a:t>1) Affirm Presenter</a:t>
            </a:r>
          </a:p>
          <a:p>
            <a:r>
              <a:rPr lang="en-US" dirty="0" smtClean="0"/>
              <a:t>2) Solicit brief group </a:t>
            </a:r>
            <a:r>
              <a:rPr lang="en-US" dirty="0"/>
              <a:t>feedback </a:t>
            </a:r>
            <a:endParaRPr lang="en-US" dirty="0" smtClean="0"/>
          </a:p>
          <a:p>
            <a:r>
              <a:rPr lang="en-US" dirty="0" smtClean="0"/>
              <a:t>3) Give Specific observations &amp; tips</a:t>
            </a:r>
            <a:endParaRPr lang="en-US" dirty="0"/>
          </a:p>
          <a:p>
            <a:r>
              <a:rPr lang="en-US" dirty="0" smtClean="0"/>
              <a:t>	-Area of strengths</a:t>
            </a:r>
          </a:p>
          <a:p>
            <a:r>
              <a:rPr lang="en-US" dirty="0"/>
              <a:t>	</a:t>
            </a:r>
            <a:r>
              <a:rPr lang="en-US" dirty="0" smtClean="0"/>
              <a:t>-Suggestions for improvement</a:t>
            </a:r>
          </a:p>
          <a:p>
            <a:endParaRPr lang="en-US" dirty="0"/>
          </a:p>
          <a:p>
            <a:endParaRPr lang="en-US" dirty="0" smtClean="0"/>
          </a:p>
          <a:p>
            <a:r>
              <a:rPr lang="en-US" dirty="0" smtClean="0"/>
              <a:t>*Instructor will offer tips and help coach as needed.  </a:t>
            </a:r>
            <a:endParaRPr lang="en-US"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24</a:t>
            </a:fld>
            <a:endParaRPr lang="en-US"/>
          </a:p>
        </p:txBody>
      </p:sp>
    </p:spTree>
    <p:extLst>
      <p:ext uri="{BB962C8B-B14F-4D97-AF65-F5344CB8AC3E}">
        <p14:creationId xmlns:p14="http://schemas.microsoft.com/office/powerpoint/2010/main" val="4146592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COACH not hero</a:t>
            </a:r>
            <a:endParaRPr lang="en-US" sz="3600" dirty="0"/>
          </a:p>
        </p:txBody>
      </p:sp>
      <p:pic>
        <p:nvPicPr>
          <p:cNvPr id="5" name="Content Placeholder 4" descr="yoda-luke.jpg"/>
          <p:cNvPicPr>
            <a:picLocks noGrp="1" noChangeAspect="1"/>
          </p:cNvPicPr>
          <p:nvPr>
            <p:ph idx="1"/>
          </p:nvPr>
        </p:nvPicPr>
        <p:blipFill>
          <a:blip r:embed="rId4"/>
          <a:stretch>
            <a:fillRect/>
          </a:stretch>
        </p:blipFill>
        <p:spPr>
          <a:xfrm>
            <a:off x="685770" y="987794"/>
            <a:ext cx="6765740" cy="4505983"/>
          </a:xfrm>
        </p:spPr>
      </p:pic>
      <p:sp>
        <p:nvSpPr>
          <p:cNvPr id="4" name="Slide Number Placeholder 3"/>
          <p:cNvSpPr>
            <a:spLocks noGrp="1"/>
          </p:cNvSpPr>
          <p:nvPr>
            <p:ph type="sldNum" sz="quarter" idx="10"/>
          </p:nvPr>
        </p:nvSpPr>
        <p:spPr/>
        <p:txBody>
          <a:bodyPr/>
          <a:lstStyle/>
          <a:p>
            <a:fld id="{0720D076-B867-4310-B849-9D67C90AB3E4}" type="slidenum">
              <a:rPr lang="en-US" smtClean="0"/>
              <a:pPr/>
              <a:t>25</a:t>
            </a:fld>
            <a:endParaRPr lang="en-US" dirty="0"/>
          </a:p>
        </p:txBody>
      </p:sp>
      <p:sp>
        <p:nvSpPr>
          <p:cNvPr id="3" name="TextBox 2"/>
          <p:cNvSpPr txBox="1"/>
          <p:nvPr/>
        </p:nvSpPr>
        <p:spPr>
          <a:xfrm>
            <a:off x="747132" y="5664820"/>
            <a:ext cx="6233531" cy="461665"/>
          </a:xfrm>
          <a:prstGeom prst="rect">
            <a:avLst/>
          </a:prstGeom>
          <a:noFill/>
        </p:spPr>
        <p:txBody>
          <a:bodyPr wrap="square" rtlCol="0">
            <a:spAutoFit/>
          </a:bodyPr>
          <a:lstStyle/>
          <a:p>
            <a:r>
              <a:rPr lang="en-US" dirty="0" smtClean="0">
                <a:solidFill>
                  <a:srgbClr val="000000"/>
                </a:solidFill>
              </a:rPr>
              <a:t>Remind Luke of the importance of his role</a:t>
            </a:r>
            <a:endParaRPr lang="en-US" dirty="0">
              <a:solidFill>
                <a:srgbClr val="000000"/>
              </a:solidFill>
            </a:endParaRPr>
          </a:p>
        </p:txBody>
      </p:sp>
    </p:spTree>
    <p:custDataLst>
      <p:tags r:id="rId1"/>
    </p:custDataLst>
    <p:extLst>
      <p:ext uri="{BB962C8B-B14F-4D97-AF65-F5344CB8AC3E}">
        <p14:creationId xmlns:p14="http://schemas.microsoft.com/office/powerpoint/2010/main" val="41041855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Coaching Tips &amp; Ideas</a:t>
            </a:r>
            <a:endParaRPr lang="en-US" sz="3000" dirty="0"/>
          </a:p>
        </p:txBody>
      </p:sp>
      <p:sp>
        <p:nvSpPr>
          <p:cNvPr id="3" name="Content Placeholder 2"/>
          <p:cNvSpPr>
            <a:spLocks noGrp="1"/>
          </p:cNvSpPr>
          <p:nvPr>
            <p:ph idx="1"/>
          </p:nvPr>
        </p:nvSpPr>
        <p:spPr/>
        <p:txBody>
          <a:bodyPr/>
          <a:lstStyle/>
          <a:p>
            <a:r>
              <a:rPr lang="en-US" dirty="0" smtClean="0"/>
              <a:t>Take time. Be intentional. Give specific feedback. </a:t>
            </a:r>
          </a:p>
          <a:p>
            <a:r>
              <a:rPr lang="en-US" dirty="0" smtClean="0"/>
              <a:t>Ask yourself and them “How can I help?”</a:t>
            </a:r>
          </a:p>
          <a:p>
            <a:endParaRPr lang="en-US" u="sng" dirty="0" smtClean="0"/>
          </a:p>
          <a:p>
            <a:pPr algn="ctr"/>
            <a:r>
              <a:rPr lang="en-US" u="sng" dirty="0" smtClean="0"/>
              <a:t>Develop a Plan</a:t>
            </a:r>
          </a:p>
          <a:p>
            <a:pPr algn="ctr"/>
            <a:r>
              <a:rPr lang="en-US" dirty="0" smtClean="0"/>
              <a:t>*Read</a:t>
            </a:r>
          </a:p>
          <a:p>
            <a:pPr algn="ctr"/>
            <a:r>
              <a:rPr lang="en-US" dirty="0" smtClean="0"/>
              <a:t>*Share Resources</a:t>
            </a:r>
          </a:p>
          <a:p>
            <a:pPr algn="ctr"/>
            <a:r>
              <a:rPr lang="en-US" dirty="0" smtClean="0"/>
              <a:t>*Teach/Coach</a:t>
            </a:r>
          </a:p>
          <a:p>
            <a:pPr algn="ctr"/>
            <a:r>
              <a:rPr lang="en-US" dirty="0" smtClean="0"/>
              <a:t>*Evaluate</a:t>
            </a:r>
          </a:p>
          <a:p>
            <a:pPr algn="ctr"/>
            <a:r>
              <a:rPr lang="en-US" dirty="0" smtClean="0"/>
              <a:t>*Encourage</a:t>
            </a:r>
          </a:p>
          <a:p>
            <a:pPr algn="ctr"/>
            <a:r>
              <a:rPr lang="en-US" b="1" dirty="0" smtClean="0"/>
              <a:t>What else?  Be creative</a:t>
            </a:r>
            <a:endParaRPr lang="en-US" b="1"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26</a:t>
            </a:fld>
            <a:endParaRPr lang="en-US"/>
          </a:p>
        </p:txBody>
      </p:sp>
    </p:spTree>
    <p:custDataLst>
      <p:tags r:id="rId1"/>
    </p:custDataLst>
    <p:extLst>
      <p:ext uri="{BB962C8B-B14F-4D97-AF65-F5344CB8AC3E}">
        <p14:creationId xmlns:p14="http://schemas.microsoft.com/office/powerpoint/2010/main" val="36110350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t>SUMMARY</a:t>
            </a:r>
          </a:p>
        </p:txBody>
      </p:sp>
      <p:sp>
        <p:nvSpPr>
          <p:cNvPr id="20483"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dirty="0" smtClean="0">
                <a:cs typeface="Arial" charset="0"/>
              </a:rPr>
              <a:t>*</a:t>
            </a:r>
            <a:r>
              <a:rPr lang="en-GB" sz="3600" dirty="0" smtClean="0">
                <a:cs typeface="Arial" charset="0"/>
              </a:rPr>
              <a:t>Evaluate Sacred Communications</a:t>
            </a:r>
            <a:r>
              <a:rPr lang="en-GB" dirty="0" smtClean="0">
                <a:cs typeface="Arial" charset="0"/>
              </a:rPr>
              <a:t/>
            </a:r>
            <a:br>
              <a:rPr lang="en-GB" dirty="0" smtClean="0">
                <a:cs typeface="Arial" charset="0"/>
              </a:rPr>
            </a:br>
            <a:endParaRPr lang="en-GB" dirty="0" smtClean="0">
              <a:cs typeface="Arial" charset="0"/>
            </a:endParaRPr>
          </a:p>
          <a:p>
            <a:r>
              <a:rPr lang="en-US" b="1" i="1" dirty="0" smtClean="0"/>
              <a:t>What we covered today:</a:t>
            </a:r>
            <a:endParaRPr lang="en-US" b="1" dirty="0" smtClean="0">
              <a:cs typeface="Arial" charset="0"/>
            </a:endParaRPr>
          </a:p>
          <a:p>
            <a:pPr marL="457200" indent="-457200">
              <a:buFont typeface="Arial"/>
              <a:buChar char="•"/>
            </a:pPr>
            <a:r>
              <a:rPr lang="en-US" b="1" dirty="0" smtClean="0">
                <a:cs typeface="Arial" charset="0"/>
              </a:rPr>
              <a:t>Contrasted development models</a:t>
            </a:r>
          </a:p>
          <a:p>
            <a:pPr marL="457200" indent="-457200">
              <a:buFont typeface="Arial"/>
              <a:buChar char="•"/>
            </a:pPr>
            <a:r>
              <a:rPr lang="en-US" b="1" dirty="0" smtClean="0">
                <a:cs typeface="Arial" charset="0"/>
              </a:rPr>
              <a:t>Compared Coaching to establish best practices</a:t>
            </a:r>
          </a:p>
          <a:p>
            <a:pPr marL="457200" indent="-457200">
              <a:buFont typeface="Arial"/>
              <a:buChar char="•"/>
            </a:pPr>
            <a:r>
              <a:rPr lang="en-US" b="1" dirty="0" smtClean="0">
                <a:cs typeface="Arial" charset="0"/>
              </a:rPr>
              <a:t>Applied 6 Steps of Sacred </a:t>
            </a:r>
            <a:r>
              <a:rPr lang="en-US" b="1" dirty="0" err="1" smtClean="0">
                <a:cs typeface="Arial" charset="0"/>
              </a:rPr>
              <a:t>Comms</a:t>
            </a:r>
            <a:r>
              <a:rPr lang="en-US" b="1" dirty="0" smtClean="0">
                <a:cs typeface="Arial" charset="0"/>
              </a:rPr>
              <a:t> Checklist</a:t>
            </a:r>
          </a:p>
          <a:p>
            <a:pPr marL="457200" indent="-457200">
              <a:buFont typeface="Arial"/>
              <a:buChar char="•"/>
            </a:pPr>
            <a:r>
              <a:rPr lang="en-US" b="1" dirty="0" smtClean="0">
                <a:cs typeface="Arial" charset="0"/>
              </a:rPr>
              <a:t>Created </a:t>
            </a:r>
            <a:r>
              <a:rPr lang="en-US" b="1" dirty="0" smtClean="0"/>
              <a:t>Coaching Philosophy </a:t>
            </a:r>
          </a:p>
          <a:p>
            <a:pPr marL="457200" indent="-457200">
              <a:buFont typeface="Arial"/>
              <a:buChar char="•"/>
            </a:pPr>
            <a:r>
              <a:rPr lang="en-US" b="1" dirty="0" smtClean="0">
                <a:cs typeface="Arial" charset="0"/>
              </a:rPr>
              <a:t>Assessed developmental tools</a:t>
            </a:r>
          </a:p>
          <a:p>
            <a:pPr marL="457200" indent="-457200">
              <a:buFont typeface="Arial"/>
              <a:buChar char="•"/>
            </a:pPr>
            <a:r>
              <a:rPr lang="en-US" b="1" dirty="0" smtClean="0">
                <a:cs typeface="Arial" charset="0"/>
              </a:rPr>
              <a:t>Chose a book  for self and peer development</a:t>
            </a:r>
          </a:p>
          <a:p>
            <a:pPr marL="457200" indent="-457200">
              <a:buFont typeface="Arial"/>
              <a:buChar char="•"/>
            </a:pPr>
            <a:r>
              <a:rPr lang="en-US" b="1" dirty="0" smtClean="0">
                <a:cs typeface="Arial" charset="0"/>
              </a:rPr>
              <a:t>And had Coaching PE after Lunch</a:t>
            </a:r>
          </a:p>
          <a:p>
            <a:endParaRPr lang="en-GB" dirty="0" smtClean="0">
              <a:cs typeface="Arial" charset="0"/>
            </a:endParaRPr>
          </a:p>
          <a:p>
            <a:endParaRPr lang="en-GB" dirty="0" smtClean="0">
              <a:cs typeface="Arial" charset="0"/>
            </a:endParaRPr>
          </a:p>
          <a:p>
            <a:endParaRPr lang="en-GB" dirty="0" smtClean="0">
              <a:cs typeface="Arial" charset="0"/>
            </a:endParaRPr>
          </a:p>
          <a:p>
            <a:endParaRPr lang="en-US" i="1" dirty="0" smtClean="0"/>
          </a:p>
          <a:p>
            <a:pPr>
              <a:buFontTx/>
              <a:buNone/>
            </a:pPr>
            <a:endParaRPr lang="en-US" i="1" dirty="0" smtClean="0"/>
          </a:p>
          <a:p>
            <a:pPr>
              <a:buFont typeface="Arial" pitchFamily="34" charset="0"/>
              <a:buChar char="•"/>
            </a:pPr>
            <a:endParaRPr lang="en-US" dirty="0" smtClean="0"/>
          </a:p>
          <a:p>
            <a:pPr algn="ctr">
              <a:buFontTx/>
              <a:buNone/>
            </a:pPr>
            <a:endParaRPr lang="en-US" dirty="0" smtClean="0"/>
          </a:p>
        </p:txBody>
      </p:sp>
      <p:sp>
        <p:nvSpPr>
          <p:cNvPr id="2" name="Slide Number Placeholder 1"/>
          <p:cNvSpPr>
            <a:spLocks noGrp="1"/>
          </p:cNvSpPr>
          <p:nvPr>
            <p:ph type="sldNum" sz="quarter" idx="10"/>
          </p:nvPr>
        </p:nvSpPr>
        <p:spPr/>
        <p:txBody>
          <a:bodyPr/>
          <a:lstStyle/>
          <a:p>
            <a:fld id="{0720D076-B867-4310-B849-9D67C90AB3E4}" type="slidenum">
              <a:rPr lang="en-US" smtClean="0"/>
              <a:pPr/>
              <a:t>27</a:t>
            </a:fld>
            <a:endParaRPr lang="en-US"/>
          </a:p>
        </p:txBody>
      </p:sp>
    </p:spTree>
    <p:custDataLst>
      <p:tags r:id="rId1"/>
    </p:custDataLst>
    <p:extLst>
      <p:ext uri="{BB962C8B-B14F-4D97-AF65-F5344CB8AC3E}">
        <p14:creationId xmlns:p14="http://schemas.microsoft.com/office/powerpoint/2010/main" val="9398860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COLORS" val="0"/>
  <p:tag name="MULTIRESPDIVISOR" val="1"/>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POLLINGCYCLE" val="2"/>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RESETCHARTS" val="Tru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CHARTLABELS" val="1"/>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INCLUDENONRESPONDERS" val="False"/>
  <p:tag name="SAVECSVWITHSESSION" val="True"/>
  <p:tag name="DISPLAYNAME" val="True"/>
  <p:tag name="PRRESPONSE7" val="4"/>
  <p:tag name="GRIDFONTSIZE" val="12"/>
  <p:tag name="STDCHART" val="1"/>
  <p:tag name="RESPTABLESTYLE" val="-1"/>
  <p:tag name="CUSTOMCELLBACKCOLOR1" val="-657956"/>
  <p:tag name="PRRESPONSE4" val="7"/>
  <p:tag name="ADVANCEDSETTINGSVIEW" val="False"/>
  <p:tag name="DELIMITERS" val="3.1"/>
  <p:tag name="LUIDIAENABLED" val="False"/>
  <p:tag name="TPFULLVERSION" val="4.3.2.1178"/>
  <p:tag name="EXPANDSHOWBAR" val="Tru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1_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Army_Enterprise-Dual-Brand_Vertical_Template</Template>
  <TotalTime>35405</TotalTime>
  <Words>3189</Words>
  <Application>Microsoft Office PowerPoint</Application>
  <PresentationFormat>On-screen Show (4:3)</PresentationFormat>
  <Paragraphs>561</Paragraphs>
  <Slides>27</Slides>
  <Notes>27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27</vt:i4>
      </vt:variant>
    </vt:vector>
  </HeadingPairs>
  <TitlesOfParts>
    <vt:vector size="31" baseType="lpstr">
      <vt:lpstr>ＭＳ Ｐゴシック</vt:lpstr>
      <vt:lpstr>Arial</vt:lpstr>
      <vt:lpstr>Army_Enterprise-Dual-Brand_Vertical_Template</vt:lpstr>
      <vt:lpstr>1_Army_Enterprise-Dual-Brand_Vertical_Template</vt:lpstr>
      <vt:lpstr> Evaluate Sacred COmms *Communication Coaching      </vt:lpstr>
      <vt:lpstr>Terminal Learning Objective (TLO)</vt:lpstr>
      <vt:lpstr>A Model for Developing Sacred Communication</vt:lpstr>
      <vt:lpstr>Contrast Development Models</vt:lpstr>
      <vt:lpstr>PowerPoint Presentation</vt:lpstr>
      <vt:lpstr>PowerPoint Presentation</vt:lpstr>
      <vt:lpstr>What makes a Good Coach?   </vt:lpstr>
      <vt:lpstr>Coach and Player  Different Roles - Same Team</vt:lpstr>
      <vt:lpstr>Sacred Communication coaching Checklist:  6 Steps</vt:lpstr>
      <vt:lpstr>Step 2: Context</vt:lpstr>
      <vt:lpstr>Step 3:  Speaker Assessment Cycle (SAC)</vt:lpstr>
      <vt:lpstr> Speaker Assessment Cycle  (SAC) </vt:lpstr>
      <vt:lpstr>Step 4:  Use Rubric</vt:lpstr>
      <vt:lpstr>Step 5: pre-session  Step 6: Coaching Session</vt:lpstr>
      <vt:lpstr>Create A Coaching Philosophy </vt:lpstr>
      <vt:lpstr>5 Communication Coaching Principles</vt:lpstr>
      <vt:lpstr>#1 We evaluate, assess, &amp; work on  the things that are important to us.  </vt:lpstr>
      <vt:lpstr>#2 Sacred Communication is an</vt:lpstr>
      <vt:lpstr> #3 Coaching is not about duplication.     </vt:lpstr>
      <vt:lpstr>#4  Communication Coaching looks at CONTENT &amp; DELIVERY </vt:lpstr>
      <vt:lpstr>#5 The goal of good coaching is to Improve Future Performance (IFP). </vt:lpstr>
      <vt:lpstr>Coaching Tools</vt:lpstr>
      <vt:lpstr>Choose book for self &amp; peer development</vt:lpstr>
      <vt:lpstr>Practical Exercise  </vt:lpstr>
      <vt:lpstr>COACH not hero</vt:lpstr>
      <vt:lpstr>Coaching Tips &amp; Ideas</vt:lpstr>
      <vt:lpstr>SUMMARY</vt:lpstr>
    </vt:vector>
  </TitlesOfParts>
  <Company>United States Army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OPTION 1 PRESENTATION TITLE HERE KEEP LEFT JUSTIFIED</dc:title>
  <dc:creator>brandon.r.moore</dc:creator>
  <cp:lastModifiedBy>Moore, Brandon R MAJ</cp:lastModifiedBy>
  <cp:revision>1203</cp:revision>
  <cp:lastPrinted>2016-08-23T14:03:28Z</cp:lastPrinted>
  <dcterms:created xsi:type="dcterms:W3CDTF">2014-02-24T15:53:02Z</dcterms:created>
  <dcterms:modified xsi:type="dcterms:W3CDTF">2016-09-12T13:10:11Z</dcterms:modified>
</cp:coreProperties>
</file>