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60"/>
  </p:notesMasterIdLst>
  <p:handoutMasterIdLst>
    <p:handoutMasterId r:id="rId61"/>
  </p:handoutMasterIdLst>
  <p:sldIdLst>
    <p:sldId id="355" r:id="rId2"/>
    <p:sldId id="357" r:id="rId3"/>
    <p:sldId id="358" r:id="rId4"/>
    <p:sldId id="359" r:id="rId5"/>
    <p:sldId id="360" r:id="rId6"/>
    <p:sldId id="361" r:id="rId7"/>
    <p:sldId id="362" r:id="rId8"/>
    <p:sldId id="363" r:id="rId9"/>
    <p:sldId id="297" r:id="rId10"/>
    <p:sldId id="349" r:id="rId11"/>
    <p:sldId id="299" r:id="rId12"/>
    <p:sldId id="298"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7" r:id="rId28"/>
    <p:sldId id="318" r:id="rId29"/>
    <p:sldId id="319" r:id="rId30"/>
    <p:sldId id="320" r:id="rId31"/>
    <p:sldId id="321" r:id="rId32"/>
    <p:sldId id="352" r:id="rId33"/>
    <p:sldId id="353" r:id="rId34"/>
    <p:sldId id="322" r:id="rId35"/>
    <p:sldId id="323" r:id="rId36"/>
    <p:sldId id="324" r:id="rId37"/>
    <p:sldId id="325" r:id="rId38"/>
    <p:sldId id="326" r:id="rId39"/>
    <p:sldId id="327" r:id="rId40"/>
    <p:sldId id="328" r:id="rId41"/>
    <p:sldId id="331" r:id="rId42"/>
    <p:sldId id="348" r:id="rId43"/>
    <p:sldId id="333" r:id="rId44"/>
    <p:sldId id="334" r:id="rId45"/>
    <p:sldId id="335" r:id="rId46"/>
    <p:sldId id="336" r:id="rId47"/>
    <p:sldId id="350" r:id="rId48"/>
    <p:sldId id="351" r:id="rId49"/>
    <p:sldId id="354" r:id="rId50"/>
    <p:sldId id="338" r:id="rId51"/>
    <p:sldId id="339" r:id="rId52"/>
    <p:sldId id="340" r:id="rId53"/>
    <p:sldId id="341" r:id="rId54"/>
    <p:sldId id="342" r:id="rId55"/>
    <p:sldId id="343" r:id="rId56"/>
    <p:sldId id="364" r:id="rId57"/>
    <p:sldId id="344" r:id="rId58"/>
    <p:sldId id="346" r:id="rId5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F4339"/>
    <a:srgbClr val="83847A"/>
    <a:srgbClr val="32362C"/>
    <a:srgbClr val="3D4137"/>
    <a:srgbClr val="3A3E34"/>
    <a:srgbClr val="D8D8D8"/>
    <a:srgbClr val="BFB8A6"/>
    <a:srgbClr val="898989"/>
    <a:srgbClr val="3B43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358" autoAdjust="0"/>
  </p:normalViewPr>
  <p:slideViewPr>
    <p:cSldViewPr snapToGrid="0">
      <p:cViewPr varScale="1">
        <p:scale>
          <a:sx n="66" d="100"/>
          <a:sy n="66" d="100"/>
        </p:scale>
        <p:origin x="468" y="66"/>
      </p:cViewPr>
      <p:guideLst>
        <p:guide orient="horz" pos="2160"/>
        <p:guide pos="3312"/>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685E13-9E2F-407A-8444-9B50E1D100FA}"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US"/>
        </a:p>
      </dgm:t>
    </dgm:pt>
    <dgm:pt modelId="{CE6332B0-522D-47CE-939B-2305F27E0DC3}">
      <dgm:prSet phldrT="[Text]"/>
      <dgm:spPr>
        <a:solidFill>
          <a:schemeClr val="accent1"/>
        </a:solidFill>
      </dgm:spPr>
      <dgm:t>
        <a:bodyPr/>
        <a:lstStyle/>
        <a:p>
          <a:r>
            <a:rPr lang="en-US" dirty="0" smtClean="0"/>
            <a:t>Supervision</a:t>
          </a:r>
        </a:p>
        <a:p>
          <a:r>
            <a:rPr lang="en-US" dirty="0" smtClean="0"/>
            <a:t>Coaching</a:t>
          </a:r>
          <a:endParaRPr lang="en-US" dirty="0"/>
        </a:p>
      </dgm:t>
    </dgm:pt>
    <dgm:pt modelId="{C833A104-3580-4A93-A660-D376D50A97D6}" type="parTrans" cxnId="{22DBF4A4-3D8B-4A6C-964E-F6BBBE6E3370}">
      <dgm:prSet/>
      <dgm:spPr/>
      <dgm:t>
        <a:bodyPr/>
        <a:lstStyle/>
        <a:p>
          <a:endParaRPr lang="en-US"/>
        </a:p>
      </dgm:t>
    </dgm:pt>
    <dgm:pt modelId="{596AB63E-B824-41BD-B97C-64E45334C381}" type="sibTrans" cxnId="{22DBF4A4-3D8B-4A6C-964E-F6BBBE6E3370}">
      <dgm:prSet/>
      <dgm:spPr/>
      <dgm:t>
        <a:bodyPr/>
        <a:lstStyle/>
        <a:p>
          <a:endParaRPr lang="en-US"/>
        </a:p>
      </dgm:t>
    </dgm:pt>
    <dgm:pt modelId="{CEFA5E31-3895-4325-9A7F-8752E2958D06}">
      <dgm:prSet phldrT="[Text]" custT="1"/>
      <dgm:spPr>
        <a:solidFill>
          <a:schemeClr val="accent4"/>
        </a:solidFill>
      </dgm:spPr>
      <dgm:t>
        <a:bodyPr/>
        <a:lstStyle/>
        <a:p>
          <a:r>
            <a:rPr lang="en-US" sz="1300" dirty="0" smtClean="0"/>
            <a:t>Basic </a:t>
          </a:r>
        </a:p>
        <a:p>
          <a:r>
            <a:rPr lang="en-US" sz="1300" dirty="0" smtClean="0"/>
            <a:t>Sacred </a:t>
          </a:r>
          <a:r>
            <a:rPr lang="en-US" sz="1300" dirty="0" err="1" smtClean="0"/>
            <a:t>Comms</a:t>
          </a:r>
          <a:r>
            <a:rPr lang="en-US" sz="1300" dirty="0" smtClean="0"/>
            <a:t> Skills </a:t>
          </a:r>
        </a:p>
      </dgm:t>
    </dgm:pt>
    <dgm:pt modelId="{B455FDF7-E7B9-4485-9C23-30436FEEC623}" type="parTrans" cxnId="{069245B5-8322-4CAD-97D5-BA2107AAFBBD}">
      <dgm:prSet/>
      <dgm:spPr/>
      <dgm:t>
        <a:bodyPr/>
        <a:lstStyle/>
        <a:p>
          <a:endParaRPr lang="en-US"/>
        </a:p>
      </dgm:t>
    </dgm:pt>
    <dgm:pt modelId="{DA477F4C-1182-478D-A1AF-EC9F89263F9B}" type="sibTrans" cxnId="{069245B5-8322-4CAD-97D5-BA2107AAFBBD}">
      <dgm:prSet/>
      <dgm:spPr/>
      <dgm:t>
        <a:bodyPr/>
        <a:lstStyle/>
        <a:p>
          <a:endParaRPr lang="en-US"/>
        </a:p>
      </dgm:t>
    </dgm:pt>
    <dgm:pt modelId="{394FD3F0-4267-4CDF-B152-8CFE11482DE0}">
      <dgm:prSet phldrT="[Text]"/>
      <dgm:spPr>
        <a:solidFill>
          <a:schemeClr val="tx1"/>
        </a:solidFill>
      </dgm:spPr>
      <dgm:t>
        <a:bodyPr/>
        <a:lstStyle/>
        <a:p>
          <a:r>
            <a:rPr lang="en-US" dirty="0" smtClean="0"/>
            <a:t>Theological Integration</a:t>
          </a:r>
          <a:endParaRPr lang="en-US" dirty="0"/>
        </a:p>
      </dgm:t>
    </dgm:pt>
    <dgm:pt modelId="{61AE6670-2C58-4E43-A687-8CEAA0C565C9}" type="parTrans" cxnId="{FB76F6EB-572D-4799-A984-51404EC52981}">
      <dgm:prSet/>
      <dgm:spPr/>
      <dgm:t>
        <a:bodyPr/>
        <a:lstStyle/>
        <a:p>
          <a:endParaRPr lang="en-US"/>
        </a:p>
      </dgm:t>
    </dgm:pt>
    <dgm:pt modelId="{D4A84C2C-3B7B-4860-9537-B26B1F500513}" type="sibTrans" cxnId="{FB76F6EB-572D-4799-A984-51404EC52981}">
      <dgm:prSet/>
      <dgm:spPr/>
      <dgm:t>
        <a:bodyPr/>
        <a:lstStyle/>
        <a:p>
          <a:endParaRPr lang="en-US"/>
        </a:p>
      </dgm:t>
    </dgm:pt>
    <dgm:pt modelId="{B84D5284-D1FC-4671-98F4-8D01486CFED6}">
      <dgm:prSet phldrT="[Text]"/>
      <dgm:spPr>
        <a:solidFill>
          <a:schemeClr val="accent5"/>
        </a:solidFill>
      </dgm:spPr>
      <dgm:t>
        <a:bodyPr/>
        <a:lstStyle/>
        <a:p>
          <a:r>
            <a:rPr lang="en-US" dirty="0" smtClean="0"/>
            <a:t>Model for  Funeral Messages</a:t>
          </a:r>
          <a:endParaRPr lang="en-US" dirty="0"/>
        </a:p>
      </dgm:t>
    </dgm:pt>
    <dgm:pt modelId="{1EF88F5F-CDCE-46B9-80E2-46B79EB638AC}" type="parTrans" cxnId="{610C7B5C-4F5F-4B20-AB22-1351C167F2F0}">
      <dgm:prSet/>
      <dgm:spPr/>
      <dgm:t>
        <a:bodyPr/>
        <a:lstStyle/>
        <a:p>
          <a:endParaRPr lang="en-US"/>
        </a:p>
      </dgm:t>
    </dgm:pt>
    <dgm:pt modelId="{2AD2C21B-7933-4A99-834E-88A11308E07E}" type="sibTrans" cxnId="{610C7B5C-4F5F-4B20-AB22-1351C167F2F0}">
      <dgm:prSet/>
      <dgm:spPr/>
      <dgm:t>
        <a:bodyPr/>
        <a:lstStyle/>
        <a:p>
          <a:endParaRPr lang="en-US"/>
        </a:p>
      </dgm:t>
    </dgm:pt>
    <dgm:pt modelId="{26ED2008-09AC-4F87-B9BC-4CBF58AF6911}" type="pres">
      <dgm:prSet presAssocID="{48685E13-9E2F-407A-8444-9B50E1D100FA}" presName="compositeShape" presStyleCnt="0">
        <dgm:presLayoutVars>
          <dgm:chMax val="9"/>
          <dgm:dir/>
          <dgm:resizeHandles val="exact"/>
        </dgm:presLayoutVars>
      </dgm:prSet>
      <dgm:spPr/>
      <dgm:t>
        <a:bodyPr/>
        <a:lstStyle/>
        <a:p>
          <a:endParaRPr lang="en-US"/>
        </a:p>
      </dgm:t>
    </dgm:pt>
    <dgm:pt modelId="{66E89305-6D6C-4319-A1D3-991D8F4A0399}" type="pres">
      <dgm:prSet presAssocID="{48685E13-9E2F-407A-8444-9B50E1D100FA}" presName="triangle1" presStyleLbl="node1" presStyleIdx="0" presStyleCnt="4">
        <dgm:presLayoutVars>
          <dgm:bulletEnabled val="1"/>
        </dgm:presLayoutVars>
      </dgm:prSet>
      <dgm:spPr/>
      <dgm:t>
        <a:bodyPr/>
        <a:lstStyle/>
        <a:p>
          <a:endParaRPr lang="en-US"/>
        </a:p>
      </dgm:t>
    </dgm:pt>
    <dgm:pt modelId="{C45F52C4-9C22-4A26-813E-BFE11A2F10B3}" type="pres">
      <dgm:prSet presAssocID="{48685E13-9E2F-407A-8444-9B50E1D100FA}" presName="triangle2" presStyleLbl="node1" presStyleIdx="1" presStyleCnt="4" custLinFactNeighborX="1047" custLinFactNeighborY="-662">
        <dgm:presLayoutVars>
          <dgm:bulletEnabled val="1"/>
        </dgm:presLayoutVars>
      </dgm:prSet>
      <dgm:spPr/>
      <dgm:t>
        <a:bodyPr/>
        <a:lstStyle/>
        <a:p>
          <a:endParaRPr lang="en-US"/>
        </a:p>
      </dgm:t>
    </dgm:pt>
    <dgm:pt modelId="{32D64760-D649-4D85-B42F-4ACD8160232E}" type="pres">
      <dgm:prSet presAssocID="{48685E13-9E2F-407A-8444-9B50E1D100FA}" presName="triangle3" presStyleLbl="node1" presStyleIdx="2" presStyleCnt="4" custLinFactNeighborY="749">
        <dgm:presLayoutVars>
          <dgm:bulletEnabled val="1"/>
        </dgm:presLayoutVars>
      </dgm:prSet>
      <dgm:spPr/>
      <dgm:t>
        <a:bodyPr/>
        <a:lstStyle/>
        <a:p>
          <a:endParaRPr lang="en-US"/>
        </a:p>
      </dgm:t>
    </dgm:pt>
    <dgm:pt modelId="{65699CB9-61B8-4026-8C86-D908B7932F59}" type="pres">
      <dgm:prSet presAssocID="{48685E13-9E2F-407A-8444-9B50E1D100FA}" presName="triangle4" presStyleLbl="node1" presStyleIdx="3" presStyleCnt="4">
        <dgm:presLayoutVars>
          <dgm:bulletEnabled val="1"/>
        </dgm:presLayoutVars>
      </dgm:prSet>
      <dgm:spPr/>
      <dgm:t>
        <a:bodyPr/>
        <a:lstStyle/>
        <a:p>
          <a:endParaRPr lang="en-US"/>
        </a:p>
      </dgm:t>
    </dgm:pt>
  </dgm:ptLst>
  <dgm:cxnLst>
    <dgm:cxn modelId="{FED4F326-FF18-4B5B-963E-991ADAEFF92A}" type="presOf" srcId="{CE6332B0-522D-47CE-939B-2305F27E0DC3}" destId="{66E89305-6D6C-4319-A1D3-991D8F4A0399}" srcOrd="0" destOrd="0" presId="urn:microsoft.com/office/officeart/2005/8/layout/pyramid4"/>
    <dgm:cxn modelId="{AD09092A-9FC3-4BCE-8C24-A2D129F70D81}" type="presOf" srcId="{CEFA5E31-3895-4325-9A7F-8752E2958D06}" destId="{C45F52C4-9C22-4A26-813E-BFE11A2F10B3}" srcOrd="0" destOrd="0" presId="urn:microsoft.com/office/officeart/2005/8/layout/pyramid4"/>
    <dgm:cxn modelId="{FB76F6EB-572D-4799-A984-51404EC52981}" srcId="{48685E13-9E2F-407A-8444-9B50E1D100FA}" destId="{394FD3F0-4267-4CDF-B152-8CFE11482DE0}" srcOrd="2" destOrd="0" parTransId="{61AE6670-2C58-4E43-A687-8CEAA0C565C9}" sibTransId="{D4A84C2C-3B7B-4860-9537-B26B1F500513}"/>
    <dgm:cxn modelId="{9D48E267-F9E3-453F-894E-1E7D19E32F24}" type="presOf" srcId="{48685E13-9E2F-407A-8444-9B50E1D100FA}" destId="{26ED2008-09AC-4F87-B9BC-4CBF58AF6911}" srcOrd="0" destOrd="0" presId="urn:microsoft.com/office/officeart/2005/8/layout/pyramid4"/>
    <dgm:cxn modelId="{069245B5-8322-4CAD-97D5-BA2107AAFBBD}" srcId="{48685E13-9E2F-407A-8444-9B50E1D100FA}" destId="{CEFA5E31-3895-4325-9A7F-8752E2958D06}" srcOrd="1" destOrd="0" parTransId="{B455FDF7-E7B9-4485-9C23-30436FEEC623}" sibTransId="{DA477F4C-1182-478D-A1AF-EC9F89263F9B}"/>
    <dgm:cxn modelId="{610C7B5C-4F5F-4B20-AB22-1351C167F2F0}" srcId="{48685E13-9E2F-407A-8444-9B50E1D100FA}" destId="{B84D5284-D1FC-4671-98F4-8D01486CFED6}" srcOrd="3" destOrd="0" parTransId="{1EF88F5F-CDCE-46B9-80E2-46B79EB638AC}" sibTransId="{2AD2C21B-7933-4A99-834E-88A11308E07E}"/>
    <dgm:cxn modelId="{22DBF4A4-3D8B-4A6C-964E-F6BBBE6E3370}" srcId="{48685E13-9E2F-407A-8444-9B50E1D100FA}" destId="{CE6332B0-522D-47CE-939B-2305F27E0DC3}" srcOrd="0" destOrd="0" parTransId="{C833A104-3580-4A93-A660-D376D50A97D6}" sibTransId="{596AB63E-B824-41BD-B97C-64E45334C381}"/>
    <dgm:cxn modelId="{501BECA7-548C-43BC-8266-32A2B939509D}" type="presOf" srcId="{394FD3F0-4267-4CDF-B152-8CFE11482DE0}" destId="{32D64760-D649-4D85-B42F-4ACD8160232E}" srcOrd="0" destOrd="0" presId="urn:microsoft.com/office/officeart/2005/8/layout/pyramid4"/>
    <dgm:cxn modelId="{98EF1C36-B09E-476C-A705-1C511DD86A1E}" type="presOf" srcId="{B84D5284-D1FC-4671-98F4-8D01486CFED6}" destId="{65699CB9-61B8-4026-8C86-D908B7932F59}" srcOrd="0" destOrd="0" presId="urn:microsoft.com/office/officeart/2005/8/layout/pyramid4"/>
    <dgm:cxn modelId="{7F97F97D-DF86-4046-8749-52BC4F142170}" type="presParOf" srcId="{26ED2008-09AC-4F87-B9BC-4CBF58AF6911}" destId="{66E89305-6D6C-4319-A1D3-991D8F4A0399}" srcOrd="0" destOrd="0" presId="urn:microsoft.com/office/officeart/2005/8/layout/pyramid4"/>
    <dgm:cxn modelId="{BAD4B282-08EA-4062-A36B-1FE5AB8FD342}" type="presParOf" srcId="{26ED2008-09AC-4F87-B9BC-4CBF58AF6911}" destId="{C45F52C4-9C22-4A26-813E-BFE11A2F10B3}" srcOrd="1" destOrd="0" presId="urn:microsoft.com/office/officeart/2005/8/layout/pyramid4"/>
    <dgm:cxn modelId="{95D8A4B5-3CBF-48FC-B490-0D0203F3BE82}" type="presParOf" srcId="{26ED2008-09AC-4F87-B9BC-4CBF58AF6911}" destId="{32D64760-D649-4D85-B42F-4ACD8160232E}" srcOrd="2" destOrd="0" presId="urn:microsoft.com/office/officeart/2005/8/layout/pyramid4"/>
    <dgm:cxn modelId="{F7FE862D-0734-434C-AA28-14178F0FCC15}" type="presParOf" srcId="{26ED2008-09AC-4F87-B9BC-4CBF58AF6911}" destId="{65699CB9-61B8-4026-8C86-D908B7932F59}"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064900-E834-464E-92B2-2B54F31C9F3F}" type="doc">
      <dgm:prSet loTypeId="urn:microsoft.com/office/officeart/2009/3/layout/IncreasingArrowsProcess" loCatId="" qsTypeId="urn:microsoft.com/office/officeart/2005/8/quickstyle/simple4" qsCatId="simple" csTypeId="urn:microsoft.com/office/officeart/2005/8/colors/colorful1#1" csCatId="colorful" phldr="1"/>
      <dgm:spPr/>
      <dgm:t>
        <a:bodyPr/>
        <a:lstStyle/>
        <a:p>
          <a:endParaRPr lang="en-US"/>
        </a:p>
      </dgm:t>
    </dgm:pt>
    <dgm:pt modelId="{E6104AC7-981E-2F43-8E1D-90450B639EE5}">
      <dgm:prSet phldrT="[Text]"/>
      <dgm:spPr/>
      <dgm:t>
        <a:bodyPr/>
        <a:lstStyle/>
        <a:p>
          <a:r>
            <a:rPr lang="en-US" dirty="0" smtClean="0"/>
            <a:t>Person – </a:t>
          </a:r>
          <a:r>
            <a:rPr lang="en-US" i="1" dirty="0" smtClean="0"/>
            <a:t>Soul</a:t>
          </a:r>
          <a:r>
            <a:rPr lang="en-US" dirty="0" smtClean="0"/>
            <a:t> - Formation</a:t>
          </a:r>
          <a:endParaRPr lang="en-US" dirty="0"/>
        </a:p>
      </dgm:t>
    </dgm:pt>
    <dgm:pt modelId="{6E5EB732-A08D-DB42-9E8F-28DC6E91B884}" type="parTrans" cxnId="{58620758-797D-7C48-A8EA-17A2C43F4C60}">
      <dgm:prSet/>
      <dgm:spPr/>
      <dgm:t>
        <a:bodyPr/>
        <a:lstStyle/>
        <a:p>
          <a:endParaRPr lang="en-US"/>
        </a:p>
      </dgm:t>
    </dgm:pt>
    <dgm:pt modelId="{01B64DF4-EE88-8C4B-ADE0-7AA0DEFA41CF}" type="sibTrans" cxnId="{58620758-797D-7C48-A8EA-17A2C43F4C60}">
      <dgm:prSet/>
      <dgm:spPr/>
      <dgm:t>
        <a:bodyPr/>
        <a:lstStyle/>
        <a:p>
          <a:endParaRPr lang="en-US"/>
        </a:p>
      </dgm:t>
    </dgm:pt>
    <dgm:pt modelId="{86A32D7C-70E6-4245-9B32-86A4641849DD}">
      <dgm:prSet phldrT="[Text]"/>
      <dgm:spPr/>
      <dgm:t>
        <a:bodyPr/>
        <a:lstStyle/>
        <a:p>
          <a:r>
            <a:rPr lang="en-US" dirty="0" smtClean="0"/>
            <a:t>In what ways did the speaker add to or distract from the message? </a:t>
          </a:r>
          <a:endParaRPr lang="en-US" dirty="0"/>
        </a:p>
      </dgm:t>
    </dgm:pt>
    <dgm:pt modelId="{D49F1AC8-A90C-BF4A-8A39-4B6FECF6E24F}" type="parTrans" cxnId="{D1E01542-F535-1041-9649-A32CAA9E3A7F}">
      <dgm:prSet/>
      <dgm:spPr/>
      <dgm:t>
        <a:bodyPr/>
        <a:lstStyle/>
        <a:p>
          <a:endParaRPr lang="en-US"/>
        </a:p>
      </dgm:t>
    </dgm:pt>
    <dgm:pt modelId="{A7EC46B4-1924-9F43-9762-D789B06E5C48}" type="sibTrans" cxnId="{D1E01542-F535-1041-9649-A32CAA9E3A7F}">
      <dgm:prSet/>
      <dgm:spPr/>
      <dgm:t>
        <a:bodyPr/>
        <a:lstStyle/>
        <a:p>
          <a:endParaRPr lang="en-US"/>
        </a:p>
      </dgm:t>
    </dgm:pt>
    <dgm:pt modelId="{AD892EBE-9C2D-1349-8CD4-D3C6AA9C2844}">
      <dgm:prSet phldrT="[Text]"/>
      <dgm:spPr/>
      <dgm:t>
        <a:bodyPr/>
        <a:lstStyle/>
        <a:p>
          <a:r>
            <a:rPr lang="en-US" dirty="0" smtClean="0"/>
            <a:t>Preparation – </a:t>
          </a:r>
          <a:r>
            <a:rPr lang="en-US" i="1" dirty="0" smtClean="0"/>
            <a:t>Skill</a:t>
          </a:r>
          <a:r>
            <a:rPr lang="en-US" dirty="0" smtClean="0"/>
            <a:t> - Information</a:t>
          </a:r>
          <a:endParaRPr lang="en-US" dirty="0"/>
        </a:p>
      </dgm:t>
    </dgm:pt>
    <dgm:pt modelId="{ADBB0665-172D-4546-9266-7F25B0C5AAF6}" type="parTrans" cxnId="{EF812F06-97C5-3745-9C32-974619FE0557}">
      <dgm:prSet/>
      <dgm:spPr/>
      <dgm:t>
        <a:bodyPr/>
        <a:lstStyle/>
        <a:p>
          <a:endParaRPr lang="en-US"/>
        </a:p>
      </dgm:t>
    </dgm:pt>
    <dgm:pt modelId="{F0C20F64-D4B2-A04B-9215-71DE540E8B46}" type="sibTrans" cxnId="{EF812F06-97C5-3745-9C32-974619FE0557}">
      <dgm:prSet/>
      <dgm:spPr/>
      <dgm:t>
        <a:bodyPr/>
        <a:lstStyle/>
        <a:p>
          <a:endParaRPr lang="en-US"/>
        </a:p>
      </dgm:t>
    </dgm:pt>
    <dgm:pt modelId="{8A331A42-9F39-4D4F-84B6-CFA6317D35DE}">
      <dgm:prSet phldrT="[Text]"/>
      <dgm:spPr/>
      <dgm:t>
        <a:bodyPr/>
        <a:lstStyle/>
        <a:p>
          <a:r>
            <a:rPr lang="en-US" dirty="0" smtClean="0"/>
            <a:t>Did the message reveal preparation &amp; clear concise thought?</a:t>
          </a:r>
          <a:endParaRPr lang="en-US" dirty="0"/>
        </a:p>
      </dgm:t>
    </dgm:pt>
    <dgm:pt modelId="{C6A3FA0A-0944-7E40-9B37-5E98828B4355}" type="parTrans" cxnId="{90ACFB77-903C-AD48-9673-2F978BF17844}">
      <dgm:prSet/>
      <dgm:spPr/>
      <dgm:t>
        <a:bodyPr/>
        <a:lstStyle/>
        <a:p>
          <a:endParaRPr lang="en-US"/>
        </a:p>
      </dgm:t>
    </dgm:pt>
    <dgm:pt modelId="{2030C94B-8AF0-7840-A691-AFE91238D45B}" type="sibTrans" cxnId="{90ACFB77-903C-AD48-9673-2F978BF17844}">
      <dgm:prSet/>
      <dgm:spPr/>
      <dgm:t>
        <a:bodyPr/>
        <a:lstStyle/>
        <a:p>
          <a:endParaRPr lang="en-US"/>
        </a:p>
      </dgm:t>
    </dgm:pt>
    <dgm:pt modelId="{974C4789-FA56-5C42-B833-F5F814946330}">
      <dgm:prSet phldrT="[Text]"/>
      <dgm:spPr/>
      <dgm:t>
        <a:bodyPr/>
        <a:lstStyle/>
        <a:p>
          <a:r>
            <a:rPr lang="en-US" dirty="0" smtClean="0"/>
            <a:t>Presentation – </a:t>
          </a:r>
          <a:r>
            <a:rPr lang="en-US" i="1" dirty="0" smtClean="0"/>
            <a:t>Sermon </a:t>
          </a:r>
          <a:r>
            <a:rPr lang="en-US" dirty="0" smtClean="0"/>
            <a:t>- Evaluation </a:t>
          </a:r>
          <a:endParaRPr lang="en-US" dirty="0"/>
        </a:p>
      </dgm:t>
    </dgm:pt>
    <dgm:pt modelId="{4A670173-C505-FD45-8986-8F5E15400F67}" type="parTrans" cxnId="{0B003482-FC25-B349-BE93-B96FF1D2FF90}">
      <dgm:prSet/>
      <dgm:spPr/>
      <dgm:t>
        <a:bodyPr/>
        <a:lstStyle/>
        <a:p>
          <a:endParaRPr lang="en-US"/>
        </a:p>
      </dgm:t>
    </dgm:pt>
    <dgm:pt modelId="{1FAE34D6-0E49-9E46-9B33-F1D72A9C44B8}" type="sibTrans" cxnId="{0B003482-FC25-B349-BE93-B96FF1D2FF90}">
      <dgm:prSet/>
      <dgm:spPr/>
      <dgm:t>
        <a:bodyPr/>
        <a:lstStyle/>
        <a:p>
          <a:endParaRPr lang="en-US"/>
        </a:p>
      </dgm:t>
    </dgm:pt>
    <dgm:pt modelId="{05CDE070-FD82-E14C-AE92-C8DF4BD44DB9}">
      <dgm:prSet phldrT="[Text]"/>
      <dgm:spPr/>
      <dgm:t>
        <a:bodyPr/>
        <a:lstStyle/>
        <a:p>
          <a:r>
            <a:rPr lang="en-US" dirty="0" smtClean="0"/>
            <a:t>Was the message contextually relevant, within time constraints, &amp; did it accomplish its purpose? </a:t>
          </a:r>
          <a:endParaRPr lang="en-US" dirty="0"/>
        </a:p>
      </dgm:t>
    </dgm:pt>
    <dgm:pt modelId="{CD15C0CB-23C2-B64F-AC6E-2DC9929B0865}" type="parTrans" cxnId="{A12A1E92-60DF-E746-A161-271DCA4C1F74}">
      <dgm:prSet/>
      <dgm:spPr/>
      <dgm:t>
        <a:bodyPr/>
        <a:lstStyle/>
        <a:p>
          <a:endParaRPr lang="en-US"/>
        </a:p>
      </dgm:t>
    </dgm:pt>
    <dgm:pt modelId="{58B5E5C8-357A-3444-8F88-A312F286064E}" type="sibTrans" cxnId="{A12A1E92-60DF-E746-A161-271DCA4C1F74}">
      <dgm:prSet/>
      <dgm:spPr/>
      <dgm:t>
        <a:bodyPr/>
        <a:lstStyle/>
        <a:p>
          <a:endParaRPr lang="en-US"/>
        </a:p>
      </dgm:t>
    </dgm:pt>
    <dgm:pt modelId="{0CB12BB0-C2B3-8148-98EA-68C0CFC634DA}">
      <dgm:prSet/>
      <dgm:spPr/>
      <dgm:t>
        <a:bodyPr/>
        <a:lstStyle/>
        <a:p>
          <a:endParaRPr lang="en-US" dirty="0"/>
        </a:p>
      </dgm:t>
    </dgm:pt>
    <dgm:pt modelId="{BEC5F88C-4EBE-3543-A92B-5D6CE48F8E17}" type="parTrans" cxnId="{292EA7DA-048D-224B-B212-44E1EB5ABE2A}">
      <dgm:prSet/>
      <dgm:spPr/>
      <dgm:t>
        <a:bodyPr/>
        <a:lstStyle/>
        <a:p>
          <a:endParaRPr lang="en-US"/>
        </a:p>
      </dgm:t>
    </dgm:pt>
    <dgm:pt modelId="{43563241-49C9-0442-8915-5323CB6CFE59}" type="sibTrans" cxnId="{292EA7DA-048D-224B-B212-44E1EB5ABE2A}">
      <dgm:prSet/>
      <dgm:spPr/>
      <dgm:t>
        <a:bodyPr/>
        <a:lstStyle/>
        <a:p>
          <a:endParaRPr lang="en-US"/>
        </a:p>
      </dgm:t>
    </dgm:pt>
    <dgm:pt modelId="{A77D0D74-CAFC-8344-9CBB-82E290B4C197}">
      <dgm:prSet/>
      <dgm:spPr/>
      <dgm:t>
        <a:bodyPr/>
        <a:lstStyle/>
        <a:p>
          <a:endParaRPr lang="en-US" dirty="0"/>
        </a:p>
      </dgm:t>
    </dgm:pt>
    <dgm:pt modelId="{FF6A2CD2-9753-7646-8809-AD52DE0F6458}" type="sibTrans" cxnId="{71F68B0A-D8C9-3749-A0B6-6DB70070D3E9}">
      <dgm:prSet/>
      <dgm:spPr/>
      <dgm:t>
        <a:bodyPr/>
        <a:lstStyle/>
        <a:p>
          <a:endParaRPr lang="en-US"/>
        </a:p>
      </dgm:t>
    </dgm:pt>
    <dgm:pt modelId="{467B77C2-E30F-E14A-B096-ABBEB7EB52E4}" type="parTrans" cxnId="{71F68B0A-D8C9-3749-A0B6-6DB70070D3E9}">
      <dgm:prSet/>
      <dgm:spPr/>
      <dgm:t>
        <a:bodyPr/>
        <a:lstStyle/>
        <a:p>
          <a:endParaRPr lang="en-US"/>
        </a:p>
      </dgm:t>
    </dgm:pt>
    <dgm:pt modelId="{BC4E630E-E635-EF4A-8987-8DF882800EB9}" type="pres">
      <dgm:prSet presAssocID="{A0064900-E834-464E-92B2-2B54F31C9F3F}" presName="Name0" presStyleCnt="0">
        <dgm:presLayoutVars>
          <dgm:chMax val="5"/>
          <dgm:chPref val="5"/>
          <dgm:dir/>
          <dgm:animLvl val="lvl"/>
        </dgm:presLayoutVars>
      </dgm:prSet>
      <dgm:spPr/>
      <dgm:t>
        <a:bodyPr/>
        <a:lstStyle/>
        <a:p>
          <a:endParaRPr lang="en-US"/>
        </a:p>
      </dgm:t>
    </dgm:pt>
    <dgm:pt modelId="{F6E55023-2F1A-BB43-A40E-FDED2DB26101}" type="pres">
      <dgm:prSet presAssocID="{E6104AC7-981E-2F43-8E1D-90450B639EE5}" presName="parentText1" presStyleLbl="node1" presStyleIdx="0" presStyleCnt="4" custLinFactNeighborX="-202" custLinFactNeighborY="-4159">
        <dgm:presLayoutVars>
          <dgm:chMax/>
          <dgm:chPref val="3"/>
          <dgm:bulletEnabled val="1"/>
        </dgm:presLayoutVars>
      </dgm:prSet>
      <dgm:spPr/>
      <dgm:t>
        <a:bodyPr/>
        <a:lstStyle/>
        <a:p>
          <a:endParaRPr lang="en-US"/>
        </a:p>
      </dgm:t>
    </dgm:pt>
    <dgm:pt modelId="{6A019E24-986B-7643-992C-87C3F9EA5C03}" type="pres">
      <dgm:prSet presAssocID="{E6104AC7-981E-2F43-8E1D-90450B639EE5}" presName="childText1" presStyleLbl="solidAlignAcc1" presStyleIdx="0" presStyleCnt="3" custScaleX="96687" custScaleY="103063">
        <dgm:presLayoutVars>
          <dgm:chMax val="0"/>
          <dgm:chPref val="0"/>
          <dgm:bulletEnabled val="1"/>
        </dgm:presLayoutVars>
      </dgm:prSet>
      <dgm:spPr/>
      <dgm:t>
        <a:bodyPr/>
        <a:lstStyle/>
        <a:p>
          <a:endParaRPr lang="en-US"/>
        </a:p>
      </dgm:t>
    </dgm:pt>
    <dgm:pt modelId="{BCA30028-02E9-DD48-9EB0-0D98118B75B4}" type="pres">
      <dgm:prSet presAssocID="{AD892EBE-9C2D-1349-8CD4-D3C6AA9C2844}" presName="parentText2" presStyleLbl="node1" presStyleIdx="1" presStyleCnt="4" custScaleX="101036">
        <dgm:presLayoutVars>
          <dgm:chMax/>
          <dgm:chPref val="3"/>
          <dgm:bulletEnabled val="1"/>
        </dgm:presLayoutVars>
      </dgm:prSet>
      <dgm:spPr/>
      <dgm:t>
        <a:bodyPr/>
        <a:lstStyle/>
        <a:p>
          <a:endParaRPr lang="en-US"/>
        </a:p>
      </dgm:t>
    </dgm:pt>
    <dgm:pt modelId="{2DD8251D-F641-BE4E-957A-29F5A49ACA15}" type="pres">
      <dgm:prSet presAssocID="{AD892EBE-9C2D-1349-8CD4-D3C6AA9C2844}" presName="childText2" presStyleLbl="solidAlignAcc1" presStyleIdx="1" presStyleCnt="3" custScaleX="103459">
        <dgm:presLayoutVars>
          <dgm:chMax val="0"/>
          <dgm:chPref val="0"/>
          <dgm:bulletEnabled val="1"/>
        </dgm:presLayoutVars>
      </dgm:prSet>
      <dgm:spPr/>
      <dgm:t>
        <a:bodyPr/>
        <a:lstStyle/>
        <a:p>
          <a:endParaRPr lang="en-US"/>
        </a:p>
      </dgm:t>
    </dgm:pt>
    <dgm:pt modelId="{CF7BE7D2-89CF-8C43-8C82-41149F31D000}" type="pres">
      <dgm:prSet presAssocID="{974C4789-FA56-5C42-B833-F5F814946330}" presName="parentText3" presStyleLbl="node1" presStyleIdx="2" presStyleCnt="4">
        <dgm:presLayoutVars>
          <dgm:chMax/>
          <dgm:chPref val="3"/>
          <dgm:bulletEnabled val="1"/>
        </dgm:presLayoutVars>
      </dgm:prSet>
      <dgm:spPr/>
      <dgm:t>
        <a:bodyPr/>
        <a:lstStyle/>
        <a:p>
          <a:endParaRPr lang="en-US"/>
        </a:p>
      </dgm:t>
    </dgm:pt>
    <dgm:pt modelId="{B454234B-5EF5-AD4E-BB11-9D3717550218}" type="pres">
      <dgm:prSet presAssocID="{974C4789-FA56-5C42-B833-F5F814946330}" presName="childText3" presStyleLbl="solidAlignAcc1" presStyleIdx="2" presStyleCnt="3" custScaleX="100584">
        <dgm:presLayoutVars>
          <dgm:chMax val="0"/>
          <dgm:chPref val="0"/>
          <dgm:bulletEnabled val="1"/>
        </dgm:presLayoutVars>
      </dgm:prSet>
      <dgm:spPr/>
      <dgm:t>
        <a:bodyPr/>
        <a:lstStyle/>
        <a:p>
          <a:endParaRPr lang="en-US"/>
        </a:p>
      </dgm:t>
    </dgm:pt>
    <dgm:pt modelId="{C867D0E4-2FA1-A64B-8514-330395AE58C4}" type="pres">
      <dgm:prSet presAssocID="{A77D0D74-CAFC-8344-9CBB-82E290B4C197}" presName="parentText4" presStyleLbl="node1" presStyleIdx="3" presStyleCnt="4" custAng="12955552" custScaleX="105651" custScaleY="354287" custLinFactNeighborX="52554" custLinFactNeighborY="-27816">
        <dgm:presLayoutVars>
          <dgm:chMax/>
          <dgm:chPref val="3"/>
          <dgm:bulletEnabled val="1"/>
        </dgm:presLayoutVars>
      </dgm:prSet>
      <dgm:spPr>
        <a:prstGeom prst="curvedRightArrow">
          <a:avLst/>
        </a:prstGeom>
      </dgm:spPr>
      <dgm:t>
        <a:bodyPr/>
        <a:lstStyle/>
        <a:p>
          <a:endParaRPr lang="en-US"/>
        </a:p>
      </dgm:t>
    </dgm:pt>
  </dgm:ptLst>
  <dgm:cxnLst>
    <dgm:cxn modelId="{9C1540B3-9EB1-477E-B561-519FE6E82EAA}" type="presOf" srcId="{05CDE070-FD82-E14C-AE92-C8DF4BD44DB9}" destId="{B454234B-5EF5-AD4E-BB11-9D3717550218}" srcOrd="0" destOrd="0" presId="urn:microsoft.com/office/officeart/2009/3/layout/IncreasingArrowsProcess"/>
    <dgm:cxn modelId="{34291D3A-4962-466B-8F67-476DA95C7BA3}" type="presOf" srcId="{E6104AC7-981E-2F43-8E1D-90450B639EE5}" destId="{F6E55023-2F1A-BB43-A40E-FDED2DB26101}" srcOrd="0" destOrd="0" presId="urn:microsoft.com/office/officeart/2009/3/layout/IncreasingArrowsProcess"/>
    <dgm:cxn modelId="{E3C850ED-CF37-48D6-9137-86D05C979D4D}" type="presOf" srcId="{974C4789-FA56-5C42-B833-F5F814946330}" destId="{CF7BE7D2-89CF-8C43-8C82-41149F31D000}" srcOrd="0" destOrd="0" presId="urn:microsoft.com/office/officeart/2009/3/layout/IncreasingArrowsProcess"/>
    <dgm:cxn modelId="{07046626-F501-4347-99CA-DA498727F9C7}" type="presOf" srcId="{0CB12BB0-C2B3-8148-98EA-68C0CFC634DA}" destId="{6A019E24-986B-7643-992C-87C3F9EA5C03}" srcOrd="0" destOrd="1" presId="urn:microsoft.com/office/officeart/2009/3/layout/IncreasingArrowsProcess"/>
    <dgm:cxn modelId="{90ACFB77-903C-AD48-9673-2F978BF17844}" srcId="{AD892EBE-9C2D-1349-8CD4-D3C6AA9C2844}" destId="{8A331A42-9F39-4D4F-84B6-CFA6317D35DE}" srcOrd="0" destOrd="0" parTransId="{C6A3FA0A-0944-7E40-9B37-5E98828B4355}" sibTransId="{2030C94B-8AF0-7840-A691-AFE91238D45B}"/>
    <dgm:cxn modelId="{C6BC829F-9A5F-4088-A366-A903DDA2DE85}" type="presOf" srcId="{86A32D7C-70E6-4245-9B32-86A4641849DD}" destId="{6A019E24-986B-7643-992C-87C3F9EA5C03}" srcOrd="0" destOrd="0" presId="urn:microsoft.com/office/officeart/2009/3/layout/IncreasingArrowsProcess"/>
    <dgm:cxn modelId="{D9D36750-5B35-4EC9-B9A3-0023A6DA85E0}" type="presOf" srcId="{AD892EBE-9C2D-1349-8CD4-D3C6AA9C2844}" destId="{BCA30028-02E9-DD48-9EB0-0D98118B75B4}" srcOrd="0" destOrd="0" presId="urn:microsoft.com/office/officeart/2009/3/layout/IncreasingArrowsProcess"/>
    <dgm:cxn modelId="{58620758-797D-7C48-A8EA-17A2C43F4C60}" srcId="{A0064900-E834-464E-92B2-2B54F31C9F3F}" destId="{E6104AC7-981E-2F43-8E1D-90450B639EE5}" srcOrd="0" destOrd="0" parTransId="{6E5EB732-A08D-DB42-9E8F-28DC6E91B884}" sibTransId="{01B64DF4-EE88-8C4B-ADE0-7AA0DEFA41CF}"/>
    <dgm:cxn modelId="{EF812F06-97C5-3745-9C32-974619FE0557}" srcId="{A0064900-E834-464E-92B2-2B54F31C9F3F}" destId="{AD892EBE-9C2D-1349-8CD4-D3C6AA9C2844}" srcOrd="1" destOrd="0" parTransId="{ADBB0665-172D-4546-9266-7F25B0C5AAF6}" sibTransId="{F0C20F64-D4B2-A04B-9215-71DE540E8B46}"/>
    <dgm:cxn modelId="{D1E01542-F535-1041-9649-A32CAA9E3A7F}" srcId="{E6104AC7-981E-2F43-8E1D-90450B639EE5}" destId="{86A32D7C-70E6-4245-9B32-86A4641849DD}" srcOrd="0" destOrd="0" parTransId="{D49F1AC8-A90C-BF4A-8A39-4B6FECF6E24F}" sibTransId="{A7EC46B4-1924-9F43-9762-D789B06E5C48}"/>
    <dgm:cxn modelId="{0B003482-FC25-B349-BE93-B96FF1D2FF90}" srcId="{A0064900-E834-464E-92B2-2B54F31C9F3F}" destId="{974C4789-FA56-5C42-B833-F5F814946330}" srcOrd="2" destOrd="0" parTransId="{4A670173-C505-FD45-8986-8F5E15400F67}" sibTransId="{1FAE34D6-0E49-9E46-9B33-F1D72A9C44B8}"/>
    <dgm:cxn modelId="{8CC62277-8AA2-47CA-B088-8B6513BE99D5}" type="presOf" srcId="{A0064900-E834-464E-92B2-2B54F31C9F3F}" destId="{BC4E630E-E635-EF4A-8987-8DF882800EB9}" srcOrd="0" destOrd="0" presId="urn:microsoft.com/office/officeart/2009/3/layout/IncreasingArrowsProcess"/>
    <dgm:cxn modelId="{ADA2AECE-9E3F-4646-BE98-7E945DC87F10}" type="presOf" srcId="{8A331A42-9F39-4D4F-84B6-CFA6317D35DE}" destId="{2DD8251D-F641-BE4E-957A-29F5A49ACA15}" srcOrd="0" destOrd="0" presId="urn:microsoft.com/office/officeart/2009/3/layout/IncreasingArrowsProcess"/>
    <dgm:cxn modelId="{71F68B0A-D8C9-3749-A0B6-6DB70070D3E9}" srcId="{A0064900-E834-464E-92B2-2B54F31C9F3F}" destId="{A77D0D74-CAFC-8344-9CBB-82E290B4C197}" srcOrd="3" destOrd="0" parTransId="{467B77C2-E30F-E14A-B096-ABBEB7EB52E4}" sibTransId="{FF6A2CD2-9753-7646-8809-AD52DE0F6458}"/>
    <dgm:cxn modelId="{BDAB12AA-3DC2-482C-92D1-FF813CB52676}" type="presOf" srcId="{A77D0D74-CAFC-8344-9CBB-82E290B4C197}" destId="{C867D0E4-2FA1-A64B-8514-330395AE58C4}" srcOrd="0" destOrd="0" presId="urn:microsoft.com/office/officeart/2009/3/layout/IncreasingArrowsProcess"/>
    <dgm:cxn modelId="{A12A1E92-60DF-E746-A161-271DCA4C1F74}" srcId="{974C4789-FA56-5C42-B833-F5F814946330}" destId="{05CDE070-FD82-E14C-AE92-C8DF4BD44DB9}" srcOrd="0" destOrd="0" parTransId="{CD15C0CB-23C2-B64F-AC6E-2DC9929B0865}" sibTransId="{58B5E5C8-357A-3444-8F88-A312F286064E}"/>
    <dgm:cxn modelId="{292EA7DA-048D-224B-B212-44E1EB5ABE2A}" srcId="{86A32D7C-70E6-4245-9B32-86A4641849DD}" destId="{0CB12BB0-C2B3-8148-98EA-68C0CFC634DA}" srcOrd="0" destOrd="0" parTransId="{BEC5F88C-4EBE-3543-A92B-5D6CE48F8E17}" sibTransId="{43563241-49C9-0442-8915-5323CB6CFE59}"/>
    <dgm:cxn modelId="{BCA10C51-4B54-48A0-A9CF-B548BA5EECF0}" type="presParOf" srcId="{BC4E630E-E635-EF4A-8987-8DF882800EB9}" destId="{F6E55023-2F1A-BB43-A40E-FDED2DB26101}" srcOrd="0" destOrd="0" presId="urn:microsoft.com/office/officeart/2009/3/layout/IncreasingArrowsProcess"/>
    <dgm:cxn modelId="{3AA7DBFF-501F-4757-A923-AB16F343F9CD}" type="presParOf" srcId="{BC4E630E-E635-EF4A-8987-8DF882800EB9}" destId="{6A019E24-986B-7643-992C-87C3F9EA5C03}" srcOrd="1" destOrd="0" presId="urn:microsoft.com/office/officeart/2009/3/layout/IncreasingArrowsProcess"/>
    <dgm:cxn modelId="{AF42B55A-4971-418E-B8D3-EDA734D558AC}" type="presParOf" srcId="{BC4E630E-E635-EF4A-8987-8DF882800EB9}" destId="{BCA30028-02E9-DD48-9EB0-0D98118B75B4}" srcOrd="2" destOrd="0" presId="urn:microsoft.com/office/officeart/2009/3/layout/IncreasingArrowsProcess"/>
    <dgm:cxn modelId="{6BFC3D15-98AF-469D-8B7C-92E33F298C04}" type="presParOf" srcId="{BC4E630E-E635-EF4A-8987-8DF882800EB9}" destId="{2DD8251D-F641-BE4E-957A-29F5A49ACA15}" srcOrd="3" destOrd="0" presId="urn:microsoft.com/office/officeart/2009/3/layout/IncreasingArrowsProcess"/>
    <dgm:cxn modelId="{38B8A165-072E-42C3-BFB2-D7FF1AEDE87C}" type="presParOf" srcId="{BC4E630E-E635-EF4A-8987-8DF882800EB9}" destId="{CF7BE7D2-89CF-8C43-8C82-41149F31D000}" srcOrd="4" destOrd="0" presId="urn:microsoft.com/office/officeart/2009/3/layout/IncreasingArrowsProcess"/>
    <dgm:cxn modelId="{68BDA38A-3169-4D47-9AF0-29F696BFF20D}" type="presParOf" srcId="{BC4E630E-E635-EF4A-8987-8DF882800EB9}" destId="{B454234B-5EF5-AD4E-BB11-9D3717550218}" srcOrd="5" destOrd="0" presId="urn:microsoft.com/office/officeart/2009/3/layout/IncreasingArrowsProcess"/>
    <dgm:cxn modelId="{434FEC72-5697-4544-98B3-5DF69C5D3459}" type="presParOf" srcId="{BC4E630E-E635-EF4A-8987-8DF882800EB9}" destId="{C867D0E4-2FA1-A64B-8514-330395AE58C4}" srcOrd="6"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FEF556D3-1C4F-429A-BB11-0A36035BADD1}" type="datetimeFigureOut">
              <a:rPr lang="en-US"/>
              <a:pPr/>
              <a:t>7/29/2016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C8C126BD-5B0F-4063-8E4F-025E58A23C39}" type="slidenum">
              <a:rPr lang="en-US"/>
              <a:pPr/>
              <a:t>‹#›</a:t>
            </a:fld>
            <a:endParaRPr lang="en-US"/>
          </a:p>
        </p:txBody>
      </p:sp>
    </p:spTree>
    <p:extLst>
      <p:ext uri="{BB962C8B-B14F-4D97-AF65-F5344CB8AC3E}">
        <p14:creationId xmlns:p14="http://schemas.microsoft.com/office/powerpoint/2010/main" val="3429868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fld id="{06C4008C-2B79-4C19-9E0B-89E58B6D3082}" type="datetimeFigureOut">
              <a:rPr lang="en-US"/>
              <a:pPr/>
              <a:t>7/29/2016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2BD0F4D3-A369-4E7E-8A3D-517EC289D556}" type="slidenum">
              <a:rPr lang="en-US"/>
              <a:pPr/>
              <a:t>‹#›</a:t>
            </a:fld>
            <a:endParaRPr lang="en-US"/>
          </a:p>
        </p:txBody>
      </p:sp>
    </p:spTree>
    <p:extLst>
      <p:ext uri="{BB962C8B-B14F-4D97-AF65-F5344CB8AC3E}">
        <p14:creationId xmlns:p14="http://schemas.microsoft.com/office/powerpoint/2010/main" val="19732141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#4-5 </a:t>
            </a:r>
            <a:r>
              <a:rPr lang="en-US" sz="1200" b="1" kern="1200" dirty="0" smtClean="0">
                <a:solidFill>
                  <a:schemeClr val="tx1"/>
                </a:solidFill>
                <a:effectLst/>
                <a:latin typeface="Arial" pitchFamily="34" charset="0"/>
                <a:ea typeface="ＭＳ Ｐゴシック" charset="0"/>
                <a:cs typeface="ＭＳ Ｐゴシック" charset="0"/>
              </a:rPr>
              <a:t>TLO</a:t>
            </a:r>
            <a:r>
              <a:rPr lang="en-US" sz="1200" kern="1200" dirty="0" smtClean="0">
                <a:solidFill>
                  <a:schemeClr val="tx1"/>
                </a:solidFill>
                <a:effectLst/>
                <a:latin typeface="Arial" pitchFamily="34" charset="0"/>
                <a:ea typeface="ＭＳ Ｐゴシック" charset="0"/>
                <a:cs typeface="ＭＳ Ｐゴシック" charset="0"/>
              </a:rPr>
              <a:t> slide four and five are the TLO slides </a:t>
            </a:r>
          </a:p>
          <a:p>
            <a:r>
              <a:rPr lang="en-US" sz="1200" kern="1200" dirty="0" smtClean="0">
                <a:solidFill>
                  <a:schemeClr val="tx1"/>
                </a:solidFill>
                <a:effectLst/>
                <a:latin typeface="Arial" pitchFamily="34" charset="0"/>
                <a:ea typeface="ＭＳ Ｐゴシック" charset="0"/>
                <a:cs typeface="ＭＳ Ｐゴシック" charset="0"/>
              </a:rPr>
              <a:t>Discuss action conditions and standards,  what’s expected</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a:t>
            </a:fld>
            <a:endParaRPr lang="en-US"/>
          </a:p>
        </p:txBody>
      </p:sp>
    </p:spTree>
    <p:extLst>
      <p:ext uri="{BB962C8B-B14F-4D97-AF65-F5344CB8AC3E}">
        <p14:creationId xmlns:p14="http://schemas.microsoft.com/office/powerpoint/2010/main" val="2733798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Army doctrine begins with the profession and the leader.</a:t>
            </a:r>
            <a:r>
              <a:rPr lang="en-US" baseline="0" dirty="0" smtClean="0"/>
              <a:t>  At the heart of leadership is the character and presence of the individual.  In older leadership manuals, this was expressed as BE-KNOW-DO.  Today, Leadership Attributes and Competencies work together on the inside to aid the individual in influencing others toward organization goals and mission accomplishment.  Effective ministry begins with the person and identity.  KNOWING what to DO is only as effective as the presence and character ( who they are (BE)).  </a:t>
            </a:r>
            <a:endParaRPr lang="en-US" dirty="0" smtClean="0"/>
          </a:p>
          <a:p>
            <a:endParaRPr lang="en-US" dirty="0"/>
          </a:p>
        </p:txBody>
      </p:sp>
      <p:sp>
        <p:nvSpPr>
          <p:cNvPr id="4" name="Slide Number Placeholder 3"/>
          <p:cNvSpPr>
            <a:spLocks noGrp="1"/>
          </p:cNvSpPr>
          <p:nvPr>
            <p:ph type="sldNum" sz="quarter" idx="10"/>
          </p:nvPr>
        </p:nvSpPr>
        <p:spPr/>
        <p:txBody>
          <a:bodyPr/>
          <a:lstStyle/>
          <a:p>
            <a:fld id="{617FCBF6-B39A-43E3-B902-1137ADC6E83D}"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384327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#10 </a:t>
            </a:r>
            <a:r>
              <a:rPr lang="en-US" sz="1200" b="1" kern="1200" dirty="0" smtClean="0">
                <a:solidFill>
                  <a:schemeClr val="tx1"/>
                </a:solidFill>
                <a:effectLst/>
                <a:latin typeface="Arial" pitchFamily="34" charset="0"/>
                <a:ea typeface="ＭＳ Ｐゴシック" charset="0"/>
                <a:cs typeface="ＭＳ Ｐゴシック" charset="0"/>
              </a:rPr>
              <a:t>Spurgeon quote </a:t>
            </a:r>
            <a:endParaRPr lang="en-US" sz="1200" kern="1200" dirty="0" smtClean="0">
              <a:solidFill>
                <a:schemeClr val="tx1"/>
              </a:solidFill>
              <a:effectLst/>
              <a:latin typeface="Arial" pitchFamily="34"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Have students read and give feedback on what they think about the quote.  Highlight the importance of preaching and the fact that there are two dimensions that are important both preaching and hearing.</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9</a:t>
            </a:fld>
            <a:endParaRPr lang="en-US"/>
          </a:p>
        </p:txBody>
      </p:sp>
    </p:spTree>
    <p:extLst>
      <p:ext uri="{BB962C8B-B14F-4D97-AF65-F5344CB8AC3E}">
        <p14:creationId xmlns:p14="http://schemas.microsoft.com/office/powerpoint/2010/main" val="634772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  </a:t>
            </a:r>
            <a:r>
              <a:rPr lang="en-US" sz="1200" b="1" kern="1200" dirty="0" err="1" smtClean="0">
                <a:solidFill>
                  <a:schemeClr val="tx1"/>
                </a:solidFill>
                <a:effectLst/>
                <a:latin typeface="Arial" pitchFamily="34" charset="0"/>
                <a:ea typeface="ＭＳ Ｐゴシック" charset="0"/>
                <a:cs typeface="ＭＳ Ｐゴシック" charset="0"/>
              </a:rPr>
              <a:t>Heschel</a:t>
            </a:r>
            <a:r>
              <a:rPr lang="en-US" sz="1200" b="1" kern="1200" dirty="0" smtClean="0">
                <a:solidFill>
                  <a:schemeClr val="tx1"/>
                </a:solidFill>
                <a:effectLst/>
                <a:latin typeface="Arial" pitchFamily="34" charset="0"/>
                <a:ea typeface="ＭＳ Ｐゴシック" charset="0"/>
                <a:cs typeface="ＭＳ Ｐゴシック" charset="0"/>
              </a:rPr>
              <a:t> quote</a:t>
            </a:r>
            <a:r>
              <a:rPr lang="en-US" sz="1200" kern="1200" dirty="0" smtClean="0">
                <a:solidFill>
                  <a:schemeClr val="tx1"/>
                </a:solidFill>
                <a:effectLst/>
                <a:latin typeface="Arial" pitchFamily="34" charset="0"/>
                <a:ea typeface="ＭＳ Ｐゴシック" charset="0"/>
                <a:cs typeface="ＭＳ Ｐゴシック" charset="0"/>
              </a:rPr>
              <a:t> </a:t>
            </a:r>
          </a:p>
          <a:p>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Have students read and respond to thoughts on the quote.  Focus on the idea of preaching as prayer and ask what does that mean?</a:t>
            </a:r>
          </a:p>
          <a:p>
            <a:r>
              <a:rPr lang="en-US" sz="1200" kern="1200" dirty="0" smtClean="0">
                <a:solidFill>
                  <a:schemeClr val="tx1"/>
                </a:solidFill>
                <a:effectLst/>
                <a:latin typeface="Arial" pitchFamily="34" charset="0"/>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10</a:t>
            </a:fld>
            <a:endParaRPr lang="en-US"/>
          </a:p>
        </p:txBody>
      </p:sp>
    </p:spTree>
    <p:extLst>
      <p:ext uri="{BB962C8B-B14F-4D97-AF65-F5344CB8AC3E}">
        <p14:creationId xmlns:p14="http://schemas.microsoft.com/office/powerpoint/2010/main" val="4238283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#6   </a:t>
            </a:r>
            <a:r>
              <a:rPr lang="en-US" sz="1200" b="1" kern="1200" dirty="0" smtClean="0">
                <a:solidFill>
                  <a:schemeClr val="tx1"/>
                </a:solidFill>
                <a:effectLst/>
                <a:latin typeface="Arial" pitchFamily="34" charset="0"/>
                <a:ea typeface="ＭＳ Ｐゴシック" charset="0"/>
                <a:cs typeface="ＭＳ Ｐゴシック" charset="0"/>
              </a:rPr>
              <a:t>LSA 1:  Discuss the concept of preaching.  </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Discuss thoughts on preaching.  Have students discuss the questions, what is preaching? What do you remember from sermons?  What makes them memorable? Etc.  </a:t>
            </a:r>
          </a:p>
          <a:p>
            <a:r>
              <a:rPr lang="en-US" sz="1200" kern="1200" dirty="0" smtClean="0">
                <a:solidFill>
                  <a:schemeClr val="tx1"/>
                </a:solidFill>
                <a:effectLst/>
                <a:latin typeface="Arial" pitchFamily="34" charset="0"/>
                <a:ea typeface="ＭＳ Ｐゴシック" charset="0"/>
                <a:cs typeface="ＭＳ Ｐゴシック" charset="0"/>
              </a:rPr>
              <a:t>Student Activity:  Divide into groups of three or four and discuss the questions on the slide.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11</a:t>
            </a:fld>
            <a:endParaRPr lang="en-US"/>
          </a:p>
        </p:txBody>
      </p:sp>
    </p:spTree>
    <p:extLst>
      <p:ext uri="{BB962C8B-B14F-4D97-AF65-F5344CB8AC3E}">
        <p14:creationId xmlns:p14="http://schemas.microsoft.com/office/powerpoint/2010/main" val="1451920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#7 Use slide as transition between the last exercise and the next one discussing bridge building in the sermon.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12</a:t>
            </a:fld>
            <a:endParaRPr lang="en-US"/>
          </a:p>
        </p:txBody>
      </p:sp>
    </p:spTree>
    <p:extLst>
      <p:ext uri="{BB962C8B-B14F-4D97-AF65-F5344CB8AC3E}">
        <p14:creationId xmlns:p14="http://schemas.microsoft.com/office/powerpoint/2010/main" val="3109201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#8 Discuss How preaching the sermon is bridge building. Reflect on ideas about this bridge concept and elicit student response.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13</a:t>
            </a:fld>
            <a:endParaRPr lang="en-US"/>
          </a:p>
        </p:txBody>
      </p:sp>
    </p:spTree>
    <p:extLst>
      <p:ext uri="{BB962C8B-B14F-4D97-AF65-F5344CB8AC3E}">
        <p14:creationId xmlns:p14="http://schemas.microsoft.com/office/powerpoint/2010/main" val="387899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#9  Have students to read the paragraphs on the slide from John Stott’s book between two worlds (if available bring the book to hold up to show the students).</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14</a:t>
            </a:fld>
            <a:endParaRPr lang="en-US"/>
          </a:p>
        </p:txBody>
      </p:sp>
    </p:spTree>
    <p:extLst>
      <p:ext uri="{BB962C8B-B14F-4D97-AF65-F5344CB8AC3E}">
        <p14:creationId xmlns:p14="http://schemas.microsoft.com/office/powerpoint/2010/main" val="2260222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10 Further discussion of preaching is bridge building. This picture comes from Keith </a:t>
            </a:r>
            <a:r>
              <a:rPr lang="en-US" sz="1200" kern="1200" dirty="0" err="1" smtClean="0">
                <a:solidFill>
                  <a:schemeClr val="tx1"/>
                </a:solidFill>
                <a:effectLst/>
                <a:latin typeface="Arial" pitchFamily="34" charset="0"/>
                <a:ea typeface="ＭＳ Ｐゴシック" charset="0"/>
                <a:cs typeface="ＭＳ Ｐゴシック" charset="0"/>
              </a:rPr>
              <a:t>Willhite’s</a:t>
            </a:r>
            <a:r>
              <a:rPr lang="en-US" sz="1200" kern="1200" dirty="0" smtClean="0">
                <a:solidFill>
                  <a:schemeClr val="tx1"/>
                </a:solidFill>
                <a:effectLst/>
                <a:latin typeface="Arial" pitchFamily="34" charset="0"/>
                <a:ea typeface="ＭＳ Ｐゴシック" charset="0"/>
                <a:cs typeface="ＭＳ Ｐゴシック" charset="0"/>
              </a:rPr>
              <a:t> book “Preaching with Relevance” If available hold up the book.  Optional Student  Activity:  Bring in a ladder and have a interactive discussion about the “Ladder of Abstraction” in understanding how to braid build the bridge between exegesis and homiletics.</a:t>
            </a:r>
          </a:p>
          <a:p>
            <a:r>
              <a:rPr lang="en-US" sz="1200" kern="1200" dirty="0" smtClean="0">
                <a:solidFill>
                  <a:schemeClr val="tx1"/>
                </a:solidFill>
                <a:effectLst/>
                <a:latin typeface="Arial" pitchFamily="34" charset="0"/>
                <a:ea typeface="ＭＳ Ｐゴシック" charset="0"/>
                <a:cs typeface="ＭＳ Ｐゴシック" charset="0"/>
              </a:rPr>
              <a:t>If deciding to use an actual ladder:  when discussing the ladder of abstraction explain that we can move up and down from the most concrete to more abstract. So as you see the picture on the left, there is a shepherd.  More concrete would be to say the shepherd was David. Moving up the ladder of obstruction would be shepherd, then even further up would be man, and further up would be human being, or thing.  So to move down obstruction is to move for more concrete.  </a:t>
            </a:r>
          </a:p>
          <a:p>
            <a:r>
              <a:rPr lang="en-US" sz="1200" kern="1200" dirty="0" smtClean="0">
                <a:solidFill>
                  <a:schemeClr val="tx1"/>
                </a:solidFill>
                <a:effectLst/>
                <a:latin typeface="Arial" pitchFamily="34" charset="0"/>
                <a:ea typeface="ＭＳ Ｐゴシック" charset="0"/>
                <a:cs typeface="ＭＳ Ｐゴシック" charset="0"/>
              </a:rPr>
              <a:t>In this exercise ask for a sacred text story. An example could be the story of Joseph, however what you want to know is what specific part.  Is it Joseph in the New Testament or Joseph in the Old Testament?  Is Joseph with the coat of many colors or Joseph being sold in the slavery? or Joseph being the prince of Egypt?  You need to decide where your going to start.  Might just ask what passage or unit of thought?</a:t>
            </a:r>
          </a:p>
          <a:p>
            <a:r>
              <a:rPr lang="en-US" sz="1200" kern="1200" dirty="0" smtClean="0">
                <a:solidFill>
                  <a:schemeClr val="tx1"/>
                </a:solidFill>
                <a:effectLst/>
                <a:latin typeface="Arial" pitchFamily="34" charset="0"/>
                <a:ea typeface="ＭＳ Ｐゴシック" charset="0"/>
                <a:cs typeface="ＭＳ Ｐゴシック" charset="0"/>
              </a:rPr>
              <a:t>From specific to abstract asking the question, why is this in the Bible?  When you asked the question, Why is this in the Bible?  You begin to build the bridge and get to theology. We’re not looking at application yet, but we’re looking at the question of why is this hear?</a:t>
            </a:r>
          </a:p>
          <a:p>
            <a:r>
              <a:rPr lang="en-US" sz="1200" kern="1200" dirty="0" smtClean="0">
                <a:solidFill>
                  <a:schemeClr val="tx1"/>
                </a:solidFill>
                <a:effectLst/>
                <a:latin typeface="Arial" pitchFamily="34" charset="0"/>
                <a:ea typeface="ＭＳ Ｐゴシック" charset="0"/>
                <a:cs typeface="ＭＳ Ｐゴシック"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Maybe you decided the reason of the theology is the sovereignty of God or maybe it's the fact that God is in charge when we live a righteous life. Once you decide why, you begin to move across the bridge and then go from abstract to specific into our own day as you begin to discuss some ways to applying this idea.   We moved from exegesis up more abstract Theology and then back down to homiletics.  For more information on this idea see page 64 “Preaching with Relevance” by Keith </a:t>
            </a:r>
            <a:r>
              <a:rPr lang="en-US" sz="1200" kern="1200" dirty="0" err="1" smtClean="0">
                <a:solidFill>
                  <a:schemeClr val="tx1"/>
                </a:solidFill>
                <a:effectLst/>
                <a:latin typeface="Arial" pitchFamily="34" charset="0"/>
                <a:ea typeface="ＭＳ Ｐゴシック" charset="0"/>
                <a:cs typeface="ＭＳ Ｐゴシック" charset="0"/>
              </a:rPr>
              <a:t>Wilhite</a:t>
            </a:r>
            <a:r>
              <a:rPr lang="en-US" sz="1200" kern="1200" dirty="0" smtClean="0">
                <a:solidFill>
                  <a:schemeClr val="tx1"/>
                </a:solidFill>
                <a:effectLst/>
                <a:latin typeface="Arial" pitchFamily="34" charset="0"/>
                <a:ea typeface="ＭＳ Ｐゴシック" charset="0"/>
                <a:cs typeface="ＭＳ Ｐゴシック" charset="0"/>
              </a:rPr>
              <a:t>.</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15</a:t>
            </a:fld>
            <a:endParaRPr lang="en-US"/>
          </a:p>
        </p:txBody>
      </p:sp>
    </p:spTree>
    <p:extLst>
      <p:ext uri="{BB962C8B-B14F-4D97-AF65-F5344CB8AC3E}">
        <p14:creationId xmlns:p14="http://schemas.microsoft.com/office/powerpoint/2010/main" val="3665814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11</a:t>
            </a:r>
          </a:p>
          <a:p>
            <a:r>
              <a:rPr lang="en-US" sz="1200" kern="1200" dirty="0" smtClean="0">
                <a:solidFill>
                  <a:schemeClr val="tx1"/>
                </a:solidFill>
                <a:effectLst/>
                <a:latin typeface="Arial" pitchFamily="34" charset="0"/>
                <a:ea typeface="ＭＳ Ｐゴシック" charset="0"/>
                <a:cs typeface="ＭＳ Ｐゴシック" charset="0"/>
              </a:rPr>
              <a:t>Allow students to read humorous Quote we begin to transition to the next section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16</a:t>
            </a:fld>
            <a:endParaRPr lang="en-US"/>
          </a:p>
        </p:txBody>
      </p:sp>
    </p:spTree>
    <p:extLst>
      <p:ext uri="{BB962C8B-B14F-4D97-AF65-F5344CB8AC3E}">
        <p14:creationId xmlns:p14="http://schemas.microsoft.com/office/powerpoint/2010/main" val="2439406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LSA 2:  Discuss the Importance of the Central Idea in preaching.</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Slide 12  What’s the point?  Allow students to read quote by Jowett and begin discussion on the importance of finding the main idea of the sermon. This starts LSA number 2.  </a:t>
            </a:r>
          </a:p>
          <a:p>
            <a:r>
              <a:rPr lang="en-US" sz="1200" kern="1200" dirty="0" smtClean="0">
                <a:solidFill>
                  <a:schemeClr val="tx1"/>
                </a:solidFill>
                <a:effectLst/>
                <a:latin typeface="Arial" pitchFamily="34" charset="0"/>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17</a:t>
            </a:fld>
            <a:endParaRPr lang="en-US"/>
          </a:p>
        </p:txBody>
      </p:sp>
    </p:spTree>
    <p:extLst>
      <p:ext uri="{BB962C8B-B14F-4D97-AF65-F5344CB8AC3E}">
        <p14:creationId xmlns:p14="http://schemas.microsoft.com/office/powerpoint/2010/main" val="2848915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13 The next few slides are quotes building the idea of the importance of the central idea of the sermon.  Allow students to read and make brief discussions if necessary.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18</a:t>
            </a:fld>
            <a:endParaRPr lang="en-US"/>
          </a:p>
        </p:txBody>
      </p:sp>
    </p:spTree>
    <p:extLst>
      <p:ext uri="{BB962C8B-B14F-4D97-AF65-F5344CB8AC3E}">
        <p14:creationId xmlns:p14="http://schemas.microsoft.com/office/powerpoint/2010/main" val="4083169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14  This “furthers the discussion from an Islamic perspective, if available hold up the book “Speaking for Change”.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19</a:t>
            </a:fld>
            <a:endParaRPr lang="en-US"/>
          </a:p>
        </p:txBody>
      </p:sp>
    </p:spTree>
    <p:extLst>
      <p:ext uri="{BB962C8B-B14F-4D97-AF65-F5344CB8AC3E}">
        <p14:creationId xmlns:p14="http://schemas.microsoft.com/office/powerpoint/2010/main" val="608972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15  There is a lot from the Robinson’s book, “Biblical Preaching” if available hold it up to explain the importance of this book in understanding preaching.  Allow students to read the slide highlighting the importance of central idea, as well as the purpose.  How the single dominant idea is supported by other ideas and then the purpose is the explanation interpretation or application of the idea.</a:t>
            </a:r>
          </a:p>
          <a:p>
            <a:r>
              <a:rPr lang="en-US" sz="1200" kern="1200" dirty="0" smtClean="0">
                <a:solidFill>
                  <a:schemeClr val="tx1"/>
                </a:solidFill>
                <a:effectLst/>
                <a:latin typeface="Arial" pitchFamily="34" charset="0"/>
                <a:ea typeface="ＭＳ Ｐゴシック" charset="0"/>
                <a:cs typeface="ＭＳ Ｐゴシック" charset="0"/>
              </a:rPr>
              <a:t>Ask for thoughts and begin a discussion on the importance of the big idea.</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20</a:t>
            </a:fld>
            <a:endParaRPr lang="en-US"/>
          </a:p>
        </p:txBody>
      </p:sp>
    </p:spTree>
    <p:extLst>
      <p:ext uri="{BB962C8B-B14F-4D97-AF65-F5344CB8AC3E}">
        <p14:creationId xmlns:p14="http://schemas.microsoft.com/office/powerpoint/2010/main" val="4132104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16  Throughout this lesson were referring to the central idea as being the most important sentence in the sermon ask for various names that they’ve heard of for this central idea main point big idea bottom line or theme.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The slide could be hidden and you can begin to ask, highlighting names they may have heard and ultimately emphasizing that this concept is most important to clarify the sermon.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21</a:t>
            </a:fld>
            <a:endParaRPr lang="en-US"/>
          </a:p>
        </p:txBody>
      </p:sp>
    </p:spTree>
    <p:extLst>
      <p:ext uri="{BB962C8B-B14F-4D97-AF65-F5344CB8AC3E}">
        <p14:creationId xmlns:p14="http://schemas.microsoft.com/office/powerpoint/2010/main" val="2753363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17  Asked these three questions to focus the message this is a good slide to take a break on and come back to as a transition to further discussion on how to develop the central idea.</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Optional Student Activity:  this is an area for an interactive activity using a dartboard. If desiring to do this activity, you must have a dartboard, some darts, some darts without feathers and a handful of thumbtacks.  Have three volunteers throw the objects at the target starting with the thumbtacks, next the dart with no feathers, and the third the dart with feathers.  This can illustrate a sermon with many points, one that’s not quite developed, and one with a point where the sermon was developed to hit the target.</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22</a:t>
            </a:fld>
            <a:endParaRPr lang="en-US"/>
          </a:p>
        </p:txBody>
      </p:sp>
    </p:spTree>
    <p:extLst>
      <p:ext uri="{BB962C8B-B14F-4D97-AF65-F5344CB8AC3E}">
        <p14:creationId xmlns:p14="http://schemas.microsoft.com/office/powerpoint/2010/main" val="2332621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18  This slide begins the discussion on developing the central idea again referred to biblical preaching Robinson’s book. Note: make sure students have a handout explaining how to find the point called “Basic Communication and Preaching Skills: Elements of the Sermon.”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23</a:t>
            </a:fld>
            <a:endParaRPr lang="en-US"/>
          </a:p>
        </p:txBody>
      </p:sp>
    </p:spTree>
    <p:extLst>
      <p:ext uri="{BB962C8B-B14F-4D97-AF65-F5344CB8AC3E}">
        <p14:creationId xmlns:p14="http://schemas.microsoft.com/office/powerpoint/2010/main" val="388024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19 Discuss why Students think the central idea would provide focus for the sermon. The next few slides will begin testing the idea of formulating the idea</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24</a:t>
            </a:fld>
            <a:endParaRPr lang="en-US"/>
          </a:p>
        </p:txBody>
      </p:sp>
    </p:spTree>
    <p:extLst>
      <p:ext uri="{BB962C8B-B14F-4D97-AF65-F5344CB8AC3E}">
        <p14:creationId xmlns:p14="http://schemas.microsoft.com/office/powerpoint/2010/main" val="2945097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20  The subject is focused to find a question at the heart of the passage.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25</a:t>
            </a:fld>
            <a:endParaRPr lang="en-US"/>
          </a:p>
        </p:txBody>
      </p:sp>
    </p:spTree>
    <p:extLst>
      <p:ext uri="{BB962C8B-B14F-4D97-AF65-F5344CB8AC3E}">
        <p14:creationId xmlns:p14="http://schemas.microsoft.com/office/powerpoint/2010/main" val="480567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21 The complement is the answer, taking the subject question further.  It completes the subject and answers it to form the Central idea. Note on the slide the subject plus the compliment equals the idea.</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26</a:t>
            </a:fld>
            <a:endParaRPr lang="en-US"/>
          </a:p>
        </p:txBody>
      </p:sp>
    </p:spTree>
    <p:extLst>
      <p:ext uri="{BB962C8B-B14F-4D97-AF65-F5344CB8AC3E}">
        <p14:creationId xmlns:p14="http://schemas.microsoft.com/office/powerpoint/2010/main" val="472551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22  Classroom Activity:  Use on Handout or show slide. </a:t>
            </a:r>
          </a:p>
          <a:p>
            <a:r>
              <a:rPr lang="en-US" sz="1200" kern="1200" dirty="0" smtClean="0">
                <a:solidFill>
                  <a:schemeClr val="tx1"/>
                </a:solidFill>
                <a:effectLst/>
                <a:latin typeface="Arial" pitchFamily="34" charset="0"/>
                <a:ea typeface="ＭＳ Ｐゴシック" charset="0"/>
                <a:cs typeface="ＭＳ Ｐゴシック" charset="0"/>
              </a:rPr>
              <a:t>Quote from President Theodore Roosevelt and “The Man in the Arena.” </a:t>
            </a:r>
          </a:p>
          <a:p>
            <a:r>
              <a:rPr lang="en-US" sz="1200" kern="1200" dirty="0" smtClean="0">
                <a:solidFill>
                  <a:schemeClr val="tx1"/>
                </a:solidFill>
                <a:effectLst/>
                <a:latin typeface="Arial" pitchFamily="34" charset="0"/>
                <a:ea typeface="ＭＳ Ｐゴシック" charset="0"/>
                <a:cs typeface="ＭＳ Ｐゴシック" charset="0"/>
              </a:rPr>
              <a:t>Give background to the quote and ask them to find the subject complement and central idea of the message.</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Give students a few minutes to read over the quote and give the central idea.  Ask for answers from the class.</a:t>
            </a:r>
          </a:p>
          <a:p>
            <a:endParaRPr lang="en-US" sz="1200" kern="1200" dirty="0" smtClean="0">
              <a:solidFill>
                <a:schemeClr val="tx1"/>
              </a:solidFill>
              <a:effectLst/>
              <a:latin typeface="Arial" pitchFamily="34"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27</a:t>
            </a:fld>
            <a:endParaRPr lang="en-US"/>
          </a:p>
        </p:txBody>
      </p:sp>
    </p:spTree>
    <p:extLst>
      <p:ext uri="{BB962C8B-B14F-4D97-AF65-F5344CB8AC3E}">
        <p14:creationId xmlns:p14="http://schemas.microsoft.com/office/powerpoint/2010/main" val="2069914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23-24 Man in the Arena quote</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28</a:t>
            </a:fld>
            <a:endParaRPr lang="en-US"/>
          </a:p>
        </p:txBody>
      </p:sp>
    </p:spTree>
    <p:extLst>
      <p:ext uri="{BB962C8B-B14F-4D97-AF65-F5344CB8AC3E}">
        <p14:creationId xmlns:p14="http://schemas.microsoft.com/office/powerpoint/2010/main" val="3699423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0F4D3-A369-4E7E-8A3D-517EC289D556}" type="slidenum">
              <a:rPr lang="en-US" smtClean="0"/>
              <a:pPr/>
              <a:t>29</a:t>
            </a:fld>
            <a:endParaRPr lang="en-US"/>
          </a:p>
        </p:txBody>
      </p:sp>
    </p:spTree>
    <p:extLst>
      <p:ext uri="{BB962C8B-B14F-4D97-AF65-F5344CB8AC3E}">
        <p14:creationId xmlns:p14="http://schemas.microsoft.com/office/powerpoint/2010/main" val="698242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25  In this practical exercise, ask students to try finding the subject complement idea with “The Man in the Arena” when the students have, ask the students for questions to help clarify this concept.</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30</a:t>
            </a:fld>
            <a:endParaRPr lang="en-US"/>
          </a:p>
        </p:txBody>
      </p:sp>
    </p:spTree>
    <p:extLst>
      <p:ext uri="{BB962C8B-B14F-4D97-AF65-F5344CB8AC3E}">
        <p14:creationId xmlns:p14="http://schemas.microsoft.com/office/powerpoint/2010/main" val="1805883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26 This slide shows a possible answer for the students. There are other possible answers but it must have the similar idea.</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31</a:t>
            </a:fld>
            <a:endParaRPr lang="en-US"/>
          </a:p>
        </p:txBody>
      </p:sp>
    </p:spTree>
    <p:extLst>
      <p:ext uri="{BB962C8B-B14F-4D97-AF65-F5344CB8AC3E}">
        <p14:creationId xmlns:p14="http://schemas.microsoft.com/office/powerpoint/2010/main" val="1549164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27-28  This is another student activity for Psalm 32:1-2 to give the students more practice, if time allows add other passages for practice and let the students know they need to try this with the passage they are planning to preach.</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32</a:t>
            </a:fld>
            <a:endParaRPr lang="en-US"/>
          </a:p>
        </p:txBody>
      </p:sp>
    </p:spTree>
    <p:extLst>
      <p:ext uri="{BB962C8B-B14F-4D97-AF65-F5344CB8AC3E}">
        <p14:creationId xmlns:p14="http://schemas.microsoft.com/office/powerpoint/2010/main" val="17998979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0F4D3-A369-4E7E-8A3D-517EC289D556}" type="slidenum">
              <a:rPr lang="en-US" smtClean="0"/>
              <a:pPr/>
              <a:t>33</a:t>
            </a:fld>
            <a:endParaRPr lang="en-US"/>
          </a:p>
        </p:txBody>
      </p:sp>
    </p:spTree>
    <p:extLst>
      <p:ext uri="{BB962C8B-B14F-4D97-AF65-F5344CB8AC3E}">
        <p14:creationId xmlns:p14="http://schemas.microsoft.com/office/powerpoint/2010/main" val="3052491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#29  Crafting a sticky statement, Once you have the main idea of the passage How do I make it memorable? The acronym preach helps give ideas to crafting a sticky statement.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34</a:t>
            </a:fld>
            <a:endParaRPr lang="en-US"/>
          </a:p>
        </p:txBody>
      </p:sp>
    </p:spTree>
    <p:extLst>
      <p:ext uri="{BB962C8B-B14F-4D97-AF65-F5344CB8AC3E}">
        <p14:creationId xmlns:p14="http://schemas.microsoft.com/office/powerpoint/2010/main" val="911139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#30 The slide from “How to Deliver a Ted Talk”, explains the importance of the central idea.  Allow students to read, highlighting the underlined portion.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35</a:t>
            </a:fld>
            <a:endParaRPr lang="en-US"/>
          </a:p>
        </p:txBody>
      </p:sp>
    </p:spTree>
    <p:extLst>
      <p:ext uri="{BB962C8B-B14F-4D97-AF65-F5344CB8AC3E}">
        <p14:creationId xmlns:p14="http://schemas.microsoft.com/office/powerpoint/2010/main" val="1877937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#30 The slide from “How to Deliver a Ted Talk”, explains the importance of the central idea.  Allow students to read, highlighting the underlined portion.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36</a:t>
            </a:fld>
            <a:endParaRPr lang="en-US"/>
          </a:p>
        </p:txBody>
      </p:sp>
    </p:spTree>
    <p:extLst>
      <p:ext uri="{BB962C8B-B14F-4D97-AF65-F5344CB8AC3E}">
        <p14:creationId xmlns:p14="http://schemas.microsoft.com/office/powerpoint/2010/main" val="1906966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#32 The slide puts all the ideas together. Assign this to the students to get started with what they’re going to work on with their sermon. Note: Use yellow Post-it notes to hand out to students. This will help them remember the assignment and write their central idea on note.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**This is a good place to take a break before transitioning to the next section.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37</a:t>
            </a:fld>
            <a:endParaRPr lang="en-US"/>
          </a:p>
        </p:txBody>
      </p:sp>
    </p:spTree>
    <p:extLst>
      <p:ext uri="{BB962C8B-B14F-4D97-AF65-F5344CB8AC3E}">
        <p14:creationId xmlns:p14="http://schemas.microsoft.com/office/powerpoint/2010/main" val="1539723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LSA 3:  Discuss Message/Sermon Structure.</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Slide #33 </a:t>
            </a:r>
            <a:r>
              <a:rPr lang="en-US" sz="1200" b="1" kern="1200" dirty="0" smtClean="0">
                <a:solidFill>
                  <a:schemeClr val="tx1"/>
                </a:solidFill>
                <a:effectLst/>
                <a:latin typeface="Arial" pitchFamily="34" charset="0"/>
                <a:ea typeface="ＭＳ Ｐゴシック" charset="0"/>
                <a:cs typeface="ＭＳ Ｐゴシック" charset="0"/>
              </a:rPr>
              <a:t>LSA 3</a:t>
            </a:r>
            <a:r>
              <a:rPr lang="en-US" sz="1200" kern="1200" dirty="0" smtClean="0">
                <a:solidFill>
                  <a:schemeClr val="tx1"/>
                </a:solidFill>
                <a:effectLst/>
                <a:latin typeface="Arial" pitchFamily="34" charset="0"/>
                <a:ea typeface="ＭＳ Ｐゴシック" charset="0"/>
                <a:cs typeface="ＭＳ Ｐゴシック" charset="0"/>
              </a:rPr>
              <a:t> discuss the message sermon structure.  Discuss the four types of message structures and allow some discussion of from the students.</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38</a:t>
            </a:fld>
            <a:endParaRPr lang="en-US"/>
          </a:p>
        </p:txBody>
      </p:sp>
    </p:spTree>
    <p:extLst>
      <p:ext uri="{BB962C8B-B14F-4D97-AF65-F5344CB8AC3E}">
        <p14:creationId xmlns:p14="http://schemas.microsoft.com/office/powerpoint/2010/main" val="3268978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#34  Explain the 4 basic forms of message discuss each of them and give examples.</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39</a:t>
            </a:fld>
            <a:endParaRPr lang="en-US"/>
          </a:p>
        </p:txBody>
      </p:sp>
    </p:spTree>
    <p:extLst>
      <p:ext uri="{BB962C8B-B14F-4D97-AF65-F5344CB8AC3E}">
        <p14:creationId xmlns:p14="http://schemas.microsoft.com/office/powerpoint/2010/main" val="40859130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#35 Classroom activity: Using the main idea from the quotation “The man in the Arena” we used earlier from President Roosevelt or Psalm 32 How would you  structure a message to communicate the idea to an audience. This is a small group activity break group into groups of three or four.</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40</a:t>
            </a:fld>
            <a:endParaRPr lang="en-US"/>
          </a:p>
        </p:txBody>
      </p:sp>
    </p:spTree>
    <p:extLst>
      <p:ext uri="{BB962C8B-B14F-4D97-AF65-F5344CB8AC3E}">
        <p14:creationId xmlns:p14="http://schemas.microsoft.com/office/powerpoint/2010/main" val="810463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#36  This is a summary slide for explaining the importance of central idea. Note: the slide is not needed but the instructor should convey the points that are made.</a:t>
            </a:r>
            <a:endParaRPr lang="en-US" sz="1200" kern="1200" dirty="0">
              <a:solidFill>
                <a:schemeClr val="tx1"/>
              </a:solidFill>
              <a:effectLst/>
              <a:latin typeface="Arial" pitchFamily="34"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2BD0F4D3-A369-4E7E-8A3D-517EC289D556}" type="slidenum">
              <a:rPr lang="en-US" smtClean="0"/>
              <a:pPr/>
              <a:t>41</a:t>
            </a:fld>
            <a:endParaRPr lang="en-US"/>
          </a:p>
        </p:txBody>
      </p:sp>
    </p:spTree>
    <p:extLst>
      <p:ext uri="{BB962C8B-B14F-4D97-AF65-F5344CB8AC3E}">
        <p14:creationId xmlns:p14="http://schemas.microsoft.com/office/powerpoint/2010/main" val="15736166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LSA #4:  Discuss the Importance of Purpose to the Message</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Slide #37 This slide begins LSA number 4.  Discuss the importance of purpose for the message.   If the sermon has no purpose listeners will have various questions as they leave. Discuss other questions the listener may have.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42</a:t>
            </a:fld>
            <a:endParaRPr lang="en-US"/>
          </a:p>
        </p:txBody>
      </p:sp>
    </p:spTree>
    <p:extLst>
      <p:ext uri="{BB962C8B-B14F-4D97-AF65-F5344CB8AC3E}">
        <p14:creationId xmlns:p14="http://schemas.microsoft.com/office/powerpoint/2010/main" val="111121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#38   To find the purpose of the sermon ask the question, “as a result of this message, I want my listeners to  (fill in the blank).   The answer to that question is what you’re trying to accomplish in the sermon.  One way, I like to explain is “When you give them the now what, they will not ask so what.”  Note: This is on the backside of the elements of the sermon worksheet.</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43</a:t>
            </a:fld>
            <a:endParaRPr lang="en-US"/>
          </a:p>
        </p:txBody>
      </p:sp>
    </p:spTree>
    <p:extLst>
      <p:ext uri="{BB962C8B-B14F-4D97-AF65-F5344CB8AC3E}">
        <p14:creationId xmlns:p14="http://schemas.microsoft.com/office/powerpoint/2010/main" val="17309832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#39  The slide is a quote from “Biblical Preaching,” Robinson page 70.  Allow students to read and ask for feedback.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44</a:t>
            </a:fld>
            <a:endParaRPr lang="en-US"/>
          </a:p>
        </p:txBody>
      </p:sp>
    </p:spTree>
    <p:extLst>
      <p:ext uri="{BB962C8B-B14F-4D97-AF65-F5344CB8AC3E}">
        <p14:creationId xmlns:p14="http://schemas.microsoft.com/office/powerpoint/2010/main" val="154276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#40  This slide introduces three developmental questions, which help to refine the purpose of the sermon.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45</a:t>
            </a:fld>
            <a:endParaRPr lang="en-US"/>
          </a:p>
        </p:txBody>
      </p:sp>
    </p:spTree>
    <p:extLst>
      <p:ext uri="{BB962C8B-B14F-4D97-AF65-F5344CB8AC3E}">
        <p14:creationId xmlns:p14="http://schemas.microsoft.com/office/powerpoint/2010/main" val="1732265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#41  Allow students to read quote from “Speaking for Change” an Islamic perspective.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46</a:t>
            </a:fld>
            <a:endParaRPr lang="en-US"/>
          </a:p>
        </p:txBody>
      </p:sp>
    </p:spTree>
    <p:extLst>
      <p:ext uri="{BB962C8B-B14F-4D97-AF65-F5344CB8AC3E}">
        <p14:creationId xmlns:p14="http://schemas.microsoft.com/office/powerpoint/2010/main" val="1859456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#42  The slide “Running the Bases” is a visual representation of putting it together the points in the purpose.  Explain the concept of running the bases as a progression in the purpose of the message. Start with the preacher as the pitcher throwing the pitch or stating the idea to the listeners, rephrasing and explaining it so the listeners can make a hit.  Once the listener understands the idea, then you need to decide if first base, second base, or third base is the area of focus pasted on what you are trying to do with the idea.  Discuss how to bring the Listener from information, to inspiration, to initiation, or the idea from the mind, to the heart, to the hands.</a:t>
            </a:r>
          </a:p>
          <a:p>
            <a:r>
              <a:rPr lang="en-US" sz="1200" kern="1200" dirty="0" smtClean="0">
                <a:solidFill>
                  <a:schemeClr val="tx1"/>
                </a:solidFill>
                <a:effectLst/>
                <a:latin typeface="Arial" pitchFamily="34" charset="0"/>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47</a:t>
            </a:fld>
            <a:endParaRPr lang="en-US"/>
          </a:p>
        </p:txBody>
      </p:sp>
    </p:spTree>
    <p:extLst>
      <p:ext uri="{BB962C8B-B14F-4D97-AF65-F5344CB8AC3E}">
        <p14:creationId xmlns:p14="http://schemas.microsoft.com/office/powerpoint/2010/main" val="1612880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#43  This next slide is another visual on the elements of purpose.  The question, to ask is, “what am I (or the text) trying to do with this message (or Idea)?”  At the bottom (the pic illustrates) we first must engage the listener.  Then ask, “Am I trying to inform them, or am I trying to inspire them?” This graphic is from Professor Kenton Anderson, he explains the reason for the engage at the bottom and convict at the top, is that we are to engage as preachers but God is the one that does the convicting. Ask question, do you think this is true?  </a:t>
            </a:r>
          </a:p>
          <a:p>
            <a:r>
              <a:rPr lang="en-US" sz="1200" kern="1200" dirty="0" smtClean="0">
                <a:solidFill>
                  <a:schemeClr val="tx1"/>
                </a:solidFill>
                <a:effectLst/>
                <a:latin typeface="Arial" pitchFamily="34" charset="0"/>
                <a:ea typeface="ＭＳ Ｐゴシック" charset="0"/>
                <a:cs typeface="ＭＳ Ｐゴシック" charset="0"/>
              </a:rPr>
              <a:t>I think this is true.  Have you ever heard a preacher try to convict? It feels like manipulation and makes it seem like you’re just Car salesmen.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48</a:t>
            </a:fld>
            <a:endParaRPr lang="en-US"/>
          </a:p>
        </p:txBody>
      </p:sp>
    </p:spTree>
    <p:extLst>
      <p:ext uri="{BB962C8B-B14F-4D97-AF65-F5344CB8AC3E}">
        <p14:creationId xmlns:p14="http://schemas.microsoft.com/office/powerpoint/2010/main" val="2390645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pitchFamily="34" charset="0"/>
                <a:ea typeface="ＭＳ Ｐゴシック" charset="0"/>
                <a:cs typeface="ＭＳ Ｐゴシック" charset="0"/>
              </a:rPr>
              <a:t>LSA #5 Discuss putting the pieces together</a:t>
            </a:r>
            <a:endParaRPr lang="en-US" sz="1200" kern="1200" dirty="0" smtClean="0">
              <a:solidFill>
                <a:schemeClr val="tx1"/>
              </a:solidFill>
              <a:effectLst/>
              <a:latin typeface="Arial" pitchFamily="34" charset="0"/>
              <a:ea typeface="ＭＳ Ｐゴシック" charset="0"/>
              <a:cs typeface="ＭＳ Ｐゴシック" charset="0"/>
            </a:endParaRPr>
          </a:p>
          <a:p>
            <a:r>
              <a:rPr lang="en-US" sz="1200" kern="1200" dirty="0" smtClean="0">
                <a:solidFill>
                  <a:schemeClr val="tx1"/>
                </a:solidFill>
                <a:effectLst/>
                <a:latin typeface="Arial" pitchFamily="34" charset="0"/>
                <a:ea typeface="ＭＳ Ｐゴシック" charset="0"/>
                <a:cs typeface="ＭＳ Ｐゴシック" charset="0"/>
              </a:rPr>
              <a:t>Slide #44  This slide begins LSA number five and discusses putting the pieces of the sermon together.  Ask the students to review what has been learned up to this point?  Then ask, “What else is needed to complete a sermon?”  We have the point, we have the purpose, we have the biblical text, but what else is needed as elements of the sermon?</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49</a:t>
            </a:fld>
            <a:endParaRPr lang="en-US"/>
          </a:p>
        </p:txBody>
      </p:sp>
    </p:spTree>
    <p:extLst>
      <p:ext uri="{BB962C8B-B14F-4D97-AF65-F5344CB8AC3E}">
        <p14:creationId xmlns:p14="http://schemas.microsoft.com/office/powerpoint/2010/main" val="24667468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#45 discuss tips for illustrations and the difference between an illustration and a distraction.  The tool to illustrate must support and shine light on the “Central Idea” if not it is a distraction and should be thrown out.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50</a:t>
            </a:fld>
            <a:endParaRPr lang="en-US"/>
          </a:p>
        </p:txBody>
      </p:sp>
    </p:spTree>
    <p:extLst>
      <p:ext uri="{BB962C8B-B14F-4D97-AF65-F5344CB8AC3E}">
        <p14:creationId xmlns:p14="http://schemas.microsoft.com/office/powerpoint/2010/main" val="1325544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#46 Tools for clarity: discuss the various tools that can be used based on what we’re trying to do.  We must understand the purpose of the illustration. Ask students, Why they would choose to use a picture versus story versus a problem versus an idea?</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51</a:t>
            </a:fld>
            <a:endParaRPr lang="en-US"/>
          </a:p>
        </p:txBody>
      </p:sp>
    </p:spTree>
    <p:extLst>
      <p:ext uri="{BB962C8B-B14F-4D97-AF65-F5344CB8AC3E}">
        <p14:creationId xmlns:p14="http://schemas.microsoft.com/office/powerpoint/2010/main" val="2443508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#47  The slide introduces, beginning and ending of the sermon. Have students read “and explain if they believe this quote is true and why.</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52</a:t>
            </a:fld>
            <a:endParaRPr lang="en-US"/>
          </a:p>
        </p:txBody>
      </p:sp>
    </p:spTree>
    <p:extLst>
      <p:ext uri="{BB962C8B-B14F-4D97-AF65-F5344CB8AC3E}">
        <p14:creationId xmlns:p14="http://schemas.microsoft.com/office/powerpoint/2010/main" val="9682624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#48  Discuss the idea of the intro and conclusion as being the on and off ramp to the sermon not the destination it’s just the way that we get to the idea get to the essence of the sermon as well as get off and the message.</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53</a:t>
            </a:fld>
            <a:endParaRPr lang="en-US"/>
          </a:p>
        </p:txBody>
      </p:sp>
    </p:spTree>
    <p:extLst>
      <p:ext uri="{BB962C8B-B14F-4D97-AF65-F5344CB8AC3E}">
        <p14:creationId xmlns:p14="http://schemas.microsoft.com/office/powerpoint/2010/main" val="2421539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#49  The slide discusses introductions. Discuss the points on the slide and open up to other questions or comments about the introduction of the sermon.  Note: After listening to many sermons it is my experience that often the introduction is longer than it needs to be.  Develop desire to listen and transition to main point.  </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54</a:t>
            </a:fld>
            <a:endParaRPr lang="en-US"/>
          </a:p>
        </p:txBody>
      </p:sp>
    </p:spTree>
    <p:extLst>
      <p:ext uri="{BB962C8B-B14F-4D97-AF65-F5344CB8AC3E}">
        <p14:creationId xmlns:p14="http://schemas.microsoft.com/office/powerpoint/2010/main" val="1584274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ＭＳ Ｐゴシック" charset="0"/>
                <a:cs typeface="ＭＳ Ｐゴシック" charset="0"/>
              </a:rPr>
              <a:t>Slide #50  Discuss the conclusion of the sermon.  Highlight the four points on the slide. Emphasize the last point and have students repeat it, "Do not introduce new material!”</a:t>
            </a:r>
          </a:p>
          <a:p>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55</a:t>
            </a:fld>
            <a:endParaRPr lang="en-US"/>
          </a:p>
        </p:txBody>
      </p:sp>
    </p:spTree>
    <p:extLst>
      <p:ext uri="{BB962C8B-B14F-4D97-AF65-F5344CB8AC3E}">
        <p14:creationId xmlns:p14="http://schemas.microsoft.com/office/powerpoint/2010/main" val="27921819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Slide #51  This slide is a wrap up of all that was taught in this lesson.  Ask the students to reflect on the topics what it would look like to put it altogether. As you go </a:t>
            </a:r>
            <a:endParaRPr lang="en-US" dirty="0"/>
          </a:p>
        </p:txBody>
      </p:sp>
      <p:sp>
        <p:nvSpPr>
          <p:cNvPr id="4" name="Slide Number Placeholder 3"/>
          <p:cNvSpPr>
            <a:spLocks noGrp="1"/>
          </p:cNvSpPr>
          <p:nvPr>
            <p:ph type="sldNum" sz="quarter" idx="10"/>
          </p:nvPr>
        </p:nvSpPr>
        <p:spPr/>
        <p:txBody>
          <a:bodyPr/>
          <a:lstStyle/>
          <a:p>
            <a:fld id="{2BD0F4D3-A369-4E7E-8A3D-517EC289D556}" type="slidenum">
              <a:rPr lang="en-US" smtClean="0"/>
              <a:pPr/>
              <a:t>57</a:t>
            </a:fld>
            <a:endParaRPr lang="en-US"/>
          </a:p>
        </p:txBody>
      </p:sp>
    </p:spTree>
    <p:extLst>
      <p:ext uri="{BB962C8B-B14F-4D97-AF65-F5344CB8AC3E}">
        <p14:creationId xmlns:p14="http://schemas.microsoft.com/office/powerpoint/2010/main" val="19273209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ＭＳ Ｐゴシック" charset="0"/>
                <a:cs typeface="ＭＳ Ｐゴシック" charset="0"/>
              </a:rPr>
              <a:t>through the list request feedback on each specific point giving something that they learned in this lesson.</a:t>
            </a:r>
          </a:p>
          <a:p>
            <a:r>
              <a:rPr lang="en-US" sz="1200" kern="1200" dirty="0" smtClean="0">
                <a:solidFill>
                  <a:schemeClr val="tx1"/>
                </a:solidFill>
                <a:effectLst/>
                <a:latin typeface="Arial" pitchFamily="34" charset="0"/>
                <a:ea typeface="ＭＳ Ｐゴシック" charset="0"/>
                <a:cs typeface="ＭＳ Ｐゴシック" charset="0"/>
              </a:rPr>
              <a:t> </a:t>
            </a:r>
          </a:p>
          <a:p>
            <a:r>
              <a:rPr lang="en-US" sz="1200" kern="1200" dirty="0" smtClean="0">
                <a:solidFill>
                  <a:schemeClr val="tx1"/>
                </a:solidFill>
                <a:effectLst/>
                <a:latin typeface="Arial" pitchFamily="34" charset="0"/>
                <a:ea typeface="ＭＳ Ｐゴシック" charset="0"/>
                <a:cs typeface="ＭＳ Ｐゴシック" charset="0"/>
              </a:rPr>
              <a:t>Note: let students know that they should be working on their sermon for the field service and/or student chapel lab using the form given to create a 1 to 2 page sermon summary.</a:t>
            </a:r>
          </a:p>
          <a:p>
            <a:r>
              <a:rPr lang="en-US" sz="1200" kern="1200" dirty="0" smtClean="0">
                <a:solidFill>
                  <a:schemeClr val="tx1"/>
                </a:solidFill>
                <a:effectLst/>
                <a:latin typeface="Arial" pitchFamily="34" charset="0"/>
                <a:ea typeface="ＭＳ Ｐゴシック" charset="0"/>
                <a:cs typeface="ＭＳ Ｐゴシック" charset="0"/>
              </a:rPr>
              <a:t>Note for this lesson add slides called BCAPS 4 hour. </a:t>
            </a:r>
          </a:p>
          <a:p>
            <a:r>
              <a:rPr lang="en-US" sz="1200" kern="1200" dirty="0" smtClean="0">
                <a:solidFill>
                  <a:schemeClr val="tx1"/>
                </a:solidFill>
                <a:effectLst/>
                <a:latin typeface="Arial" pitchFamily="34" charset="0"/>
                <a:ea typeface="ＭＳ Ｐゴシック" charset="0"/>
                <a:cs typeface="ＭＳ Ｐゴシック" charset="0"/>
              </a:rPr>
              <a:t>1:  handout for CHOBOLC: Basic Communications and preaching skills Elements of a Sermon.   </a:t>
            </a:r>
          </a:p>
          <a:p>
            <a:r>
              <a:rPr lang="en-US" sz="1200" kern="1200" dirty="0" smtClean="0">
                <a:solidFill>
                  <a:schemeClr val="tx1"/>
                </a:solidFill>
                <a:effectLst/>
                <a:latin typeface="Arial" pitchFamily="34" charset="0"/>
                <a:ea typeface="ＭＳ Ｐゴシック" charset="0"/>
                <a:cs typeface="ＭＳ Ｐゴシック" charset="0"/>
              </a:rPr>
              <a:t>1: one page summary sheet example 1</a:t>
            </a:r>
            <a:r>
              <a:rPr lang="en-US" sz="1200" kern="1200" baseline="30000" dirty="0" smtClean="0">
                <a:solidFill>
                  <a:schemeClr val="tx1"/>
                </a:solidFill>
                <a:effectLst/>
                <a:latin typeface="Arial" pitchFamily="34" charset="0"/>
                <a:ea typeface="ＭＳ Ｐゴシック" charset="0"/>
                <a:cs typeface="ＭＳ Ｐゴシック" charset="0"/>
              </a:rPr>
              <a:t>st</a:t>
            </a:r>
            <a:r>
              <a:rPr lang="en-US" sz="1200" kern="1200" dirty="0" smtClean="0">
                <a:solidFill>
                  <a:schemeClr val="tx1"/>
                </a:solidFill>
                <a:effectLst/>
                <a:latin typeface="Arial" pitchFamily="34" charset="0"/>
                <a:ea typeface="ＭＳ Ｐゴシック" charset="0"/>
                <a:cs typeface="ＭＳ Ｐゴシック" charset="0"/>
              </a:rPr>
              <a:t> Corinthians 4:1-12 and a blank example.  </a:t>
            </a:r>
          </a:p>
          <a:p>
            <a:r>
              <a:rPr lang="en-US" sz="1200" kern="1200" smtClean="0">
                <a:solidFill>
                  <a:schemeClr val="tx1"/>
                </a:solidFill>
                <a:effectLst/>
                <a:latin typeface="Arial" pitchFamily="34" charset="0"/>
                <a:ea typeface="ＭＳ Ｐゴシック" charset="0"/>
                <a:cs typeface="ＭＳ Ｐゴシック" charset="0"/>
              </a:rPr>
              <a:t>1: Add communication coaching form (CCF)  and communication self-evaluation form (CC SELF) and communication coaching short form  (CCSF).  </a:t>
            </a:r>
          </a:p>
          <a:p>
            <a:endParaRPr lang="en-US"/>
          </a:p>
        </p:txBody>
      </p:sp>
      <p:sp>
        <p:nvSpPr>
          <p:cNvPr id="4" name="Slide Number Placeholder 3"/>
          <p:cNvSpPr>
            <a:spLocks noGrp="1"/>
          </p:cNvSpPr>
          <p:nvPr>
            <p:ph type="sldNum" sz="quarter" idx="10"/>
          </p:nvPr>
        </p:nvSpPr>
        <p:spPr/>
        <p:txBody>
          <a:bodyPr/>
          <a:lstStyle/>
          <a:p>
            <a:fld id="{2BD0F4D3-A369-4E7E-8A3D-517EC289D556}" type="slidenum">
              <a:rPr lang="en-US" smtClean="0"/>
              <a:pPr/>
              <a:t>58</a:t>
            </a:fld>
            <a:endParaRPr lang="en-US"/>
          </a:p>
        </p:txBody>
      </p:sp>
    </p:spTree>
    <p:extLst>
      <p:ext uri="{BB962C8B-B14F-4D97-AF65-F5344CB8AC3E}">
        <p14:creationId xmlns:p14="http://schemas.microsoft.com/office/powerpoint/2010/main" val="1592358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st Page with camo">
    <p:bg>
      <p:bgPr>
        <a:blipFill dpi="0" rotWithShape="0">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sz="2400"/>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pPr/>
              <a:t>‹#›</a:t>
            </a:fld>
            <a:endParaRPr lang="en-US"/>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u="none" dirty="0" smtClean="0">
                <a:solidFill>
                  <a:srgbClr val="83847A"/>
                </a:solidFill>
              </a:rPr>
              <a:t>U.S.</a:t>
            </a:r>
            <a:r>
              <a:rPr lang="en-US" sz="1600" u="none" baseline="0" dirty="0" smtClean="0">
                <a:solidFill>
                  <a:srgbClr val="83847A"/>
                </a:solidFill>
              </a:rPr>
              <a:t> Army Chaplain Center &amp; School</a:t>
            </a:r>
            <a:endParaRPr lang="en-US" sz="1600" u="none"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tabLst/>
              <a:defRPr/>
            </a:pPr>
            <a:r>
              <a:rPr lang="en-US" sz="1400" u="none" dirty="0" smtClean="0">
                <a:solidFill>
                  <a:schemeClr val="bg1"/>
                </a:solidFill>
              </a:rPr>
              <a:t>U.S.</a:t>
            </a:r>
            <a:r>
              <a:rPr lang="en-US" sz="1400" u="none" baseline="0" dirty="0" smtClean="0">
                <a:solidFill>
                  <a:schemeClr val="bg1"/>
                </a:solidFill>
              </a:rPr>
              <a:t> Army Chaplain Center &amp; School</a:t>
            </a:r>
            <a:endParaRPr lang="en-US" sz="1400" u="none" dirty="0" smtClean="0">
              <a:solidFill>
                <a:schemeClr val="bg1"/>
              </a:solidFill>
            </a:endParaRP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1st Page with cam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94 w 10000"/>
              <a:gd name="connsiteY21" fmla="*/ 7696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79 w 10000"/>
              <a:gd name="connsiteY25" fmla="*/ 7809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 name="connsiteX0" fmla="*/ 9255 w 10000"/>
              <a:gd name="connsiteY0" fmla="*/ 0 h 10000"/>
              <a:gd name="connsiteX1" fmla="*/ 163 w 10000"/>
              <a:gd name="connsiteY1" fmla="*/ 0 h 10000"/>
              <a:gd name="connsiteX2" fmla="*/ 130 w 10000"/>
              <a:gd name="connsiteY2" fmla="*/ 5 h 10000"/>
              <a:gd name="connsiteX3" fmla="*/ 100 w 10000"/>
              <a:gd name="connsiteY3" fmla="*/ 20 h 10000"/>
              <a:gd name="connsiteX4" fmla="*/ 70 w 10000"/>
              <a:gd name="connsiteY4" fmla="*/ 39 h 10000"/>
              <a:gd name="connsiteX5" fmla="*/ 48 w 10000"/>
              <a:gd name="connsiteY5" fmla="*/ 69 h 10000"/>
              <a:gd name="connsiteX6" fmla="*/ 26 w 10000"/>
              <a:gd name="connsiteY6" fmla="*/ 98 h 10000"/>
              <a:gd name="connsiteX7" fmla="*/ 11 w 10000"/>
              <a:gd name="connsiteY7" fmla="*/ 138 h 10000"/>
              <a:gd name="connsiteX8" fmla="*/ 0 w 10000"/>
              <a:gd name="connsiteY8" fmla="*/ 177 h 10000"/>
              <a:gd name="connsiteX9" fmla="*/ 0 w 10000"/>
              <a:gd name="connsiteY9" fmla="*/ 221 h 10000"/>
              <a:gd name="connsiteX10" fmla="*/ 0 w 10000"/>
              <a:gd name="connsiteY10" fmla="*/ 7451 h 10000"/>
              <a:gd name="connsiteX11" fmla="*/ 4 w 10000"/>
              <a:gd name="connsiteY11" fmla="*/ 7500 h 10000"/>
              <a:gd name="connsiteX12" fmla="*/ 11 w 10000"/>
              <a:gd name="connsiteY12" fmla="*/ 7539 h 10000"/>
              <a:gd name="connsiteX13" fmla="*/ 30 w 10000"/>
              <a:gd name="connsiteY13" fmla="*/ 7579 h 10000"/>
              <a:gd name="connsiteX14" fmla="*/ 48 w 10000"/>
              <a:gd name="connsiteY14" fmla="*/ 7613 h 10000"/>
              <a:gd name="connsiteX15" fmla="*/ 74 w 10000"/>
              <a:gd name="connsiteY15" fmla="*/ 7642 h 10000"/>
              <a:gd name="connsiteX16" fmla="*/ 104 w 10000"/>
              <a:gd name="connsiteY16" fmla="*/ 7662 h 10000"/>
              <a:gd name="connsiteX17" fmla="*/ 137 w 10000"/>
              <a:gd name="connsiteY17" fmla="*/ 7677 h 10000"/>
              <a:gd name="connsiteX18" fmla="*/ 170 w 10000"/>
              <a:gd name="connsiteY18" fmla="*/ 7682 h 10000"/>
              <a:gd name="connsiteX19" fmla="*/ 6723 w 10000"/>
              <a:gd name="connsiteY19" fmla="*/ 7682 h 10000"/>
              <a:gd name="connsiteX20" fmla="*/ 6761 w 10000"/>
              <a:gd name="connsiteY20" fmla="*/ 7682 h 10000"/>
              <a:gd name="connsiteX21" fmla="*/ 6782 w 10000"/>
              <a:gd name="connsiteY21" fmla="*/ 7692 h 10000"/>
              <a:gd name="connsiteX22" fmla="*/ 6820 w 10000"/>
              <a:gd name="connsiteY22" fmla="*/ 7716 h 10000"/>
              <a:gd name="connsiteX23" fmla="*/ 6837 w 10000"/>
              <a:gd name="connsiteY23" fmla="*/ 7733 h 10000"/>
              <a:gd name="connsiteX24" fmla="*/ 6864 w 10000"/>
              <a:gd name="connsiteY24" fmla="*/ 7770 h 10000"/>
              <a:gd name="connsiteX25" fmla="*/ 6882 w 10000"/>
              <a:gd name="connsiteY25" fmla="*/ 7821 h 10000"/>
              <a:gd name="connsiteX26" fmla="*/ 6890 w 10000"/>
              <a:gd name="connsiteY26" fmla="*/ 7854 h 10000"/>
              <a:gd name="connsiteX27" fmla="*/ 6890 w 10000"/>
              <a:gd name="connsiteY27" fmla="*/ 7898 h 10000"/>
              <a:gd name="connsiteX28" fmla="*/ 6890 w 10000"/>
              <a:gd name="connsiteY28" fmla="*/ 9745 h 10000"/>
              <a:gd name="connsiteX29" fmla="*/ 6894 w 10000"/>
              <a:gd name="connsiteY29" fmla="*/ 9799 h 10000"/>
              <a:gd name="connsiteX30" fmla="*/ 6905 w 10000"/>
              <a:gd name="connsiteY30" fmla="*/ 9848 h 10000"/>
              <a:gd name="connsiteX31" fmla="*/ 6924 w 10000"/>
              <a:gd name="connsiteY31" fmla="*/ 9892 h 10000"/>
              <a:gd name="connsiteX32" fmla="*/ 6950 w 10000"/>
              <a:gd name="connsiteY32" fmla="*/ 9926 h 10000"/>
              <a:gd name="connsiteX33" fmla="*/ 6976 w 10000"/>
              <a:gd name="connsiteY33" fmla="*/ 9961 h 10000"/>
              <a:gd name="connsiteX34" fmla="*/ 7009 w 10000"/>
              <a:gd name="connsiteY34" fmla="*/ 9980 h 10000"/>
              <a:gd name="connsiteX35" fmla="*/ 7046 w 10000"/>
              <a:gd name="connsiteY35" fmla="*/ 9995 h 10000"/>
              <a:gd name="connsiteX36" fmla="*/ 7087 w 10000"/>
              <a:gd name="connsiteY36" fmla="*/ 10000 h 10000"/>
              <a:gd name="connsiteX37" fmla="*/ 9807 w 10000"/>
              <a:gd name="connsiteY37" fmla="*/ 10000 h 10000"/>
              <a:gd name="connsiteX38" fmla="*/ 9844 w 10000"/>
              <a:gd name="connsiteY38" fmla="*/ 9995 h 10000"/>
              <a:gd name="connsiteX39" fmla="*/ 9881 w 10000"/>
              <a:gd name="connsiteY39" fmla="*/ 9980 h 10000"/>
              <a:gd name="connsiteX40" fmla="*/ 9915 w 10000"/>
              <a:gd name="connsiteY40" fmla="*/ 9961 h 10000"/>
              <a:gd name="connsiteX41" fmla="*/ 9944 w 10000"/>
              <a:gd name="connsiteY41" fmla="*/ 9926 h 10000"/>
              <a:gd name="connsiteX42" fmla="*/ 9967 w 10000"/>
              <a:gd name="connsiteY42" fmla="*/ 9892 h 10000"/>
              <a:gd name="connsiteX43" fmla="*/ 9985 w 10000"/>
              <a:gd name="connsiteY43" fmla="*/ 9848 h 10000"/>
              <a:gd name="connsiteX44" fmla="*/ 9996 w 10000"/>
              <a:gd name="connsiteY44" fmla="*/ 9799 h 10000"/>
              <a:gd name="connsiteX45" fmla="*/ 10000 w 10000"/>
              <a:gd name="connsiteY45" fmla="*/ 9745 h 10000"/>
              <a:gd name="connsiteX46" fmla="*/ 10000 w 10000"/>
              <a:gd name="connsiteY46" fmla="*/ 7932 h 10000"/>
              <a:gd name="connsiteX47" fmla="*/ 9996 w 10000"/>
              <a:gd name="connsiteY47" fmla="*/ 7883 h 10000"/>
              <a:gd name="connsiteX48" fmla="*/ 9985 w 10000"/>
              <a:gd name="connsiteY48" fmla="*/ 7834 h 10000"/>
              <a:gd name="connsiteX49" fmla="*/ 9967 w 10000"/>
              <a:gd name="connsiteY49" fmla="*/ 7795 h 10000"/>
              <a:gd name="connsiteX50" fmla="*/ 9944 w 10000"/>
              <a:gd name="connsiteY50" fmla="*/ 7755 h 10000"/>
              <a:gd name="connsiteX51" fmla="*/ 9915 w 10000"/>
              <a:gd name="connsiteY51" fmla="*/ 7726 h 10000"/>
              <a:gd name="connsiteX52" fmla="*/ 9885 w 10000"/>
              <a:gd name="connsiteY52" fmla="*/ 7701 h 10000"/>
              <a:gd name="connsiteX53" fmla="*/ 9848 w 10000"/>
              <a:gd name="connsiteY53" fmla="*/ 7687 h 10000"/>
              <a:gd name="connsiteX54" fmla="*/ 9811 w 10000"/>
              <a:gd name="connsiteY54" fmla="*/ 7682 h 10000"/>
              <a:gd name="connsiteX55" fmla="*/ 9563 w 10000"/>
              <a:gd name="connsiteY55" fmla="*/ 7682 h 10000"/>
              <a:gd name="connsiteX56" fmla="*/ 9533 w 10000"/>
              <a:gd name="connsiteY56" fmla="*/ 7677 h 10000"/>
              <a:gd name="connsiteX57" fmla="*/ 9503 w 10000"/>
              <a:gd name="connsiteY57" fmla="*/ 7662 h 10000"/>
              <a:gd name="connsiteX58" fmla="*/ 9481 w 10000"/>
              <a:gd name="connsiteY58" fmla="*/ 7642 h 10000"/>
              <a:gd name="connsiteX59" fmla="*/ 9459 w 10000"/>
              <a:gd name="connsiteY59" fmla="*/ 7613 h 10000"/>
              <a:gd name="connsiteX60" fmla="*/ 9444 w 10000"/>
              <a:gd name="connsiteY60" fmla="*/ 7579 h 10000"/>
              <a:gd name="connsiteX61" fmla="*/ 9429 w 10000"/>
              <a:gd name="connsiteY61" fmla="*/ 7544 h 10000"/>
              <a:gd name="connsiteX62" fmla="*/ 9422 w 10000"/>
              <a:gd name="connsiteY62" fmla="*/ 7500 h 10000"/>
              <a:gd name="connsiteX63" fmla="*/ 9418 w 10000"/>
              <a:gd name="connsiteY63" fmla="*/ 7456 h 10000"/>
              <a:gd name="connsiteX64" fmla="*/ 9422 w 10000"/>
              <a:gd name="connsiteY64" fmla="*/ 221 h 10000"/>
              <a:gd name="connsiteX65" fmla="*/ 9418 w 10000"/>
              <a:gd name="connsiteY65" fmla="*/ 177 h 10000"/>
              <a:gd name="connsiteX66" fmla="*/ 9407 w 10000"/>
              <a:gd name="connsiteY66" fmla="*/ 138 h 10000"/>
              <a:gd name="connsiteX67" fmla="*/ 9392 w 10000"/>
              <a:gd name="connsiteY67" fmla="*/ 98 h 10000"/>
              <a:gd name="connsiteX68" fmla="*/ 9370 w 10000"/>
              <a:gd name="connsiteY68" fmla="*/ 69 h 10000"/>
              <a:gd name="connsiteX69" fmla="*/ 9348 w 10000"/>
              <a:gd name="connsiteY69" fmla="*/ 39 h 10000"/>
              <a:gd name="connsiteX70" fmla="*/ 9318 w 10000"/>
              <a:gd name="connsiteY70" fmla="*/ 20 h 10000"/>
              <a:gd name="connsiteX71" fmla="*/ 9288 w 10000"/>
              <a:gd name="connsiteY71" fmla="*/ 5 h 10000"/>
              <a:gd name="connsiteX72" fmla="*/ 9255 w 10000"/>
              <a:gd name="connsiteY7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000" h="10000">
                <a:moveTo>
                  <a:pt x="9255" y="0"/>
                </a:moveTo>
                <a:lnTo>
                  <a:pt x="163" y="0"/>
                </a:lnTo>
                <a:cubicBezTo>
                  <a:pt x="152" y="2"/>
                  <a:pt x="141" y="3"/>
                  <a:pt x="130" y="5"/>
                </a:cubicBezTo>
                <a:lnTo>
                  <a:pt x="100" y="20"/>
                </a:lnTo>
                <a:cubicBezTo>
                  <a:pt x="90" y="26"/>
                  <a:pt x="80" y="33"/>
                  <a:pt x="70" y="39"/>
                </a:cubicBezTo>
                <a:cubicBezTo>
                  <a:pt x="63" y="49"/>
                  <a:pt x="55" y="59"/>
                  <a:pt x="48" y="69"/>
                </a:cubicBezTo>
                <a:cubicBezTo>
                  <a:pt x="41" y="79"/>
                  <a:pt x="33" y="88"/>
                  <a:pt x="26" y="98"/>
                </a:cubicBezTo>
                <a:cubicBezTo>
                  <a:pt x="21" y="111"/>
                  <a:pt x="16" y="125"/>
                  <a:pt x="11" y="138"/>
                </a:cubicBezTo>
                <a:cubicBezTo>
                  <a:pt x="7" y="151"/>
                  <a:pt x="4" y="164"/>
                  <a:pt x="0" y="177"/>
                </a:cubicBezTo>
                <a:lnTo>
                  <a:pt x="0" y="221"/>
                </a:lnTo>
                <a:lnTo>
                  <a:pt x="0" y="7451"/>
                </a:lnTo>
                <a:cubicBezTo>
                  <a:pt x="1" y="7467"/>
                  <a:pt x="3" y="7484"/>
                  <a:pt x="4" y="7500"/>
                </a:cubicBezTo>
                <a:cubicBezTo>
                  <a:pt x="6" y="7513"/>
                  <a:pt x="9" y="7526"/>
                  <a:pt x="11" y="7539"/>
                </a:cubicBezTo>
                <a:cubicBezTo>
                  <a:pt x="17" y="7552"/>
                  <a:pt x="24" y="7566"/>
                  <a:pt x="30" y="7579"/>
                </a:cubicBezTo>
                <a:cubicBezTo>
                  <a:pt x="36" y="7590"/>
                  <a:pt x="42" y="7602"/>
                  <a:pt x="48" y="7613"/>
                </a:cubicBezTo>
                <a:lnTo>
                  <a:pt x="74" y="7642"/>
                </a:lnTo>
                <a:cubicBezTo>
                  <a:pt x="84" y="7649"/>
                  <a:pt x="94" y="7655"/>
                  <a:pt x="104" y="7662"/>
                </a:cubicBezTo>
                <a:lnTo>
                  <a:pt x="137" y="7677"/>
                </a:lnTo>
                <a:cubicBezTo>
                  <a:pt x="148" y="7679"/>
                  <a:pt x="159" y="7680"/>
                  <a:pt x="170" y="7682"/>
                </a:cubicBezTo>
                <a:lnTo>
                  <a:pt x="6723" y="7682"/>
                </a:lnTo>
                <a:lnTo>
                  <a:pt x="6761" y="7682"/>
                </a:lnTo>
                <a:cubicBezTo>
                  <a:pt x="6772" y="7687"/>
                  <a:pt x="6771" y="7687"/>
                  <a:pt x="6782" y="7692"/>
                </a:cubicBezTo>
                <a:cubicBezTo>
                  <a:pt x="6795" y="7700"/>
                  <a:pt x="6807" y="7708"/>
                  <a:pt x="6820" y="7716"/>
                </a:cubicBezTo>
                <a:lnTo>
                  <a:pt x="6837" y="7733"/>
                </a:lnTo>
                <a:cubicBezTo>
                  <a:pt x="6846" y="7745"/>
                  <a:pt x="6855" y="7758"/>
                  <a:pt x="6864" y="7770"/>
                </a:cubicBezTo>
                <a:lnTo>
                  <a:pt x="6882" y="7821"/>
                </a:lnTo>
                <a:cubicBezTo>
                  <a:pt x="6886" y="7836"/>
                  <a:pt x="6886" y="7839"/>
                  <a:pt x="6890" y="7854"/>
                </a:cubicBezTo>
                <a:lnTo>
                  <a:pt x="6890" y="7898"/>
                </a:lnTo>
                <a:lnTo>
                  <a:pt x="6890" y="9745"/>
                </a:lnTo>
                <a:cubicBezTo>
                  <a:pt x="6891" y="9763"/>
                  <a:pt x="6893" y="9781"/>
                  <a:pt x="6894" y="9799"/>
                </a:cubicBezTo>
                <a:cubicBezTo>
                  <a:pt x="6898" y="9815"/>
                  <a:pt x="6901" y="9832"/>
                  <a:pt x="6905" y="9848"/>
                </a:cubicBezTo>
                <a:cubicBezTo>
                  <a:pt x="6911" y="9863"/>
                  <a:pt x="6918" y="9877"/>
                  <a:pt x="6924" y="9892"/>
                </a:cubicBezTo>
                <a:cubicBezTo>
                  <a:pt x="6933" y="9903"/>
                  <a:pt x="6941" y="9915"/>
                  <a:pt x="6950" y="9926"/>
                </a:cubicBezTo>
                <a:cubicBezTo>
                  <a:pt x="6959" y="9938"/>
                  <a:pt x="6967" y="9949"/>
                  <a:pt x="6976" y="9961"/>
                </a:cubicBezTo>
                <a:cubicBezTo>
                  <a:pt x="6987" y="9967"/>
                  <a:pt x="6998" y="9974"/>
                  <a:pt x="7009" y="9980"/>
                </a:cubicBezTo>
                <a:cubicBezTo>
                  <a:pt x="7021" y="9985"/>
                  <a:pt x="7034" y="9990"/>
                  <a:pt x="7046" y="9995"/>
                </a:cubicBezTo>
                <a:cubicBezTo>
                  <a:pt x="7060" y="9997"/>
                  <a:pt x="7073" y="9998"/>
                  <a:pt x="7087" y="10000"/>
                </a:cubicBezTo>
                <a:lnTo>
                  <a:pt x="9807" y="10000"/>
                </a:lnTo>
                <a:cubicBezTo>
                  <a:pt x="9819" y="9998"/>
                  <a:pt x="9832" y="9997"/>
                  <a:pt x="9844" y="9995"/>
                </a:cubicBezTo>
                <a:cubicBezTo>
                  <a:pt x="9856" y="9990"/>
                  <a:pt x="9869" y="9985"/>
                  <a:pt x="9881" y="9980"/>
                </a:cubicBezTo>
                <a:cubicBezTo>
                  <a:pt x="9892" y="9974"/>
                  <a:pt x="9904" y="9967"/>
                  <a:pt x="9915" y="9961"/>
                </a:cubicBezTo>
                <a:lnTo>
                  <a:pt x="9944" y="9926"/>
                </a:lnTo>
                <a:cubicBezTo>
                  <a:pt x="9952" y="9915"/>
                  <a:pt x="9959" y="9903"/>
                  <a:pt x="9967" y="9892"/>
                </a:cubicBezTo>
                <a:cubicBezTo>
                  <a:pt x="9973" y="9877"/>
                  <a:pt x="9979" y="9863"/>
                  <a:pt x="9985" y="9848"/>
                </a:cubicBezTo>
                <a:cubicBezTo>
                  <a:pt x="9989" y="9832"/>
                  <a:pt x="9992" y="9815"/>
                  <a:pt x="9996" y="9799"/>
                </a:cubicBezTo>
                <a:cubicBezTo>
                  <a:pt x="9997" y="9781"/>
                  <a:pt x="9999" y="9763"/>
                  <a:pt x="10000" y="9745"/>
                </a:cubicBezTo>
                <a:lnTo>
                  <a:pt x="10000" y="7932"/>
                </a:lnTo>
                <a:cubicBezTo>
                  <a:pt x="9999" y="7916"/>
                  <a:pt x="9997" y="7899"/>
                  <a:pt x="9996" y="7883"/>
                </a:cubicBezTo>
                <a:cubicBezTo>
                  <a:pt x="9992" y="7867"/>
                  <a:pt x="9989" y="7850"/>
                  <a:pt x="9985" y="7834"/>
                </a:cubicBezTo>
                <a:lnTo>
                  <a:pt x="9967" y="7795"/>
                </a:lnTo>
                <a:cubicBezTo>
                  <a:pt x="9959" y="7782"/>
                  <a:pt x="9952" y="7768"/>
                  <a:pt x="9944" y="7755"/>
                </a:cubicBezTo>
                <a:lnTo>
                  <a:pt x="9915" y="7726"/>
                </a:lnTo>
                <a:cubicBezTo>
                  <a:pt x="9905" y="7718"/>
                  <a:pt x="9895" y="7709"/>
                  <a:pt x="9885" y="7701"/>
                </a:cubicBezTo>
                <a:cubicBezTo>
                  <a:pt x="9873" y="7696"/>
                  <a:pt x="9860" y="7692"/>
                  <a:pt x="9848" y="7687"/>
                </a:cubicBezTo>
                <a:cubicBezTo>
                  <a:pt x="9836" y="7685"/>
                  <a:pt x="9823" y="7684"/>
                  <a:pt x="9811" y="7682"/>
                </a:cubicBezTo>
                <a:lnTo>
                  <a:pt x="9563" y="7682"/>
                </a:lnTo>
                <a:cubicBezTo>
                  <a:pt x="9553" y="7680"/>
                  <a:pt x="9543" y="7679"/>
                  <a:pt x="9533" y="7677"/>
                </a:cubicBezTo>
                <a:lnTo>
                  <a:pt x="9503" y="7662"/>
                </a:lnTo>
                <a:cubicBezTo>
                  <a:pt x="9496" y="7655"/>
                  <a:pt x="9488" y="7649"/>
                  <a:pt x="9481" y="7642"/>
                </a:cubicBezTo>
                <a:cubicBezTo>
                  <a:pt x="9474" y="7632"/>
                  <a:pt x="9466" y="7623"/>
                  <a:pt x="9459" y="7613"/>
                </a:cubicBezTo>
                <a:cubicBezTo>
                  <a:pt x="9454" y="7602"/>
                  <a:pt x="9449" y="7590"/>
                  <a:pt x="9444" y="7579"/>
                </a:cubicBezTo>
                <a:cubicBezTo>
                  <a:pt x="9439" y="7567"/>
                  <a:pt x="9434" y="7556"/>
                  <a:pt x="9429" y="7544"/>
                </a:cubicBezTo>
                <a:cubicBezTo>
                  <a:pt x="9427" y="7529"/>
                  <a:pt x="9424" y="7515"/>
                  <a:pt x="9422" y="7500"/>
                </a:cubicBezTo>
                <a:cubicBezTo>
                  <a:pt x="9421" y="7485"/>
                  <a:pt x="9419" y="7471"/>
                  <a:pt x="9418" y="7456"/>
                </a:cubicBezTo>
                <a:cubicBezTo>
                  <a:pt x="9419" y="5044"/>
                  <a:pt x="9421" y="2633"/>
                  <a:pt x="9422" y="221"/>
                </a:cubicBezTo>
                <a:cubicBezTo>
                  <a:pt x="9421" y="206"/>
                  <a:pt x="9419" y="192"/>
                  <a:pt x="9418" y="177"/>
                </a:cubicBezTo>
                <a:cubicBezTo>
                  <a:pt x="9414" y="164"/>
                  <a:pt x="9411" y="151"/>
                  <a:pt x="9407" y="138"/>
                </a:cubicBezTo>
                <a:cubicBezTo>
                  <a:pt x="9402" y="125"/>
                  <a:pt x="9397" y="111"/>
                  <a:pt x="9392" y="98"/>
                </a:cubicBezTo>
                <a:cubicBezTo>
                  <a:pt x="9385" y="88"/>
                  <a:pt x="9377" y="79"/>
                  <a:pt x="9370" y="69"/>
                </a:cubicBezTo>
                <a:cubicBezTo>
                  <a:pt x="9363" y="59"/>
                  <a:pt x="9355" y="49"/>
                  <a:pt x="9348" y="39"/>
                </a:cubicBezTo>
                <a:cubicBezTo>
                  <a:pt x="9338" y="33"/>
                  <a:pt x="9328" y="26"/>
                  <a:pt x="9318" y="20"/>
                </a:cubicBezTo>
                <a:lnTo>
                  <a:pt x="9288" y="5"/>
                </a:lnTo>
                <a:cubicBezTo>
                  <a:pt x="9277" y="3"/>
                  <a:pt x="9266" y="2"/>
                  <a:pt x="9255" y="0"/>
                </a:cubicBezTo>
                <a:close/>
              </a:path>
            </a:pathLst>
          </a:custGeom>
          <a:solidFill>
            <a:srgbClr val="32362C">
              <a:alpha val="89018"/>
            </a:srgbClr>
          </a:solidFill>
          <a:ln w="9525">
            <a:noFill/>
            <a:round/>
            <a:headEnd/>
            <a:tailEnd/>
          </a:ln>
        </p:spPr>
        <p:txBody>
          <a:bodyPr/>
          <a:lstStyle/>
          <a:p>
            <a:endParaRPr lang="en-US" sz="2400"/>
          </a:p>
        </p:txBody>
      </p:sp>
      <p:pic>
        <p:nvPicPr>
          <p:cNvPr id="5" name="Picture 18"/>
          <p:cNvPicPr>
            <a:picLocks noChangeAspect="1"/>
          </p:cNvPicPr>
          <p:nvPr/>
        </p:nvPicPr>
        <p:blipFill>
          <a:blip r:embed="rId3"/>
          <a:srcRect/>
          <a:stretch>
            <a:fillRect/>
          </a:stretch>
        </p:blipFill>
        <p:spPr bwMode="auto">
          <a:xfrm>
            <a:off x="7110805" y="5118100"/>
            <a:ext cx="1731962" cy="1504950"/>
          </a:xfrm>
          <a:prstGeom prst="rect">
            <a:avLst/>
          </a:prstGeom>
          <a:noFill/>
          <a:ln w="9525">
            <a:noFill/>
            <a:miter lim="800000"/>
            <a:headEnd/>
            <a:tailEnd/>
          </a:ln>
        </p:spPr>
      </p:pic>
      <p:sp>
        <p:nvSpPr>
          <p:cNvPr id="2"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7" name="Slide Number Placeholder 5"/>
          <p:cNvSpPr>
            <a:spLocks noGrp="1"/>
          </p:cNvSpPr>
          <p:nvPr>
            <p:ph type="sldNum" sz="quarter" idx="13"/>
          </p:nvPr>
        </p:nvSpPr>
        <p:spPr/>
        <p:txBody>
          <a:bodyPr/>
          <a:lstStyle>
            <a:lvl1pPr>
              <a:defRPr>
                <a:solidFill>
                  <a:schemeClr val="bg1"/>
                </a:solidFill>
              </a:defRPr>
            </a:lvl1pPr>
          </a:lstStyle>
          <a:p>
            <a:fld id="{4F3B0510-0BA9-4131-8035-0A5C7980A2C3}" type="slidenum">
              <a:rPr lang="en-US"/>
              <a:pPr/>
              <a:t>‹#›</a:t>
            </a:fld>
            <a:endParaRPr lang="en-US"/>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41591" y="5383122"/>
            <a:ext cx="641789" cy="969059"/>
          </a:xfrm>
          <a:prstGeom prst="rect">
            <a:avLst/>
          </a:prstGeom>
        </p:spPr>
      </p:pic>
      <p:sp>
        <p:nvSpPr>
          <p:cNvPr id="3" name="TextBox 2"/>
          <p:cNvSpPr txBox="1"/>
          <p:nvPr userDrawn="1"/>
        </p:nvSpPr>
        <p:spPr>
          <a:xfrm>
            <a:off x="1296988" y="289095"/>
            <a:ext cx="6858000" cy="338554"/>
          </a:xfrm>
          <a:prstGeom prst="rect">
            <a:avLst/>
          </a:prstGeom>
          <a:noFill/>
        </p:spPr>
        <p:txBody>
          <a:bodyPr wrap="square" rtlCol="0">
            <a:spAutoFit/>
          </a:bodyPr>
          <a:lstStyle/>
          <a:p>
            <a:pPr algn="r"/>
            <a:r>
              <a:rPr lang="en-US" sz="1600" u="none" dirty="0" smtClean="0">
                <a:solidFill>
                  <a:srgbClr val="83847A"/>
                </a:solidFill>
              </a:rPr>
              <a:t>U.S.</a:t>
            </a:r>
            <a:r>
              <a:rPr lang="en-US" sz="1600" u="none" baseline="0" dirty="0" smtClean="0">
                <a:solidFill>
                  <a:srgbClr val="83847A"/>
                </a:solidFill>
              </a:rPr>
              <a:t> Army Chaplain Center &amp; School</a:t>
            </a:r>
            <a:endParaRPr lang="en-US" sz="1600" u="none" dirty="0">
              <a:solidFill>
                <a:srgbClr val="83847A"/>
              </a:solidFill>
            </a:endParaRPr>
          </a:p>
        </p:txBody>
      </p:sp>
      <p:sp>
        <p:nvSpPr>
          <p:cNvPr id="12" name="Rounded Rectangle 11" hidden="1"/>
          <p:cNvSpPr/>
          <p:nvPr userDrawn="1"/>
        </p:nvSpPr>
        <p:spPr>
          <a:xfrm>
            <a:off x="2128839" y="6074410"/>
            <a:ext cx="3774122" cy="548640"/>
          </a:xfrm>
          <a:prstGeom prst="roundRect">
            <a:avLst/>
          </a:prstGeom>
          <a:solidFill>
            <a:srgbClr val="3F4339">
              <a:alpha val="8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tabLst/>
              <a:defRPr/>
            </a:pPr>
            <a:r>
              <a:rPr lang="en-US" sz="1400" u="none" dirty="0" smtClean="0">
                <a:solidFill>
                  <a:schemeClr val="bg1"/>
                </a:solidFill>
              </a:rPr>
              <a:t>U.S.</a:t>
            </a:r>
            <a:r>
              <a:rPr lang="en-US" sz="1400" u="none" baseline="0" dirty="0" smtClean="0">
                <a:solidFill>
                  <a:schemeClr val="bg1"/>
                </a:solidFill>
              </a:rPr>
              <a:t> Army Chaplain Center &amp; School</a:t>
            </a:r>
            <a:endParaRPr lang="en-US" sz="1400" u="none" dirty="0" smtClean="0">
              <a:solidFill>
                <a:schemeClr val="bg1"/>
              </a:solidFill>
            </a:endParaRPr>
          </a:p>
        </p:txBody>
      </p:sp>
      <p:cxnSp>
        <p:nvCxnSpPr>
          <p:cNvPr id="15" name="Straight Connector 14"/>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06120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st Page dark">
    <p:bg>
      <p:bgPr>
        <a:solidFill>
          <a:srgbClr val="82786F"/>
        </a:solidFill>
        <a:effectLst/>
      </p:bgPr>
    </p:bg>
    <p:spTree>
      <p:nvGrpSpPr>
        <p:cNvPr id="1" name=""/>
        <p:cNvGrpSpPr/>
        <p:nvPr/>
      </p:nvGrpSpPr>
      <p:grpSpPr>
        <a:xfrm>
          <a:off x="0" y="0"/>
          <a:ext cx="0" cy="0"/>
          <a:chOff x="0" y="0"/>
          <a:chExt cx="0" cy="0"/>
        </a:xfrm>
      </p:grpSpPr>
      <p:sp>
        <p:nvSpPr>
          <p:cNvPr id="4" name="Freeform 5"/>
          <p:cNvSpPr>
            <a:spLocks/>
          </p:cNvSpPr>
          <p:nvPr/>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B4324"/>
          </a:solidFill>
          <a:ln w="9525">
            <a:noFill/>
            <a:round/>
            <a:headEnd/>
            <a:tailEnd/>
          </a:ln>
        </p:spPr>
        <p:txBody>
          <a:bodyPr/>
          <a:lstStyle/>
          <a:p>
            <a:endParaRPr lang="en-US" sz="2400"/>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7" name="TextBox 11"/>
          <p:cNvSpPr txBox="1">
            <a:spLocks noChangeArrowheads="1"/>
          </p:cNvSpPr>
          <p:nvPr/>
        </p:nvSpPr>
        <p:spPr bwMode="auto">
          <a:xfrm>
            <a:off x="-538163" y="4987925"/>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9" name="Slide Number Placeholder 3"/>
          <p:cNvSpPr>
            <a:spLocks noGrp="1"/>
          </p:cNvSpPr>
          <p:nvPr>
            <p:ph type="sldNum" sz="quarter" idx="13"/>
          </p:nvPr>
        </p:nvSpPr>
        <p:spPr/>
        <p:txBody>
          <a:bodyPr/>
          <a:lstStyle>
            <a:lvl1pPr>
              <a:defRPr>
                <a:solidFill>
                  <a:schemeClr val="bg1"/>
                </a:solidFill>
              </a:defRPr>
            </a:lvl1pPr>
          </a:lstStyle>
          <a:p>
            <a:fld id="{B28B0282-66B5-4F96-A160-1346FF2A91B6}" type="slidenum">
              <a:rPr lang="en-US"/>
              <a:pPr/>
              <a:t>‹#›</a:t>
            </a:fld>
            <a:endParaRPr lang="en-US"/>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10"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u="none" dirty="0" smtClean="0">
                <a:solidFill>
                  <a:srgbClr val="83847A"/>
                </a:solidFill>
              </a:rPr>
              <a:t>U.S.</a:t>
            </a:r>
            <a:r>
              <a:rPr lang="en-US" sz="1600" u="none" baseline="0" dirty="0" smtClean="0">
                <a:solidFill>
                  <a:srgbClr val="83847A"/>
                </a:solidFill>
              </a:rPr>
              <a:t> Army Chaplain Center &amp; School</a:t>
            </a:r>
            <a:endParaRPr lang="en-US" sz="1600" u="none" dirty="0">
              <a:solidFill>
                <a:srgbClr val="83847A"/>
              </a:solidFill>
            </a:endParaRPr>
          </a:p>
        </p:txBody>
      </p:sp>
      <p:cxnSp>
        <p:nvCxnSpPr>
          <p:cNvPr id="13" name="Straight Connector 12"/>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st Page light">
    <p:spTree>
      <p:nvGrpSpPr>
        <p:cNvPr id="1" name=""/>
        <p:cNvGrpSpPr/>
        <p:nvPr/>
      </p:nvGrpSpPr>
      <p:grpSpPr>
        <a:xfrm>
          <a:off x="0" y="0"/>
          <a:ext cx="0" cy="0"/>
          <a:chOff x="0" y="0"/>
          <a:chExt cx="0" cy="0"/>
        </a:xfrm>
      </p:grpSpPr>
      <p:sp>
        <p:nvSpPr>
          <p:cNvPr id="4" name="Freeform 5"/>
          <p:cNvSpPr>
            <a:spLocks/>
          </p:cNvSpPr>
          <p:nvPr userDrawn="1"/>
        </p:nvSpPr>
        <p:spPr bwMode="auto">
          <a:xfrm>
            <a:off x="198438" y="161925"/>
            <a:ext cx="8566150" cy="6464300"/>
          </a:xfrm>
          <a:custGeom>
            <a:avLst/>
            <a:gdLst>
              <a:gd name="T0" fmla="*/ 2147483647 w 5396"/>
              <a:gd name="T1" fmla="*/ 0 h 4072"/>
              <a:gd name="T2" fmla="*/ 2147483647 w 5396"/>
              <a:gd name="T3" fmla="*/ 2147483647 h 4072"/>
              <a:gd name="T4" fmla="*/ 2147483647 w 5396"/>
              <a:gd name="T5" fmla="*/ 2147483647 h 4072"/>
              <a:gd name="T6" fmla="*/ 2147483647 w 5396"/>
              <a:gd name="T7" fmla="*/ 2147483647 h 4072"/>
              <a:gd name="T8" fmla="*/ 0 w 5396"/>
              <a:gd name="T9" fmla="*/ 2147483647 h 4072"/>
              <a:gd name="T10" fmla="*/ 0 w 5396"/>
              <a:gd name="T11" fmla="*/ 2147483647 h 4072"/>
              <a:gd name="T12" fmla="*/ 2147483647 w 5396"/>
              <a:gd name="T13" fmla="*/ 2147483647 h 4072"/>
              <a:gd name="T14" fmla="*/ 2147483647 w 5396"/>
              <a:gd name="T15" fmla="*/ 2147483647 h 4072"/>
              <a:gd name="T16" fmla="*/ 2147483647 w 5396"/>
              <a:gd name="T17" fmla="*/ 2147483647 h 4072"/>
              <a:gd name="T18" fmla="*/ 2147483647 w 5396"/>
              <a:gd name="T19" fmla="*/ 2147483647 h 4072"/>
              <a:gd name="T20" fmla="*/ 2147483647 w 5396"/>
              <a:gd name="T21" fmla="*/ 2147483647 h 4072"/>
              <a:gd name="T22" fmla="*/ 2147483647 w 5396"/>
              <a:gd name="T23" fmla="*/ 2147483647 h 4072"/>
              <a:gd name="T24" fmla="*/ 2147483647 w 5396"/>
              <a:gd name="T25" fmla="*/ 2147483647 h 4072"/>
              <a:gd name="T26" fmla="*/ 2147483647 w 5396"/>
              <a:gd name="T27" fmla="*/ 2147483647 h 4072"/>
              <a:gd name="T28" fmla="*/ 2147483647 w 5396"/>
              <a:gd name="T29" fmla="*/ 2147483647 h 4072"/>
              <a:gd name="T30" fmla="*/ 2147483647 w 5396"/>
              <a:gd name="T31" fmla="*/ 2147483647 h 4072"/>
              <a:gd name="T32" fmla="*/ 2147483647 w 5396"/>
              <a:gd name="T33" fmla="*/ 2147483647 h 4072"/>
              <a:gd name="T34" fmla="*/ 2147483647 w 5396"/>
              <a:gd name="T35" fmla="*/ 2147483647 h 4072"/>
              <a:gd name="T36" fmla="*/ 2147483647 w 5396"/>
              <a:gd name="T37" fmla="*/ 2147483647 h 4072"/>
              <a:gd name="T38" fmla="*/ 2147483647 w 5396"/>
              <a:gd name="T39" fmla="*/ 2147483647 h 4072"/>
              <a:gd name="T40" fmla="*/ 2147483647 w 5396"/>
              <a:gd name="T41" fmla="*/ 2147483647 h 4072"/>
              <a:gd name="T42" fmla="*/ 2147483647 w 5396"/>
              <a:gd name="T43" fmla="*/ 2147483647 h 4072"/>
              <a:gd name="T44" fmla="*/ 2147483647 w 5396"/>
              <a:gd name="T45" fmla="*/ 2147483647 h 4072"/>
              <a:gd name="T46" fmla="*/ 2147483647 w 5396"/>
              <a:gd name="T47" fmla="*/ 2147483647 h 4072"/>
              <a:gd name="T48" fmla="*/ 2147483647 w 5396"/>
              <a:gd name="T49" fmla="*/ 2147483647 h 4072"/>
              <a:gd name="T50" fmla="*/ 2147483647 w 5396"/>
              <a:gd name="T51" fmla="*/ 2147483647 h 4072"/>
              <a:gd name="T52" fmla="*/ 2147483647 w 5396"/>
              <a:gd name="T53" fmla="*/ 2147483647 h 4072"/>
              <a:gd name="T54" fmla="*/ 2147483647 w 5396"/>
              <a:gd name="T55" fmla="*/ 2147483647 h 4072"/>
              <a:gd name="T56" fmla="*/ 2147483647 w 5396"/>
              <a:gd name="T57" fmla="*/ 2147483647 h 4072"/>
              <a:gd name="T58" fmla="*/ 2147483647 w 5396"/>
              <a:gd name="T59" fmla="*/ 2147483647 h 4072"/>
              <a:gd name="T60" fmla="*/ 2147483647 w 5396"/>
              <a:gd name="T61" fmla="*/ 2147483647 h 4072"/>
              <a:gd name="T62" fmla="*/ 2147483647 w 5396"/>
              <a:gd name="T63" fmla="*/ 2147483647 h 4072"/>
              <a:gd name="T64" fmla="*/ 2147483647 w 5396"/>
              <a:gd name="T65" fmla="*/ 2147483647 h 4072"/>
              <a:gd name="T66" fmla="*/ 2147483647 w 5396"/>
              <a:gd name="T67" fmla="*/ 2147483647 h 4072"/>
              <a:gd name="T68" fmla="*/ 2147483647 w 5396"/>
              <a:gd name="T69" fmla="*/ 2147483647 h 4072"/>
              <a:gd name="T70" fmla="*/ 2147483647 w 5396"/>
              <a:gd name="T71" fmla="*/ 2147483647 h 4072"/>
              <a:gd name="T72" fmla="*/ 2147483647 w 5396"/>
              <a:gd name="T73" fmla="*/ 2147483647 h 4072"/>
              <a:gd name="T74" fmla="*/ 2147483647 w 5396"/>
              <a:gd name="T75" fmla="*/ 2147483647 h 4072"/>
              <a:gd name="T76" fmla="*/ 2147483647 w 5396"/>
              <a:gd name="T77" fmla="*/ 2147483647 h 4072"/>
              <a:gd name="T78" fmla="*/ 2147483647 w 5396"/>
              <a:gd name="T79" fmla="*/ 2147483647 h 4072"/>
              <a:gd name="T80" fmla="*/ 2147483647 w 5396"/>
              <a:gd name="T81" fmla="*/ 2147483647 h 4072"/>
              <a:gd name="T82" fmla="*/ 2147483647 w 5396"/>
              <a:gd name="T83" fmla="*/ 2147483647 h 40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96" h="4072">
                <a:moveTo>
                  <a:pt x="4994" y="0"/>
                </a:moveTo>
                <a:lnTo>
                  <a:pt x="88" y="0"/>
                </a:lnTo>
                <a:lnTo>
                  <a:pt x="70" y="2"/>
                </a:lnTo>
                <a:lnTo>
                  <a:pt x="54" y="8"/>
                </a:lnTo>
                <a:lnTo>
                  <a:pt x="38" y="16"/>
                </a:lnTo>
                <a:lnTo>
                  <a:pt x="26" y="28"/>
                </a:lnTo>
                <a:lnTo>
                  <a:pt x="14" y="40"/>
                </a:lnTo>
                <a:lnTo>
                  <a:pt x="6" y="56"/>
                </a:lnTo>
                <a:lnTo>
                  <a:pt x="0" y="72"/>
                </a:lnTo>
                <a:lnTo>
                  <a:pt x="0" y="90"/>
                </a:lnTo>
                <a:lnTo>
                  <a:pt x="0" y="3034"/>
                </a:lnTo>
                <a:lnTo>
                  <a:pt x="2" y="3054"/>
                </a:lnTo>
                <a:lnTo>
                  <a:pt x="6" y="3070"/>
                </a:lnTo>
                <a:lnTo>
                  <a:pt x="16" y="3086"/>
                </a:lnTo>
                <a:lnTo>
                  <a:pt x="26" y="3100"/>
                </a:lnTo>
                <a:lnTo>
                  <a:pt x="40" y="3112"/>
                </a:lnTo>
                <a:lnTo>
                  <a:pt x="56" y="3120"/>
                </a:lnTo>
                <a:lnTo>
                  <a:pt x="74" y="3126"/>
                </a:lnTo>
                <a:lnTo>
                  <a:pt x="92" y="3128"/>
                </a:lnTo>
                <a:lnTo>
                  <a:pt x="3628" y="3128"/>
                </a:lnTo>
                <a:lnTo>
                  <a:pt x="3648" y="3128"/>
                </a:lnTo>
                <a:lnTo>
                  <a:pt x="3666" y="3134"/>
                </a:lnTo>
                <a:lnTo>
                  <a:pt x="3680" y="3142"/>
                </a:lnTo>
                <a:lnTo>
                  <a:pt x="3694" y="3152"/>
                </a:lnTo>
                <a:lnTo>
                  <a:pt x="3704" y="3164"/>
                </a:lnTo>
                <a:lnTo>
                  <a:pt x="3712" y="3180"/>
                </a:lnTo>
                <a:lnTo>
                  <a:pt x="3718" y="3198"/>
                </a:lnTo>
                <a:lnTo>
                  <a:pt x="3718" y="3216"/>
                </a:lnTo>
                <a:lnTo>
                  <a:pt x="3718" y="3968"/>
                </a:lnTo>
                <a:lnTo>
                  <a:pt x="3720" y="3990"/>
                </a:lnTo>
                <a:lnTo>
                  <a:pt x="3726" y="4010"/>
                </a:lnTo>
                <a:lnTo>
                  <a:pt x="3736" y="4028"/>
                </a:lnTo>
                <a:lnTo>
                  <a:pt x="3750" y="4042"/>
                </a:lnTo>
                <a:lnTo>
                  <a:pt x="3764" y="4056"/>
                </a:lnTo>
                <a:lnTo>
                  <a:pt x="3782" y="4064"/>
                </a:lnTo>
                <a:lnTo>
                  <a:pt x="3802" y="4070"/>
                </a:lnTo>
                <a:lnTo>
                  <a:pt x="3824" y="4072"/>
                </a:lnTo>
                <a:lnTo>
                  <a:pt x="5292" y="4072"/>
                </a:lnTo>
                <a:lnTo>
                  <a:pt x="5312" y="4070"/>
                </a:lnTo>
                <a:lnTo>
                  <a:pt x="5332" y="4064"/>
                </a:lnTo>
                <a:lnTo>
                  <a:pt x="5350" y="4056"/>
                </a:lnTo>
                <a:lnTo>
                  <a:pt x="5366" y="4042"/>
                </a:lnTo>
                <a:lnTo>
                  <a:pt x="5378" y="4028"/>
                </a:lnTo>
                <a:lnTo>
                  <a:pt x="5388" y="4010"/>
                </a:lnTo>
                <a:lnTo>
                  <a:pt x="5394" y="3990"/>
                </a:lnTo>
                <a:lnTo>
                  <a:pt x="5396" y="3968"/>
                </a:lnTo>
                <a:lnTo>
                  <a:pt x="5396" y="3230"/>
                </a:lnTo>
                <a:lnTo>
                  <a:pt x="5394" y="3210"/>
                </a:lnTo>
                <a:lnTo>
                  <a:pt x="5388" y="3190"/>
                </a:lnTo>
                <a:lnTo>
                  <a:pt x="5378" y="3174"/>
                </a:lnTo>
                <a:lnTo>
                  <a:pt x="5366" y="3158"/>
                </a:lnTo>
                <a:lnTo>
                  <a:pt x="5350" y="3146"/>
                </a:lnTo>
                <a:lnTo>
                  <a:pt x="5334" y="3136"/>
                </a:lnTo>
                <a:lnTo>
                  <a:pt x="5314" y="3130"/>
                </a:lnTo>
                <a:lnTo>
                  <a:pt x="5294" y="3128"/>
                </a:lnTo>
                <a:lnTo>
                  <a:pt x="5160" y="3128"/>
                </a:lnTo>
                <a:lnTo>
                  <a:pt x="5144" y="3126"/>
                </a:lnTo>
                <a:lnTo>
                  <a:pt x="5128" y="3120"/>
                </a:lnTo>
                <a:lnTo>
                  <a:pt x="5116" y="3112"/>
                </a:lnTo>
                <a:lnTo>
                  <a:pt x="5104" y="3100"/>
                </a:lnTo>
                <a:lnTo>
                  <a:pt x="5096" y="3086"/>
                </a:lnTo>
                <a:lnTo>
                  <a:pt x="5088" y="3072"/>
                </a:lnTo>
                <a:lnTo>
                  <a:pt x="5084" y="3054"/>
                </a:lnTo>
                <a:lnTo>
                  <a:pt x="5082" y="3036"/>
                </a:lnTo>
                <a:lnTo>
                  <a:pt x="5084" y="90"/>
                </a:lnTo>
                <a:lnTo>
                  <a:pt x="5082" y="72"/>
                </a:lnTo>
                <a:lnTo>
                  <a:pt x="5076" y="56"/>
                </a:lnTo>
                <a:lnTo>
                  <a:pt x="5068" y="40"/>
                </a:lnTo>
                <a:lnTo>
                  <a:pt x="5056" y="28"/>
                </a:lnTo>
                <a:lnTo>
                  <a:pt x="5044" y="16"/>
                </a:lnTo>
                <a:lnTo>
                  <a:pt x="5028" y="8"/>
                </a:lnTo>
                <a:lnTo>
                  <a:pt x="5012" y="2"/>
                </a:lnTo>
                <a:lnTo>
                  <a:pt x="4994" y="0"/>
                </a:lnTo>
                <a:close/>
              </a:path>
            </a:pathLst>
          </a:custGeom>
          <a:solidFill>
            <a:srgbClr val="32362C"/>
          </a:solidFill>
          <a:ln w="9525">
            <a:noFill/>
            <a:round/>
            <a:headEnd/>
            <a:tailEnd/>
          </a:ln>
        </p:spPr>
        <p:txBody>
          <a:bodyPr/>
          <a:lstStyle/>
          <a:p>
            <a:endParaRPr lang="en-US" sz="2400"/>
          </a:p>
        </p:txBody>
      </p:sp>
      <p:pic>
        <p:nvPicPr>
          <p:cNvPr id="5" name="Picture 18"/>
          <p:cNvPicPr>
            <a:picLocks noChangeAspect="1"/>
          </p:cNvPicPr>
          <p:nvPr/>
        </p:nvPicPr>
        <p:blipFill>
          <a:blip r:embed="rId2"/>
          <a:srcRect/>
          <a:stretch>
            <a:fillRect/>
          </a:stretch>
        </p:blipFill>
        <p:spPr bwMode="auto">
          <a:xfrm>
            <a:off x="7148514" y="5118100"/>
            <a:ext cx="1731962" cy="1504950"/>
          </a:xfrm>
          <a:prstGeom prst="rect">
            <a:avLst/>
          </a:prstGeom>
          <a:noFill/>
          <a:ln w="9525">
            <a:noFill/>
            <a:miter lim="800000"/>
            <a:headEnd/>
            <a:tailEnd/>
          </a:ln>
        </p:spPr>
      </p:pic>
      <p:sp>
        <p:nvSpPr>
          <p:cNvPr id="8" name="Text Placeholder 7"/>
          <p:cNvSpPr>
            <a:spLocks noGrp="1"/>
          </p:cNvSpPr>
          <p:nvPr>
            <p:ph type="body" sz="quarter" idx="12"/>
          </p:nvPr>
        </p:nvSpPr>
        <p:spPr>
          <a:xfrm>
            <a:off x="409575" y="3275013"/>
            <a:ext cx="6858000" cy="1371600"/>
          </a:xfrm>
          <a:noFill/>
          <a:ln w="9525">
            <a:noFill/>
            <a:miter lim="800000"/>
            <a:headEnd/>
            <a:tailEnd/>
          </a:ln>
        </p:spPr>
        <p:txBody>
          <a:bodyPr/>
          <a:lstStyle>
            <a:lvl1pPr>
              <a:lnSpc>
                <a:spcPts val="2000"/>
              </a:lnSpc>
              <a:defRPr lang="en-US" sz="2000" kern="1200" dirty="0" smtClean="0">
                <a:solidFill>
                  <a:schemeClr val="accent6">
                    <a:lumMod val="20000"/>
                    <a:lumOff val="80000"/>
                  </a:schemeClr>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smtClean="0"/>
              <a:t>Click to edit Master text styles</a:t>
            </a:r>
          </a:p>
        </p:txBody>
      </p:sp>
      <p:sp>
        <p:nvSpPr>
          <p:cNvPr id="7" name="Slide Number Placeholder 5"/>
          <p:cNvSpPr>
            <a:spLocks noGrp="1"/>
          </p:cNvSpPr>
          <p:nvPr>
            <p:ph type="sldNum" sz="quarter" idx="13"/>
          </p:nvPr>
        </p:nvSpPr>
        <p:spPr/>
        <p:txBody>
          <a:bodyPr/>
          <a:lstStyle>
            <a:lvl1pPr>
              <a:defRPr/>
            </a:lvl1pPr>
          </a:lstStyle>
          <a:p>
            <a:fld id="{AB3C49B2-806A-4B33-B50A-90763CB1A5AF}" type="slidenum">
              <a:rPr lang="en-US"/>
              <a:pPr/>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9299" y="5383122"/>
            <a:ext cx="641789" cy="969059"/>
          </a:xfrm>
          <a:prstGeom prst="rect">
            <a:avLst/>
          </a:prstGeom>
        </p:spPr>
      </p:pic>
      <p:sp>
        <p:nvSpPr>
          <p:cNvPr id="9" name="Title 1"/>
          <p:cNvSpPr>
            <a:spLocks noGrp="1"/>
          </p:cNvSpPr>
          <p:nvPr>
            <p:ph type="title"/>
          </p:nvPr>
        </p:nvSpPr>
        <p:spPr>
          <a:xfrm>
            <a:off x="409575" y="1099136"/>
            <a:ext cx="6858000" cy="1871076"/>
          </a:xfrm>
          <a:noFill/>
          <a:ln w="9525">
            <a:noFill/>
            <a:miter lim="800000"/>
            <a:headEnd/>
            <a:tailEnd/>
          </a:ln>
        </p:spPr>
        <p:txBody>
          <a:bodyPr anchor="t"/>
          <a:lstStyle>
            <a:lvl1pPr>
              <a:defRPr lang="en-US" sz="3600" b="1" kern="1200" dirty="0" smtClean="0">
                <a:solidFill>
                  <a:srgbClr val="F9C931"/>
                </a:solidFill>
                <a:latin typeface="Arial" pitchFamily="34" charset="0"/>
                <a:ea typeface="+mj-ea"/>
                <a:cs typeface="Arial" pitchFamily="34" charset="0"/>
              </a:defRPr>
            </a:lvl1pPr>
          </a:lstStyle>
          <a:p>
            <a:pPr lvl="0"/>
            <a:endParaRPr lang="en-US" dirty="0"/>
          </a:p>
        </p:txBody>
      </p:sp>
      <p:sp>
        <p:nvSpPr>
          <p:cNvPr id="11" name="TextBox 10"/>
          <p:cNvSpPr txBox="1"/>
          <p:nvPr userDrawn="1"/>
        </p:nvSpPr>
        <p:spPr>
          <a:xfrm>
            <a:off x="1296988" y="289095"/>
            <a:ext cx="6858000" cy="338554"/>
          </a:xfrm>
          <a:prstGeom prst="rect">
            <a:avLst/>
          </a:prstGeom>
          <a:noFill/>
        </p:spPr>
        <p:txBody>
          <a:bodyPr wrap="square" rtlCol="0">
            <a:spAutoFit/>
          </a:bodyPr>
          <a:lstStyle/>
          <a:p>
            <a:pPr algn="r"/>
            <a:r>
              <a:rPr lang="en-US" sz="1600" u="none" dirty="0" smtClean="0">
                <a:solidFill>
                  <a:srgbClr val="83847A"/>
                </a:solidFill>
              </a:rPr>
              <a:t>U.S.</a:t>
            </a:r>
            <a:r>
              <a:rPr lang="en-US" sz="1600" u="none" baseline="0" dirty="0" smtClean="0">
                <a:solidFill>
                  <a:srgbClr val="83847A"/>
                </a:solidFill>
              </a:rPr>
              <a:t> Army Chaplain Center &amp; School</a:t>
            </a:r>
            <a:endParaRPr lang="en-US" sz="1600" u="none" dirty="0">
              <a:solidFill>
                <a:srgbClr val="83847A"/>
              </a:solidFill>
            </a:endParaRPr>
          </a:p>
        </p:txBody>
      </p:sp>
      <p:cxnSp>
        <p:nvCxnSpPr>
          <p:cNvPr id="12" name="Straight Connector 11"/>
          <p:cNvCxnSpPr/>
          <p:nvPr userDrawn="1"/>
        </p:nvCxnSpPr>
        <p:spPr>
          <a:xfrm>
            <a:off x="4792664" y="606988"/>
            <a:ext cx="3243263"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286001"/>
            <a:ext cx="7800374" cy="1285874"/>
          </a:xfrm>
          <a:prstGeom prst="rect">
            <a:avLst/>
          </a:prstGeom>
          <a:noFill/>
          <a:ln w="9525">
            <a:noFill/>
            <a:miter lim="800000"/>
            <a:headEnd/>
            <a:tailEnd/>
          </a:ln>
        </p:spPr>
        <p:txBody>
          <a:bodyPr anchor="b"/>
          <a:lstStyle>
            <a:lvl1pPr>
              <a:defRPr sz="3600" baseline="0">
                <a:solidFill>
                  <a:schemeClr val="tx2"/>
                </a:solidFill>
              </a:defRPr>
            </a:lvl1pPr>
          </a:lstStyle>
          <a:p>
            <a:pPr lvl="0"/>
            <a:r>
              <a:rPr lang="en-US" dirty="0" smtClean="0"/>
              <a:t>Click to edit Master title style</a:t>
            </a:r>
          </a:p>
        </p:txBody>
      </p:sp>
      <p:sp>
        <p:nvSpPr>
          <p:cNvPr id="6" name="Text Placeholder 5"/>
          <p:cNvSpPr>
            <a:spLocks noGrp="1"/>
          </p:cNvSpPr>
          <p:nvPr>
            <p:ph type="body" sz="quarter" idx="12"/>
          </p:nvPr>
        </p:nvSpPr>
        <p:spPr>
          <a:xfrm>
            <a:off x="304801" y="3687764"/>
            <a:ext cx="7827145" cy="854075"/>
          </a:xfrm>
        </p:spPr>
        <p:txBody>
          <a:bodyPr/>
          <a:lstStyle/>
          <a:p>
            <a:pPr lvl="0"/>
            <a:r>
              <a:rPr lang="en-US" smtClean="0"/>
              <a:t>Click to edit Master text styles</a:t>
            </a:r>
          </a:p>
        </p:txBody>
      </p:sp>
      <p:sp>
        <p:nvSpPr>
          <p:cNvPr id="4" name="Slide Number Placeholder 5"/>
          <p:cNvSpPr>
            <a:spLocks noGrp="1"/>
          </p:cNvSpPr>
          <p:nvPr>
            <p:ph type="sldNum" sz="quarter" idx="13"/>
          </p:nvPr>
        </p:nvSpPr>
        <p:spPr/>
        <p:txBody>
          <a:bodyPr/>
          <a:lstStyle>
            <a:lvl1pPr>
              <a:defRPr/>
            </a:lvl1pPr>
          </a:lstStyle>
          <a:p>
            <a:fld id="{7FBA3073-A0C2-402E-B8E3-A5421E8467E8}" type="slidenum">
              <a:rPr lang="en-US"/>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smtClean="0"/>
              <a:t>Click to edit Master title style</a:t>
            </a:r>
            <a:endParaRPr lang="en-US" dirty="0" smtClean="0"/>
          </a:p>
        </p:txBody>
      </p:sp>
      <p:sp>
        <p:nvSpPr>
          <p:cNvPr id="21" name="Text Placeholder 2"/>
          <p:cNvSpPr>
            <a:spLocks noGrp="1"/>
          </p:cNvSpPr>
          <p:nvPr>
            <p:ph idx="1" hasCustomPrompt="1"/>
          </p:nvPr>
        </p:nvSpPr>
        <p:spPr bwMode="auto">
          <a:xfrm>
            <a:off x="345142" y="1215278"/>
            <a:ext cx="7400925" cy="4714874"/>
          </a:xfrm>
          <a:prstGeom prst="rect">
            <a:avLst/>
          </a:prstGeom>
          <a:noFill/>
          <a:ln w="9525">
            <a:noFill/>
            <a:miter lim="800000"/>
            <a:headEnd/>
            <a:tailEnd/>
          </a:ln>
        </p:spPr>
        <p:txBody>
          <a:bodyPr/>
          <a:lstStyle>
            <a:lvl1pPr marL="0" indent="0">
              <a:buNone/>
              <a:defRPr sz="2400">
                <a:solidFill>
                  <a:schemeClr val="tx2"/>
                </a:solidFill>
              </a:defRPr>
            </a:lvl1pPr>
            <a:lvl2pPr>
              <a:defRPr sz="24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r>
              <a:rPr lang="en-US" dirty="0" smtClean="0"/>
              <a:t>This is a standard page featuring content. </a:t>
            </a:r>
          </a:p>
          <a:p>
            <a:endParaRPr lang="en-US" dirty="0" smtClean="0"/>
          </a:p>
          <a:p>
            <a:r>
              <a:rPr lang="en-US" dirty="0" smtClean="0"/>
              <a:t>This template features theme colors to use for objects, shapes and text to keep the look consistent.</a:t>
            </a:r>
          </a:p>
          <a:p>
            <a:endParaRPr lang="en-US" dirty="0" smtClean="0"/>
          </a:p>
          <a:p>
            <a:r>
              <a:rPr lang="en-US" dirty="0" smtClean="0"/>
              <a:t>For assistance in customizing and/or designing your presentation, contact the USACHCS Simulation Center.</a:t>
            </a:r>
            <a:endParaRPr lang="en-US" dirty="0"/>
          </a:p>
        </p:txBody>
      </p:sp>
      <p:sp>
        <p:nvSpPr>
          <p:cNvPr id="4" name="Slide Number Placeholder 5"/>
          <p:cNvSpPr>
            <a:spLocks noGrp="1"/>
          </p:cNvSpPr>
          <p:nvPr>
            <p:ph type="sldNum" sz="quarter" idx="10"/>
          </p:nvPr>
        </p:nvSpPr>
        <p:spPr/>
        <p:txBody>
          <a:bodyPr/>
          <a:lstStyle>
            <a:lvl1pPr>
              <a:defRPr/>
            </a:lvl1pPr>
          </a:lstStyle>
          <a:p>
            <a:fld id="{0720D076-B867-4310-B849-9D67C90AB3E4}"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6" name="Text Placeholder 3"/>
          <p:cNvSpPr>
            <a:spLocks noGrp="1"/>
          </p:cNvSpPr>
          <p:nvPr>
            <p:ph type="body" sz="quarter" idx="3"/>
          </p:nvPr>
        </p:nvSpPr>
        <p:spPr>
          <a:xfrm>
            <a:off x="4089180" y="1230511"/>
            <a:ext cx="3619168" cy="663266"/>
          </a:xfrm>
        </p:spPr>
        <p:txBody>
          <a:bodyPr/>
          <a:lstStyle>
            <a:lvl1pPr>
              <a:defRPr sz="1800"/>
            </a:lvl1pPr>
          </a:lstStyle>
          <a:p>
            <a:pPr lvl="0"/>
            <a:r>
              <a:rPr lang="en-US" smtClean="0"/>
              <a:t>Click to edit Master text styles</a:t>
            </a:r>
          </a:p>
        </p:txBody>
      </p:sp>
      <p:sp>
        <p:nvSpPr>
          <p:cNvPr id="9" name="Text Placeholder 3"/>
          <p:cNvSpPr>
            <a:spLocks noGrp="1"/>
          </p:cNvSpPr>
          <p:nvPr>
            <p:ph type="body" sz="quarter" idx="13"/>
          </p:nvPr>
        </p:nvSpPr>
        <p:spPr>
          <a:xfrm>
            <a:off x="294486" y="1233486"/>
            <a:ext cx="3619168" cy="663266"/>
          </a:xfrm>
        </p:spPr>
        <p:txBody>
          <a:bodyPr/>
          <a:lstStyle>
            <a:lvl1pPr>
              <a:defRPr sz="1800"/>
            </a:lvl1pPr>
          </a:lstStyle>
          <a:p>
            <a:pPr lvl="0"/>
            <a:r>
              <a:rPr lang="en-US" smtClean="0"/>
              <a:t>Click to edit Master text styles</a:t>
            </a:r>
          </a:p>
        </p:txBody>
      </p:sp>
      <p:sp>
        <p:nvSpPr>
          <p:cNvPr id="3" name="Content Placeholder 2"/>
          <p:cNvSpPr>
            <a:spLocks noGrp="1"/>
          </p:cNvSpPr>
          <p:nvPr>
            <p:ph sz="quarter" idx="15"/>
          </p:nvPr>
        </p:nvSpPr>
        <p:spPr>
          <a:xfrm>
            <a:off x="292101" y="1981200"/>
            <a:ext cx="36068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6"/>
          </p:nvPr>
        </p:nvSpPr>
        <p:spPr>
          <a:xfrm>
            <a:off x="4089400" y="1981200"/>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7"/>
          </p:nvPr>
        </p:nvSpPr>
        <p:spPr/>
        <p:txBody>
          <a:bodyPr/>
          <a:lstStyle>
            <a:lvl1pPr>
              <a:defRPr/>
            </a:lvl1pPr>
          </a:lstStyle>
          <a:p>
            <a:fld id="{53CBD23D-AC1C-4AAF-81A2-05A66E8F355A}"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 top">
    <p:bg>
      <p:bgPr>
        <a:solidFill>
          <a:srgbClr val="D8D8D8"/>
        </a:solidFill>
        <a:effectLst/>
      </p:bgPr>
    </p:bg>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304801" y="274639"/>
            <a:ext cx="7400925" cy="801687"/>
          </a:xfrm>
          <a:prstGeom prst="rect">
            <a:avLst/>
          </a:prstGeom>
          <a:noFill/>
          <a:ln w="9525">
            <a:noFill/>
            <a:miter lim="800000"/>
            <a:headEnd/>
            <a:tailEnd/>
          </a:ln>
        </p:spPr>
        <p:txBody>
          <a:bodyPr/>
          <a:lstStyle>
            <a:lvl1pPr>
              <a:defRPr baseline="0"/>
            </a:lvl1pPr>
          </a:lstStyle>
          <a:p>
            <a:pPr lvl="0"/>
            <a:r>
              <a:rPr lang="en-US" dirty="0" smtClean="0"/>
              <a:t>Click to edit Master title style</a:t>
            </a:r>
          </a:p>
        </p:txBody>
      </p:sp>
      <p:sp>
        <p:nvSpPr>
          <p:cNvPr id="3" name="Slide Number Placeholder 5"/>
          <p:cNvSpPr>
            <a:spLocks noGrp="1"/>
          </p:cNvSpPr>
          <p:nvPr>
            <p:ph type="sldNum" sz="quarter" idx="10"/>
          </p:nvPr>
        </p:nvSpPr>
        <p:spPr/>
        <p:txBody>
          <a:bodyPr/>
          <a:lstStyle>
            <a:lvl1pPr>
              <a:defRPr/>
            </a:lvl1pPr>
          </a:lstStyle>
          <a:p>
            <a:fld id="{0B6DA71F-409A-4956-AEA8-B97C467337BE}" type="slidenum">
              <a:rPr lang="en-US"/>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with graphics">
    <p:bg>
      <p:bgPr>
        <a:solidFill>
          <a:srgbClr val="D8D8D8"/>
        </a:solidFill>
        <a:effectLst/>
      </p:bgPr>
    </p:bg>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DBE14293-2786-4AEF-9343-6C558EDBDCD6}" type="slidenum">
              <a:rPr lang="en-US"/>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w/ no graphic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p:nvPr userDrawn="1"/>
        </p:nvSpPr>
        <p:spPr>
          <a:xfrm>
            <a:off x="6915705" y="5379868"/>
            <a:ext cx="2104008" cy="13849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91463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
        <p:cNvGrpSpPr/>
        <p:nvPr/>
      </p:nvGrpSpPr>
      <p:grpSpPr>
        <a:xfrm>
          <a:off x="0" y="0"/>
          <a:ext cx="0" cy="0"/>
          <a:chOff x="0" y="0"/>
          <a:chExt cx="0" cy="0"/>
        </a:xfrm>
      </p:grpSpPr>
      <p:grpSp>
        <p:nvGrpSpPr>
          <p:cNvPr id="16" name="Group 15"/>
          <p:cNvGrpSpPr/>
          <p:nvPr/>
        </p:nvGrpSpPr>
        <p:grpSpPr>
          <a:xfrm>
            <a:off x="184152" y="167422"/>
            <a:ext cx="8787251" cy="6516053"/>
            <a:chOff x="184151" y="167420"/>
            <a:chExt cx="8787251" cy="6516053"/>
          </a:xfrm>
          <a:solidFill>
            <a:schemeClr val="bg1"/>
          </a:solidFill>
        </p:grpSpPr>
        <p:sp>
          <p:nvSpPr>
            <p:cNvPr id="17" name="Round Same Side Corner Rectangle 23"/>
            <p:cNvSpPr/>
            <p:nvPr/>
          </p:nvSpPr>
          <p:spPr>
            <a:xfrm rot="10800000" flipH="1" flipV="1">
              <a:off x="6787401" y="603816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dirty="0"/>
            </a:p>
          </p:txBody>
        </p:sp>
        <p:sp>
          <p:nvSpPr>
            <p:cNvPr id="18" name="Round Same Side Corner Rectangle 23"/>
            <p:cNvSpPr/>
            <p:nvPr/>
          </p:nvSpPr>
          <p:spPr>
            <a:xfrm rot="16200000" flipH="1">
              <a:off x="7950622" y="5340842"/>
              <a:ext cx="717644" cy="444659"/>
            </a:xfrm>
            <a:custGeom>
              <a:avLst/>
              <a:gdLst>
                <a:gd name="connsiteX0" fmla="*/ 148807 w 892825"/>
                <a:gd name="connsiteY0" fmla="*/ 0 h 907730"/>
                <a:gd name="connsiteX1" fmla="*/ 744018 w 892825"/>
                <a:gd name="connsiteY1" fmla="*/ 0 h 907730"/>
                <a:gd name="connsiteX2" fmla="*/ 892825 w 892825"/>
                <a:gd name="connsiteY2" fmla="*/ 148807 h 907730"/>
                <a:gd name="connsiteX3" fmla="*/ 892825 w 892825"/>
                <a:gd name="connsiteY3" fmla="*/ 907730 h 907730"/>
                <a:gd name="connsiteX4" fmla="*/ 892825 w 892825"/>
                <a:gd name="connsiteY4" fmla="*/ 907730 h 907730"/>
                <a:gd name="connsiteX5" fmla="*/ 0 w 892825"/>
                <a:gd name="connsiteY5" fmla="*/ 907730 h 907730"/>
                <a:gd name="connsiteX6" fmla="*/ 0 w 892825"/>
                <a:gd name="connsiteY6" fmla="*/ 907730 h 907730"/>
                <a:gd name="connsiteX7" fmla="*/ 0 w 892825"/>
                <a:gd name="connsiteY7" fmla="*/ 148807 h 907730"/>
                <a:gd name="connsiteX8" fmla="*/ 148807 w 892825"/>
                <a:gd name="connsiteY8" fmla="*/ 0 h 907730"/>
                <a:gd name="connsiteX0" fmla="*/ 148807 w 1454299"/>
                <a:gd name="connsiteY0" fmla="*/ 0 h 907730"/>
                <a:gd name="connsiteX1" fmla="*/ 744018 w 1454299"/>
                <a:gd name="connsiteY1" fmla="*/ 0 h 907730"/>
                <a:gd name="connsiteX2" fmla="*/ 892825 w 1454299"/>
                <a:gd name="connsiteY2" fmla="*/ 148807 h 907730"/>
                <a:gd name="connsiteX3" fmla="*/ 892825 w 1454299"/>
                <a:gd name="connsiteY3" fmla="*/ 907730 h 907730"/>
                <a:gd name="connsiteX4" fmla="*/ 1454299 w 1454299"/>
                <a:gd name="connsiteY4" fmla="*/ 12045 h 907730"/>
                <a:gd name="connsiteX5" fmla="*/ 0 w 1454299"/>
                <a:gd name="connsiteY5" fmla="*/ 907730 h 907730"/>
                <a:gd name="connsiteX6" fmla="*/ 0 w 1454299"/>
                <a:gd name="connsiteY6" fmla="*/ 907730 h 907730"/>
                <a:gd name="connsiteX7" fmla="*/ 0 w 1454299"/>
                <a:gd name="connsiteY7" fmla="*/ 148807 h 907730"/>
                <a:gd name="connsiteX8" fmla="*/ 148807 w 1454299"/>
                <a:gd name="connsiteY8" fmla="*/ 0 h 907730"/>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0 w 1454299"/>
                <a:gd name="connsiteY7" fmla="*/ 851972 h 1610895"/>
                <a:gd name="connsiteX8" fmla="*/ 148807 w 1454299"/>
                <a:gd name="connsiteY8" fmla="*/ 703165 h 1610895"/>
                <a:gd name="connsiteX0" fmla="*/ 148807 w 1454299"/>
                <a:gd name="connsiteY0" fmla="*/ 703165 h 1610895"/>
                <a:gd name="connsiteX1" fmla="*/ 744018 w 1454299"/>
                <a:gd name="connsiteY1" fmla="*/ 703165 h 1610895"/>
                <a:gd name="connsiteX2" fmla="*/ 892825 w 1454299"/>
                <a:gd name="connsiteY2" fmla="*/ 851972 h 1610895"/>
                <a:gd name="connsiteX3" fmla="*/ 892825 w 1454299"/>
                <a:gd name="connsiteY3" fmla="*/ 1610895 h 1610895"/>
                <a:gd name="connsiteX4" fmla="*/ 1454299 w 1454299"/>
                <a:gd name="connsiteY4" fmla="*/ 715210 h 1610895"/>
                <a:gd name="connsiteX5" fmla="*/ 0 w 1454299"/>
                <a:gd name="connsiteY5" fmla="*/ 1610895 h 1610895"/>
                <a:gd name="connsiteX6" fmla="*/ 1410368 w 1454299"/>
                <a:gd name="connsiteY6" fmla="*/ 0 h 1610895"/>
                <a:gd name="connsiteX7" fmla="*/ 628316 w 1454299"/>
                <a:gd name="connsiteY7" fmla="*/ 83288 h 1610895"/>
                <a:gd name="connsiteX8" fmla="*/ 148807 w 1454299"/>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3090 w 1313705"/>
                <a:gd name="connsiteY5" fmla="*/ 514684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89827 w 1313705"/>
                <a:gd name="connsiteY5" fmla="*/ 461210 h 1610895"/>
                <a:gd name="connsiteX6" fmla="*/ 1269774 w 1313705"/>
                <a:gd name="connsiteY6" fmla="*/ 0 h 1610895"/>
                <a:gd name="connsiteX7" fmla="*/ 487722 w 1313705"/>
                <a:gd name="connsiteY7" fmla="*/ 83288 h 1610895"/>
                <a:gd name="connsiteX8" fmla="*/ 8213 w 1313705"/>
                <a:gd name="connsiteY8"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313705"/>
                <a:gd name="connsiteY0" fmla="*/ 703165 h 1610895"/>
                <a:gd name="connsiteX1" fmla="*/ 603424 w 1313705"/>
                <a:gd name="connsiteY1" fmla="*/ 703165 h 1610895"/>
                <a:gd name="connsiteX2" fmla="*/ 752231 w 1313705"/>
                <a:gd name="connsiteY2" fmla="*/ 851972 h 1610895"/>
                <a:gd name="connsiteX3" fmla="*/ 752231 w 1313705"/>
                <a:gd name="connsiteY3" fmla="*/ 1610895 h 1610895"/>
                <a:gd name="connsiteX4" fmla="*/ 1313705 w 1313705"/>
                <a:gd name="connsiteY4" fmla="*/ 715210 h 1610895"/>
                <a:gd name="connsiteX5" fmla="*/ 1269774 w 1313705"/>
                <a:gd name="connsiteY5" fmla="*/ 0 h 1610895"/>
                <a:gd name="connsiteX6" fmla="*/ 487722 w 1313705"/>
                <a:gd name="connsiteY6" fmla="*/ 83288 h 1610895"/>
                <a:gd name="connsiteX7" fmla="*/ 8213 w 1313705"/>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487722 w 1269774"/>
                <a:gd name="connsiteY6" fmla="*/ 83288 h 1610895"/>
                <a:gd name="connsiteX7" fmla="*/ 8213 w 1269774"/>
                <a:gd name="connsiteY7" fmla="*/ 703165 h 1610895"/>
                <a:gd name="connsiteX0" fmla="*/ 8213 w 1269774"/>
                <a:gd name="connsiteY0" fmla="*/ 703165 h 1610895"/>
                <a:gd name="connsiteX1" fmla="*/ 603424 w 1269774"/>
                <a:gd name="connsiteY1" fmla="*/ 703165 h 1610895"/>
                <a:gd name="connsiteX2" fmla="*/ 752231 w 1269774"/>
                <a:gd name="connsiteY2" fmla="*/ 851972 h 1610895"/>
                <a:gd name="connsiteX3" fmla="*/ 752231 w 1269774"/>
                <a:gd name="connsiteY3" fmla="*/ 1610895 h 1610895"/>
                <a:gd name="connsiteX4" fmla="*/ 966126 w 1269774"/>
                <a:gd name="connsiteY4" fmla="*/ 1604210 h 1610895"/>
                <a:gd name="connsiteX5" fmla="*/ 1269774 w 1269774"/>
                <a:gd name="connsiteY5" fmla="*/ 0 h 1610895"/>
                <a:gd name="connsiteX6" fmla="*/ 1129406 w 1269774"/>
                <a:gd name="connsiteY6" fmla="*/ 205933 h 1610895"/>
                <a:gd name="connsiteX7" fmla="*/ 487722 w 1269774"/>
                <a:gd name="connsiteY7" fmla="*/ 83288 h 1610895"/>
                <a:gd name="connsiteX8" fmla="*/ 8213 w 1269774"/>
                <a:gd name="connsiteY8" fmla="*/ 703165 h 1610895"/>
                <a:gd name="connsiteX0" fmla="*/ 8213 w 1129406"/>
                <a:gd name="connsiteY0" fmla="*/ 626568 h 1534298"/>
                <a:gd name="connsiteX1" fmla="*/ 603424 w 1129406"/>
                <a:gd name="connsiteY1" fmla="*/ 626568 h 1534298"/>
                <a:gd name="connsiteX2" fmla="*/ 752231 w 1129406"/>
                <a:gd name="connsiteY2" fmla="*/ 775375 h 1534298"/>
                <a:gd name="connsiteX3" fmla="*/ 752231 w 1129406"/>
                <a:gd name="connsiteY3" fmla="*/ 1534298 h 1534298"/>
                <a:gd name="connsiteX4" fmla="*/ 966126 w 1129406"/>
                <a:gd name="connsiteY4" fmla="*/ 1527613 h 1534298"/>
                <a:gd name="connsiteX5" fmla="*/ 1129406 w 1129406"/>
                <a:gd name="connsiteY5" fmla="*/ 129336 h 1534298"/>
                <a:gd name="connsiteX6" fmla="*/ 487722 w 1129406"/>
                <a:gd name="connsiteY6" fmla="*/ 6691 h 1534298"/>
                <a:gd name="connsiteX7" fmla="*/ 8213 w 1129406"/>
                <a:gd name="connsiteY7" fmla="*/ 626568 h 1534298"/>
                <a:gd name="connsiteX0" fmla="*/ 8213 w 1009090"/>
                <a:gd name="connsiteY0" fmla="*/ 626568 h 1534298"/>
                <a:gd name="connsiteX1" fmla="*/ 603424 w 1009090"/>
                <a:gd name="connsiteY1" fmla="*/ 626568 h 1534298"/>
                <a:gd name="connsiteX2" fmla="*/ 752231 w 1009090"/>
                <a:gd name="connsiteY2" fmla="*/ 775375 h 1534298"/>
                <a:gd name="connsiteX3" fmla="*/ 752231 w 1009090"/>
                <a:gd name="connsiteY3" fmla="*/ 1534298 h 1534298"/>
                <a:gd name="connsiteX4" fmla="*/ 966126 w 1009090"/>
                <a:gd name="connsiteY4" fmla="*/ 1527613 h 1534298"/>
                <a:gd name="connsiteX5" fmla="*/ 1009090 w 1009090"/>
                <a:gd name="connsiteY5" fmla="*/ 9020 h 1534298"/>
                <a:gd name="connsiteX6" fmla="*/ 487722 w 1009090"/>
                <a:gd name="connsiteY6" fmla="*/ 6691 h 1534298"/>
                <a:gd name="connsiteX7" fmla="*/ 8213 w 1009090"/>
                <a:gd name="connsiteY7" fmla="*/ 626568 h 1534298"/>
                <a:gd name="connsiteX0" fmla="*/ 8213 w 975669"/>
                <a:gd name="connsiteY0" fmla="*/ 626568 h 1534298"/>
                <a:gd name="connsiteX1" fmla="*/ 603424 w 975669"/>
                <a:gd name="connsiteY1" fmla="*/ 626568 h 1534298"/>
                <a:gd name="connsiteX2" fmla="*/ 752231 w 975669"/>
                <a:gd name="connsiteY2" fmla="*/ 775375 h 1534298"/>
                <a:gd name="connsiteX3" fmla="*/ 752231 w 975669"/>
                <a:gd name="connsiteY3" fmla="*/ 1534298 h 1534298"/>
                <a:gd name="connsiteX4" fmla="*/ 966126 w 975669"/>
                <a:gd name="connsiteY4" fmla="*/ 1527613 h 1534298"/>
                <a:gd name="connsiteX5" fmla="*/ 975669 w 975669"/>
                <a:gd name="connsiteY5" fmla="*/ 9020 h 1534298"/>
                <a:gd name="connsiteX6" fmla="*/ 487722 w 975669"/>
                <a:gd name="connsiteY6" fmla="*/ 6691 h 1534298"/>
                <a:gd name="connsiteX7" fmla="*/ 8213 w 975669"/>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55616 w 966126"/>
                <a:gd name="connsiteY5" fmla="*/ 2336 h 1534298"/>
                <a:gd name="connsiteX6" fmla="*/ 487722 w 966126"/>
                <a:gd name="connsiteY6" fmla="*/ 6691 h 1534298"/>
                <a:gd name="connsiteX7" fmla="*/ 8213 w 966126"/>
                <a:gd name="connsiteY7" fmla="*/ 626568 h 1534298"/>
                <a:gd name="connsiteX0" fmla="*/ 8213 w 966126"/>
                <a:gd name="connsiteY0" fmla="*/ 626568 h 1534298"/>
                <a:gd name="connsiteX1" fmla="*/ 603424 w 966126"/>
                <a:gd name="connsiteY1" fmla="*/ 626568 h 1534298"/>
                <a:gd name="connsiteX2" fmla="*/ 752231 w 966126"/>
                <a:gd name="connsiteY2" fmla="*/ 775375 h 1534298"/>
                <a:gd name="connsiteX3" fmla="*/ 752231 w 966126"/>
                <a:gd name="connsiteY3" fmla="*/ 1534298 h 1534298"/>
                <a:gd name="connsiteX4" fmla="*/ 966126 w 966126"/>
                <a:gd name="connsiteY4" fmla="*/ 1527613 h 1534298"/>
                <a:gd name="connsiteX5" fmla="*/ 962300 w 966126"/>
                <a:gd name="connsiteY5" fmla="*/ 2336 h 1534298"/>
                <a:gd name="connsiteX6" fmla="*/ 487722 w 966126"/>
                <a:gd name="connsiteY6" fmla="*/ 6691 h 1534298"/>
                <a:gd name="connsiteX7" fmla="*/ 8213 w 966126"/>
                <a:gd name="connsiteY7" fmla="*/ 626568 h 1534298"/>
                <a:gd name="connsiteX0" fmla="*/ 0 w 957913"/>
                <a:gd name="connsiteY0" fmla="*/ 630949 h 1538679"/>
                <a:gd name="connsiteX1" fmla="*/ 595211 w 957913"/>
                <a:gd name="connsiteY1" fmla="*/ 630949 h 1538679"/>
                <a:gd name="connsiteX2" fmla="*/ 744018 w 957913"/>
                <a:gd name="connsiteY2" fmla="*/ 779756 h 1538679"/>
                <a:gd name="connsiteX3" fmla="*/ 744018 w 957913"/>
                <a:gd name="connsiteY3" fmla="*/ 1538679 h 1538679"/>
                <a:gd name="connsiteX4" fmla="*/ 957913 w 957913"/>
                <a:gd name="connsiteY4" fmla="*/ 1531994 h 1538679"/>
                <a:gd name="connsiteX5" fmla="*/ 954087 w 957913"/>
                <a:gd name="connsiteY5" fmla="*/ 6717 h 1538679"/>
                <a:gd name="connsiteX6" fmla="*/ 479509 w 957913"/>
                <a:gd name="connsiteY6" fmla="*/ 11072 h 1538679"/>
                <a:gd name="connsiteX7" fmla="*/ 0 w 957913"/>
                <a:gd name="connsiteY7" fmla="*/ 630949 h 1538679"/>
                <a:gd name="connsiteX0" fmla="*/ 0 w 957913"/>
                <a:gd name="connsiteY0" fmla="*/ 637478 h 1545208"/>
                <a:gd name="connsiteX1" fmla="*/ 595211 w 957913"/>
                <a:gd name="connsiteY1" fmla="*/ 637478 h 1545208"/>
                <a:gd name="connsiteX2" fmla="*/ 744018 w 957913"/>
                <a:gd name="connsiteY2" fmla="*/ 786285 h 1545208"/>
                <a:gd name="connsiteX3" fmla="*/ 744018 w 957913"/>
                <a:gd name="connsiteY3" fmla="*/ 1545208 h 1545208"/>
                <a:gd name="connsiteX4" fmla="*/ 957913 w 957913"/>
                <a:gd name="connsiteY4" fmla="*/ 1538523 h 1545208"/>
                <a:gd name="connsiteX5" fmla="*/ 954087 w 957913"/>
                <a:gd name="connsiteY5" fmla="*/ 13246 h 1545208"/>
                <a:gd name="connsiteX6" fmla="*/ 91824 w 957913"/>
                <a:gd name="connsiteY6" fmla="*/ 10917 h 1545208"/>
                <a:gd name="connsiteX7" fmla="*/ 0 w 957913"/>
                <a:gd name="connsiteY7" fmla="*/ 637478 h 1545208"/>
                <a:gd name="connsiteX0" fmla="*/ 0 w 957913"/>
                <a:gd name="connsiteY0" fmla="*/ 626561 h 1534291"/>
                <a:gd name="connsiteX1" fmla="*/ 595211 w 957913"/>
                <a:gd name="connsiteY1" fmla="*/ 626561 h 1534291"/>
                <a:gd name="connsiteX2" fmla="*/ 744018 w 957913"/>
                <a:gd name="connsiteY2" fmla="*/ 775368 h 1534291"/>
                <a:gd name="connsiteX3" fmla="*/ 744018 w 957913"/>
                <a:gd name="connsiteY3" fmla="*/ 1534291 h 1534291"/>
                <a:gd name="connsiteX4" fmla="*/ 957913 w 957913"/>
                <a:gd name="connsiteY4" fmla="*/ 1527606 h 1534291"/>
                <a:gd name="connsiteX5" fmla="*/ 954087 w 957913"/>
                <a:gd name="connsiteY5" fmla="*/ 2329 h 1534291"/>
                <a:gd name="connsiteX6" fmla="*/ 91824 w 957913"/>
                <a:gd name="connsiteY6" fmla="*/ 0 h 1534291"/>
                <a:gd name="connsiteX7" fmla="*/ 0 w 957913"/>
                <a:gd name="connsiteY7" fmla="*/ 626561 h 1534291"/>
                <a:gd name="connsiteX0" fmla="*/ 12 w 957925"/>
                <a:gd name="connsiteY0" fmla="*/ 626561 h 1534291"/>
                <a:gd name="connsiteX1" fmla="*/ 595223 w 957925"/>
                <a:gd name="connsiteY1" fmla="*/ 626561 h 1534291"/>
                <a:gd name="connsiteX2" fmla="*/ 744030 w 957925"/>
                <a:gd name="connsiteY2" fmla="*/ 775368 h 1534291"/>
                <a:gd name="connsiteX3" fmla="*/ 744030 w 957925"/>
                <a:gd name="connsiteY3" fmla="*/ 1534291 h 1534291"/>
                <a:gd name="connsiteX4" fmla="*/ 957925 w 957925"/>
                <a:gd name="connsiteY4" fmla="*/ 1527606 h 1534291"/>
                <a:gd name="connsiteX5" fmla="*/ 954099 w 957925"/>
                <a:gd name="connsiteY5" fmla="*/ 2329 h 1534291"/>
                <a:gd name="connsiteX6" fmla="*/ 91836 w 957925"/>
                <a:gd name="connsiteY6" fmla="*/ 0 h 1534291"/>
                <a:gd name="connsiteX7" fmla="*/ 12 w 957925"/>
                <a:gd name="connsiteY7" fmla="*/ 626561 h 1534291"/>
                <a:gd name="connsiteX0" fmla="*/ 5105 w 963018"/>
                <a:gd name="connsiteY0" fmla="*/ 633246 h 1540976"/>
                <a:gd name="connsiteX1" fmla="*/ 600316 w 963018"/>
                <a:gd name="connsiteY1" fmla="*/ 633246 h 1540976"/>
                <a:gd name="connsiteX2" fmla="*/ 749123 w 963018"/>
                <a:gd name="connsiteY2" fmla="*/ 782053 h 1540976"/>
                <a:gd name="connsiteX3" fmla="*/ 749123 w 963018"/>
                <a:gd name="connsiteY3" fmla="*/ 1540976 h 1540976"/>
                <a:gd name="connsiteX4" fmla="*/ 963018 w 963018"/>
                <a:gd name="connsiteY4" fmla="*/ 1534291 h 1540976"/>
                <a:gd name="connsiteX5" fmla="*/ 959192 w 963018"/>
                <a:gd name="connsiteY5" fmla="*/ 9014 h 1540976"/>
                <a:gd name="connsiteX6" fmla="*/ 30087 w 963018"/>
                <a:gd name="connsiteY6" fmla="*/ 0 h 1540976"/>
                <a:gd name="connsiteX7" fmla="*/ 5105 w 963018"/>
                <a:gd name="connsiteY7" fmla="*/ 633246 h 1540976"/>
                <a:gd name="connsiteX0" fmla="*/ 15 w 957928"/>
                <a:gd name="connsiteY0" fmla="*/ 633246 h 1540976"/>
                <a:gd name="connsiteX1" fmla="*/ 595226 w 957928"/>
                <a:gd name="connsiteY1" fmla="*/ 633246 h 1540976"/>
                <a:gd name="connsiteX2" fmla="*/ 744033 w 957928"/>
                <a:gd name="connsiteY2" fmla="*/ 782053 h 1540976"/>
                <a:gd name="connsiteX3" fmla="*/ 744033 w 957928"/>
                <a:gd name="connsiteY3" fmla="*/ 1540976 h 1540976"/>
                <a:gd name="connsiteX4" fmla="*/ 957928 w 957928"/>
                <a:gd name="connsiteY4" fmla="*/ 1534291 h 1540976"/>
                <a:gd name="connsiteX5" fmla="*/ 954102 w 957928"/>
                <a:gd name="connsiteY5" fmla="*/ 9014 h 1540976"/>
                <a:gd name="connsiteX6" fmla="*/ 24997 w 957928"/>
                <a:gd name="connsiteY6" fmla="*/ 0 h 1540976"/>
                <a:gd name="connsiteX7" fmla="*/ 15 w 957928"/>
                <a:gd name="connsiteY7" fmla="*/ 633246 h 1540976"/>
                <a:gd name="connsiteX0" fmla="*/ 40 w 957953"/>
                <a:gd name="connsiteY0" fmla="*/ 633246 h 1540976"/>
                <a:gd name="connsiteX1" fmla="*/ 595251 w 957953"/>
                <a:gd name="connsiteY1" fmla="*/ 633246 h 1540976"/>
                <a:gd name="connsiteX2" fmla="*/ 744058 w 957953"/>
                <a:gd name="connsiteY2" fmla="*/ 782053 h 1540976"/>
                <a:gd name="connsiteX3" fmla="*/ 744058 w 957953"/>
                <a:gd name="connsiteY3" fmla="*/ 1540976 h 1540976"/>
                <a:gd name="connsiteX4" fmla="*/ 957953 w 957953"/>
                <a:gd name="connsiteY4" fmla="*/ 1534291 h 1540976"/>
                <a:gd name="connsiteX5" fmla="*/ 954127 w 957953"/>
                <a:gd name="connsiteY5" fmla="*/ 9014 h 1540976"/>
                <a:gd name="connsiteX6" fmla="*/ 25022 w 957953"/>
                <a:gd name="connsiteY6" fmla="*/ 0 h 1540976"/>
                <a:gd name="connsiteX7" fmla="*/ 40 w 957953"/>
                <a:gd name="connsiteY7" fmla="*/ 633246 h 1540976"/>
                <a:gd name="connsiteX0" fmla="*/ 249505 w 933366"/>
                <a:gd name="connsiteY0" fmla="*/ 633246 h 1540976"/>
                <a:gd name="connsiteX1" fmla="*/ 570664 w 933366"/>
                <a:gd name="connsiteY1" fmla="*/ 633246 h 1540976"/>
                <a:gd name="connsiteX2" fmla="*/ 719471 w 933366"/>
                <a:gd name="connsiteY2" fmla="*/ 782053 h 1540976"/>
                <a:gd name="connsiteX3" fmla="*/ 719471 w 933366"/>
                <a:gd name="connsiteY3" fmla="*/ 1540976 h 1540976"/>
                <a:gd name="connsiteX4" fmla="*/ 933366 w 933366"/>
                <a:gd name="connsiteY4" fmla="*/ 1534291 h 1540976"/>
                <a:gd name="connsiteX5" fmla="*/ 929540 w 933366"/>
                <a:gd name="connsiteY5" fmla="*/ 9014 h 1540976"/>
                <a:gd name="connsiteX6" fmla="*/ 435 w 933366"/>
                <a:gd name="connsiteY6" fmla="*/ 0 h 1540976"/>
                <a:gd name="connsiteX7" fmla="*/ 249505 w 933366"/>
                <a:gd name="connsiteY7" fmla="*/ 633246 h 1540976"/>
                <a:gd name="connsiteX0" fmla="*/ 2569 w 686430"/>
                <a:gd name="connsiteY0" fmla="*/ 624232 h 1531962"/>
                <a:gd name="connsiteX1" fmla="*/ 323728 w 686430"/>
                <a:gd name="connsiteY1" fmla="*/ 624232 h 1531962"/>
                <a:gd name="connsiteX2" fmla="*/ 472535 w 686430"/>
                <a:gd name="connsiteY2" fmla="*/ 773039 h 1531962"/>
                <a:gd name="connsiteX3" fmla="*/ 472535 w 686430"/>
                <a:gd name="connsiteY3" fmla="*/ 1531962 h 1531962"/>
                <a:gd name="connsiteX4" fmla="*/ 686430 w 686430"/>
                <a:gd name="connsiteY4" fmla="*/ 1525277 h 1531962"/>
                <a:gd name="connsiteX5" fmla="*/ 682604 w 686430"/>
                <a:gd name="connsiteY5" fmla="*/ 0 h 1531962"/>
                <a:gd name="connsiteX6" fmla="*/ 7499 w 686430"/>
                <a:gd name="connsiteY6" fmla="*/ 4354 h 1531962"/>
                <a:gd name="connsiteX7" fmla="*/ 2569 w 686430"/>
                <a:gd name="connsiteY7" fmla="*/ 624232 h 1531962"/>
                <a:gd name="connsiteX0" fmla="*/ 2569 w 686871"/>
                <a:gd name="connsiteY0" fmla="*/ 619878 h 1527608"/>
                <a:gd name="connsiteX1" fmla="*/ 323728 w 686871"/>
                <a:gd name="connsiteY1" fmla="*/ 619878 h 1527608"/>
                <a:gd name="connsiteX2" fmla="*/ 472535 w 686871"/>
                <a:gd name="connsiteY2" fmla="*/ 768685 h 1527608"/>
                <a:gd name="connsiteX3" fmla="*/ 472535 w 686871"/>
                <a:gd name="connsiteY3" fmla="*/ 1527608 h 1527608"/>
                <a:gd name="connsiteX4" fmla="*/ 686430 w 686871"/>
                <a:gd name="connsiteY4" fmla="*/ 1520923 h 1527608"/>
                <a:gd name="connsiteX5" fmla="*/ 685779 w 686871"/>
                <a:gd name="connsiteY5" fmla="*/ 465546 h 1527608"/>
                <a:gd name="connsiteX6" fmla="*/ 7499 w 686871"/>
                <a:gd name="connsiteY6" fmla="*/ 0 h 1527608"/>
                <a:gd name="connsiteX7" fmla="*/ 2569 w 686871"/>
                <a:gd name="connsiteY7" fmla="*/ 619878 h 1527608"/>
                <a:gd name="connsiteX0" fmla="*/ 6804 w 691106"/>
                <a:gd name="connsiteY0" fmla="*/ 159503 h 1067233"/>
                <a:gd name="connsiteX1" fmla="*/ 327963 w 691106"/>
                <a:gd name="connsiteY1" fmla="*/ 159503 h 1067233"/>
                <a:gd name="connsiteX2" fmla="*/ 476770 w 691106"/>
                <a:gd name="connsiteY2" fmla="*/ 308310 h 1067233"/>
                <a:gd name="connsiteX3" fmla="*/ 476770 w 691106"/>
                <a:gd name="connsiteY3" fmla="*/ 1067233 h 1067233"/>
                <a:gd name="connsiteX4" fmla="*/ 690665 w 691106"/>
                <a:gd name="connsiteY4" fmla="*/ 1060548 h 1067233"/>
                <a:gd name="connsiteX5" fmla="*/ 690014 w 691106"/>
                <a:gd name="connsiteY5" fmla="*/ 5171 h 1067233"/>
                <a:gd name="connsiteX6" fmla="*/ 5384 w 691106"/>
                <a:gd name="connsiteY6" fmla="*/ 0 h 1067233"/>
                <a:gd name="connsiteX7" fmla="*/ 6804 w 691106"/>
                <a:gd name="connsiteY7" fmla="*/ 159503 h 1067233"/>
                <a:gd name="connsiteX0" fmla="*/ 2589 w 686891"/>
                <a:gd name="connsiteY0" fmla="*/ 180945 h 1088675"/>
                <a:gd name="connsiteX1" fmla="*/ 323748 w 686891"/>
                <a:gd name="connsiteY1" fmla="*/ 180945 h 1088675"/>
                <a:gd name="connsiteX2" fmla="*/ 472555 w 686891"/>
                <a:gd name="connsiteY2" fmla="*/ 329752 h 1088675"/>
                <a:gd name="connsiteX3" fmla="*/ 472555 w 686891"/>
                <a:gd name="connsiteY3" fmla="*/ 1088675 h 1088675"/>
                <a:gd name="connsiteX4" fmla="*/ 686450 w 686891"/>
                <a:gd name="connsiteY4" fmla="*/ 1081990 h 1088675"/>
                <a:gd name="connsiteX5" fmla="*/ 685799 w 686891"/>
                <a:gd name="connsiteY5" fmla="*/ 26613 h 1088675"/>
                <a:gd name="connsiteX6" fmla="*/ 1169 w 686891"/>
                <a:gd name="connsiteY6" fmla="*/ 21442 h 1088675"/>
                <a:gd name="connsiteX7" fmla="*/ 2589 w 686891"/>
                <a:gd name="connsiteY7" fmla="*/ 180945 h 1088675"/>
                <a:gd name="connsiteX0" fmla="*/ 19 w 684321"/>
                <a:gd name="connsiteY0" fmla="*/ 178638 h 1086368"/>
                <a:gd name="connsiteX1" fmla="*/ 321178 w 684321"/>
                <a:gd name="connsiteY1" fmla="*/ 178638 h 1086368"/>
                <a:gd name="connsiteX2" fmla="*/ 469985 w 684321"/>
                <a:gd name="connsiteY2" fmla="*/ 327445 h 1086368"/>
                <a:gd name="connsiteX3" fmla="*/ 469985 w 684321"/>
                <a:gd name="connsiteY3" fmla="*/ 1086368 h 1086368"/>
                <a:gd name="connsiteX4" fmla="*/ 683880 w 684321"/>
                <a:gd name="connsiteY4" fmla="*/ 1079683 h 1086368"/>
                <a:gd name="connsiteX5" fmla="*/ 683229 w 684321"/>
                <a:gd name="connsiteY5" fmla="*/ 24306 h 1086368"/>
                <a:gd name="connsiteX6" fmla="*/ 33524 w 684321"/>
                <a:gd name="connsiteY6" fmla="*/ 25485 h 1086368"/>
                <a:gd name="connsiteX7" fmla="*/ 19 w 684321"/>
                <a:gd name="connsiteY7" fmla="*/ 178638 h 1086368"/>
                <a:gd name="connsiteX0" fmla="*/ 19 w 684321"/>
                <a:gd name="connsiteY0" fmla="*/ 154332 h 1062062"/>
                <a:gd name="connsiteX1" fmla="*/ 321178 w 684321"/>
                <a:gd name="connsiteY1" fmla="*/ 154332 h 1062062"/>
                <a:gd name="connsiteX2" fmla="*/ 469985 w 684321"/>
                <a:gd name="connsiteY2" fmla="*/ 303139 h 1062062"/>
                <a:gd name="connsiteX3" fmla="*/ 469985 w 684321"/>
                <a:gd name="connsiteY3" fmla="*/ 1062062 h 1062062"/>
                <a:gd name="connsiteX4" fmla="*/ 683880 w 684321"/>
                <a:gd name="connsiteY4" fmla="*/ 1055377 h 1062062"/>
                <a:gd name="connsiteX5" fmla="*/ 683229 w 684321"/>
                <a:gd name="connsiteY5" fmla="*/ 0 h 1062062"/>
                <a:gd name="connsiteX6" fmla="*/ 33524 w 684321"/>
                <a:gd name="connsiteY6" fmla="*/ 1179 h 1062062"/>
                <a:gd name="connsiteX7" fmla="*/ 19 w 684321"/>
                <a:gd name="connsiteY7" fmla="*/ 154332 h 1062062"/>
                <a:gd name="connsiteX0" fmla="*/ 615 w 684917"/>
                <a:gd name="connsiteY0" fmla="*/ 154332 h 1062062"/>
                <a:gd name="connsiteX1" fmla="*/ 321774 w 684917"/>
                <a:gd name="connsiteY1" fmla="*/ 154332 h 1062062"/>
                <a:gd name="connsiteX2" fmla="*/ 470581 w 684917"/>
                <a:gd name="connsiteY2" fmla="*/ 303139 h 1062062"/>
                <a:gd name="connsiteX3" fmla="*/ 470581 w 684917"/>
                <a:gd name="connsiteY3" fmla="*/ 1062062 h 1062062"/>
                <a:gd name="connsiteX4" fmla="*/ 684476 w 684917"/>
                <a:gd name="connsiteY4" fmla="*/ 1055377 h 1062062"/>
                <a:gd name="connsiteX5" fmla="*/ 683825 w 684917"/>
                <a:gd name="connsiteY5" fmla="*/ 0 h 1062062"/>
                <a:gd name="connsiteX6" fmla="*/ 2370 w 684917"/>
                <a:gd name="connsiteY6" fmla="*/ 1179 h 1062062"/>
                <a:gd name="connsiteX7" fmla="*/ 615 w 684917"/>
                <a:gd name="connsiteY7" fmla="*/ 154332 h 1062062"/>
                <a:gd name="connsiteX0" fmla="*/ 615 w 684917"/>
                <a:gd name="connsiteY0" fmla="*/ 154332 h 1055377"/>
                <a:gd name="connsiteX1" fmla="*/ 321774 w 684917"/>
                <a:gd name="connsiteY1" fmla="*/ 154332 h 1055377"/>
                <a:gd name="connsiteX2" fmla="*/ 470581 w 684917"/>
                <a:gd name="connsiteY2" fmla="*/ 303139 h 1055377"/>
                <a:gd name="connsiteX3" fmla="*/ 461056 w 684917"/>
                <a:gd name="connsiteY3" fmla="*/ 427062 h 1055377"/>
                <a:gd name="connsiteX4" fmla="*/ 684476 w 684917"/>
                <a:gd name="connsiteY4" fmla="*/ 1055377 h 1055377"/>
                <a:gd name="connsiteX5" fmla="*/ 683825 w 684917"/>
                <a:gd name="connsiteY5" fmla="*/ 0 h 1055377"/>
                <a:gd name="connsiteX6" fmla="*/ 2370 w 684917"/>
                <a:gd name="connsiteY6" fmla="*/ 1179 h 1055377"/>
                <a:gd name="connsiteX7" fmla="*/ 615 w 684917"/>
                <a:gd name="connsiteY7" fmla="*/ 154332 h 1055377"/>
                <a:gd name="connsiteX0" fmla="*/ 615 w 684442"/>
                <a:gd name="connsiteY0" fmla="*/ 154332 h 429902"/>
                <a:gd name="connsiteX1" fmla="*/ 321774 w 684442"/>
                <a:gd name="connsiteY1" fmla="*/ 154332 h 429902"/>
                <a:gd name="connsiteX2" fmla="*/ 470581 w 684442"/>
                <a:gd name="connsiteY2" fmla="*/ 303139 h 429902"/>
                <a:gd name="connsiteX3" fmla="*/ 461056 w 684442"/>
                <a:gd name="connsiteY3" fmla="*/ 427062 h 429902"/>
                <a:gd name="connsiteX4" fmla="*/ 678126 w 684442"/>
                <a:gd name="connsiteY4" fmla="*/ 429902 h 429902"/>
                <a:gd name="connsiteX5" fmla="*/ 683825 w 684442"/>
                <a:gd name="connsiteY5" fmla="*/ 0 h 429902"/>
                <a:gd name="connsiteX6" fmla="*/ 2370 w 684442"/>
                <a:gd name="connsiteY6" fmla="*/ 1179 h 429902"/>
                <a:gd name="connsiteX7" fmla="*/ 615 w 684442"/>
                <a:gd name="connsiteY7" fmla="*/ 154332 h 429902"/>
                <a:gd name="connsiteX0" fmla="*/ 615 w 684260"/>
                <a:gd name="connsiteY0" fmla="*/ 154332 h 429902"/>
                <a:gd name="connsiteX1" fmla="*/ 321774 w 684260"/>
                <a:gd name="connsiteY1" fmla="*/ 154332 h 429902"/>
                <a:gd name="connsiteX2" fmla="*/ 470581 w 684260"/>
                <a:gd name="connsiteY2" fmla="*/ 303139 h 429902"/>
                <a:gd name="connsiteX3" fmla="*/ 461056 w 684260"/>
                <a:gd name="connsiteY3" fmla="*/ 427062 h 429902"/>
                <a:gd name="connsiteX4" fmla="*/ 678126 w 684260"/>
                <a:gd name="connsiteY4" fmla="*/ 429902 h 429902"/>
                <a:gd name="connsiteX5" fmla="*/ 683825 w 684260"/>
                <a:gd name="connsiteY5" fmla="*/ 0 h 429902"/>
                <a:gd name="connsiteX6" fmla="*/ 2370 w 684260"/>
                <a:gd name="connsiteY6" fmla="*/ 1179 h 429902"/>
                <a:gd name="connsiteX7" fmla="*/ 615 w 684260"/>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14027 h 427062"/>
                <a:gd name="connsiteX5" fmla="*/ 683825 w 687651"/>
                <a:gd name="connsiteY5" fmla="*/ 0 h 427062"/>
                <a:gd name="connsiteX6" fmla="*/ 2370 w 687651"/>
                <a:gd name="connsiteY6" fmla="*/ 1179 h 427062"/>
                <a:gd name="connsiteX7" fmla="*/ 615 w 687651"/>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20377 h 427062"/>
                <a:gd name="connsiteX5" fmla="*/ 683825 w 690826"/>
                <a:gd name="connsiteY5" fmla="*/ 0 h 427062"/>
                <a:gd name="connsiteX6" fmla="*/ 2370 w 690826"/>
                <a:gd name="connsiteY6" fmla="*/ 1179 h 427062"/>
                <a:gd name="connsiteX7" fmla="*/ 615 w 690826"/>
                <a:gd name="connsiteY7" fmla="*/ 154332 h 427062"/>
                <a:gd name="connsiteX0" fmla="*/ 615 w 690826"/>
                <a:gd name="connsiteY0" fmla="*/ 154332 h 427062"/>
                <a:gd name="connsiteX1" fmla="*/ 321774 w 690826"/>
                <a:gd name="connsiteY1" fmla="*/ 154332 h 427062"/>
                <a:gd name="connsiteX2" fmla="*/ 470581 w 690826"/>
                <a:gd name="connsiteY2" fmla="*/ 303139 h 427062"/>
                <a:gd name="connsiteX3" fmla="*/ 461056 w 690826"/>
                <a:gd name="connsiteY3" fmla="*/ 427062 h 427062"/>
                <a:gd name="connsiteX4" fmla="*/ 690826 w 690826"/>
                <a:gd name="connsiteY4" fmla="*/ 414027 h 427062"/>
                <a:gd name="connsiteX5" fmla="*/ 683825 w 690826"/>
                <a:gd name="connsiteY5" fmla="*/ 0 h 427062"/>
                <a:gd name="connsiteX6" fmla="*/ 2370 w 690826"/>
                <a:gd name="connsiteY6" fmla="*/ 1179 h 427062"/>
                <a:gd name="connsiteX7" fmla="*/ 615 w 69082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17202 h 427062"/>
                <a:gd name="connsiteX5" fmla="*/ 683825 w 684476"/>
                <a:gd name="connsiteY5" fmla="*/ 0 h 427062"/>
                <a:gd name="connsiteX6" fmla="*/ 2370 w 684476"/>
                <a:gd name="connsiteY6" fmla="*/ 1179 h 427062"/>
                <a:gd name="connsiteX7" fmla="*/ 615 w 684476"/>
                <a:gd name="connsiteY7" fmla="*/ 154332 h 427062"/>
                <a:gd name="connsiteX0" fmla="*/ 615 w 684476"/>
                <a:gd name="connsiteY0" fmla="*/ 154332 h 427062"/>
                <a:gd name="connsiteX1" fmla="*/ 321774 w 684476"/>
                <a:gd name="connsiteY1" fmla="*/ 154332 h 427062"/>
                <a:gd name="connsiteX2" fmla="*/ 470581 w 684476"/>
                <a:gd name="connsiteY2" fmla="*/ 303139 h 427062"/>
                <a:gd name="connsiteX3" fmla="*/ 461056 w 684476"/>
                <a:gd name="connsiteY3" fmla="*/ 427062 h 427062"/>
                <a:gd name="connsiteX4" fmla="*/ 684476 w 684476"/>
                <a:gd name="connsiteY4" fmla="*/ 420377 h 427062"/>
                <a:gd name="connsiteX5" fmla="*/ 683825 w 684476"/>
                <a:gd name="connsiteY5" fmla="*/ 0 h 427062"/>
                <a:gd name="connsiteX6" fmla="*/ 2370 w 684476"/>
                <a:gd name="connsiteY6" fmla="*/ 1179 h 427062"/>
                <a:gd name="connsiteX7" fmla="*/ 615 w 684476"/>
                <a:gd name="connsiteY7" fmla="*/ 154332 h 427062"/>
                <a:gd name="connsiteX0" fmla="*/ 615 w 687651"/>
                <a:gd name="connsiteY0" fmla="*/ 154332 h 429902"/>
                <a:gd name="connsiteX1" fmla="*/ 321774 w 687651"/>
                <a:gd name="connsiteY1" fmla="*/ 154332 h 429902"/>
                <a:gd name="connsiteX2" fmla="*/ 470581 w 687651"/>
                <a:gd name="connsiteY2" fmla="*/ 303139 h 429902"/>
                <a:gd name="connsiteX3" fmla="*/ 461056 w 687651"/>
                <a:gd name="connsiteY3" fmla="*/ 427062 h 429902"/>
                <a:gd name="connsiteX4" fmla="*/ 687651 w 687651"/>
                <a:gd name="connsiteY4" fmla="*/ 429902 h 429902"/>
                <a:gd name="connsiteX5" fmla="*/ 683825 w 687651"/>
                <a:gd name="connsiteY5" fmla="*/ 0 h 429902"/>
                <a:gd name="connsiteX6" fmla="*/ 2370 w 687651"/>
                <a:gd name="connsiteY6" fmla="*/ 1179 h 429902"/>
                <a:gd name="connsiteX7" fmla="*/ 615 w 687651"/>
                <a:gd name="connsiteY7" fmla="*/ 154332 h 429902"/>
                <a:gd name="connsiteX0" fmla="*/ 615 w 687651"/>
                <a:gd name="connsiteY0" fmla="*/ 154332 h 427062"/>
                <a:gd name="connsiteX1" fmla="*/ 321774 w 687651"/>
                <a:gd name="connsiteY1" fmla="*/ 154332 h 427062"/>
                <a:gd name="connsiteX2" fmla="*/ 470581 w 687651"/>
                <a:gd name="connsiteY2" fmla="*/ 303139 h 427062"/>
                <a:gd name="connsiteX3" fmla="*/ 4610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7062"/>
                <a:gd name="connsiteX1" fmla="*/ 321774 w 687651"/>
                <a:gd name="connsiteY1" fmla="*/ 154332 h 427062"/>
                <a:gd name="connsiteX2" fmla="*/ 470581 w 687651"/>
                <a:gd name="connsiteY2" fmla="*/ 303139 h 427062"/>
                <a:gd name="connsiteX3" fmla="*/ 473756 w 687651"/>
                <a:gd name="connsiteY3" fmla="*/ 427062 h 427062"/>
                <a:gd name="connsiteX4" fmla="*/ 687651 w 687651"/>
                <a:gd name="connsiteY4" fmla="*/ 426727 h 427062"/>
                <a:gd name="connsiteX5" fmla="*/ 683825 w 687651"/>
                <a:gd name="connsiteY5" fmla="*/ 0 h 427062"/>
                <a:gd name="connsiteX6" fmla="*/ 2370 w 687651"/>
                <a:gd name="connsiteY6" fmla="*/ 1179 h 427062"/>
                <a:gd name="connsiteX7" fmla="*/ 615 w 687651"/>
                <a:gd name="connsiteY7" fmla="*/ 154332 h 427062"/>
                <a:gd name="connsiteX0" fmla="*/ 615 w 687651"/>
                <a:gd name="connsiteY0" fmla="*/ 154332 h 426727"/>
                <a:gd name="connsiteX1" fmla="*/ 321774 w 687651"/>
                <a:gd name="connsiteY1" fmla="*/ 154332 h 426727"/>
                <a:gd name="connsiteX2" fmla="*/ 470581 w 687651"/>
                <a:gd name="connsiteY2" fmla="*/ 303139 h 426727"/>
                <a:gd name="connsiteX3" fmla="*/ 470581 w 687651"/>
                <a:gd name="connsiteY3" fmla="*/ 423887 h 426727"/>
                <a:gd name="connsiteX4" fmla="*/ 687651 w 687651"/>
                <a:gd name="connsiteY4" fmla="*/ 426727 h 426727"/>
                <a:gd name="connsiteX5" fmla="*/ 683825 w 687651"/>
                <a:gd name="connsiteY5" fmla="*/ 0 h 426727"/>
                <a:gd name="connsiteX6" fmla="*/ 2370 w 687651"/>
                <a:gd name="connsiteY6" fmla="*/ 1179 h 426727"/>
                <a:gd name="connsiteX7" fmla="*/ 615 w 687651"/>
                <a:gd name="connsiteY7" fmla="*/ 154332 h 426727"/>
                <a:gd name="connsiteX0" fmla="*/ 615 w 683913"/>
                <a:gd name="connsiteY0" fmla="*/ 154332 h 423887"/>
                <a:gd name="connsiteX1" fmla="*/ 321774 w 683913"/>
                <a:gd name="connsiteY1" fmla="*/ 154332 h 423887"/>
                <a:gd name="connsiteX2" fmla="*/ 470581 w 683913"/>
                <a:gd name="connsiteY2" fmla="*/ 303139 h 423887"/>
                <a:gd name="connsiteX3" fmla="*/ 470581 w 683913"/>
                <a:gd name="connsiteY3" fmla="*/ 423887 h 423887"/>
                <a:gd name="connsiteX4" fmla="*/ 595576 w 683913"/>
                <a:gd name="connsiteY4" fmla="*/ 407677 h 423887"/>
                <a:gd name="connsiteX5" fmla="*/ 683825 w 683913"/>
                <a:gd name="connsiteY5" fmla="*/ 0 h 423887"/>
                <a:gd name="connsiteX6" fmla="*/ 2370 w 683913"/>
                <a:gd name="connsiteY6" fmla="*/ 1179 h 423887"/>
                <a:gd name="connsiteX7" fmla="*/ 615 w 683913"/>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595576 w 683825"/>
                <a:gd name="connsiteY4" fmla="*/ 4076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683825"/>
                <a:gd name="connsiteY0" fmla="*/ 154332 h 423887"/>
                <a:gd name="connsiteX1" fmla="*/ 321774 w 683825"/>
                <a:gd name="connsiteY1" fmla="*/ 154332 h 423887"/>
                <a:gd name="connsiteX2" fmla="*/ 470581 w 683825"/>
                <a:gd name="connsiteY2" fmla="*/ 303139 h 423887"/>
                <a:gd name="connsiteX3" fmla="*/ 470581 w 683825"/>
                <a:gd name="connsiteY3" fmla="*/ 423887 h 423887"/>
                <a:gd name="connsiteX4" fmla="*/ 681301 w 683825"/>
                <a:gd name="connsiteY4" fmla="*/ 420377 h 423887"/>
                <a:gd name="connsiteX5" fmla="*/ 683825 w 683825"/>
                <a:gd name="connsiteY5" fmla="*/ 0 h 423887"/>
                <a:gd name="connsiteX6" fmla="*/ 2370 w 683825"/>
                <a:gd name="connsiteY6" fmla="*/ 1179 h 423887"/>
                <a:gd name="connsiteX7" fmla="*/ 615 w 683825"/>
                <a:gd name="connsiteY7" fmla="*/ 154332 h 423887"/>
                <a:gd name="connsiteX0" fmla="*/ 615 w 767032"/>
                <a:gd name="connsiteY0" fmla="*/ 154332 h 423887"/>
                <a:gd name="connsiteX1" fmla="*/ 321774 w 767032"/>
                <a:gd name="connsiteY1" fmla="*/ 154332 h 423887"/>
                <a:gd name="connsiteX2" fmla="*/ 470581 w 767032"/>
                <a:gd name="connsiteY2" fmla="*/ 303139 h 423887"/>
                <a:gd name="connsiteX3" fmla="*/ 470581 w 767032"/>
                <a:gd name="connsiteY3" fmla="*/ 423887 h 423887"/>
                <a:gd name="connsiteX4" fmla="*/ 767026 w 767032"/>
                <a:gd name="connsiteY4" fmla="*/ 423552 h 423887"/>
                <a:gd name="connsiteX5" fmla="*/ 683825 w 767032"/>
                <a:gd name="connsiteY5" fmla="*/ 0 h 423887"/>
                <a:gd name="connsiteX6" fmla="*/ 2370 w 767032"/>
                <a:gd name="connsiteY6" fmla="*/ 1179 h 423887"/>
                <a:gd name="connsiteX7" fmla="*/ 615 w 767032"/>
                <a:gd name="connsiteY7" fmla="*/ 154332 h 423887"/>
                <a:gd name="connsiteX0" fmla="*/ 615 w 684661"/>
                <a:gd name="connsiteY0" fmla="*/ 154332 h 423887"/>
                <a:gd name="connsiteX1" fmla="*/ 321774 w 684661"/>
                <a:gd name="connsiteY1" fmla="*/ 154332 h 423887"/>
                <a:gd name="connsiteX2" fmla="*/ 470581 w 684661"/>
                <a:gd name="connsiteY2" fmla="*/ 303139 h 423887"/>
                <a:gd name="connsiteX3" fmla="*/ 470581 w 684661"/>
                <a:gd name="connsiteY3" fmla="*/ 423887 h 423887"/>
                <a:gd name="connsiteX4" fmla="*/ 684476 w 684661"/>
                <a:gd name="connsiteY4" fmla="*/ 420377 h 423887"/>
                <a:gd name="connsiteX5" fmla="*/ 683825 w 684661"/>
                <a:gd name="connsiteY5" fmla="*/ 0 h 423887"/>
                <a:gd name="connsiteX6" fmla="*/ 2370 w 684661"/>
                <a:gd name="connsiteY6" fmla="*/ 1179 h 423887"/>
                <a:gd name="connsiteX7" fmla="*/ 615 w 684661"/>
                <a:gd name="connsiteY7" fmla="*/ 154332 h 423887"/>
                <a:gd name="connsiteX0" fmla="*/ 615 w 684661"/>
                <a:gd name="connsiteY0" fmla="*/ 154332 h 464852"/>
                <a:gd name="connsiteX1" fmla="*/ 321774 w 684661"/>
                <a:gd name="connsiteY1" fmla="*/ 154332 h 464852"/>
                <a:gd name="connsiteX2" fmla="*/ 470581 w 684661"/>
                <a:gd name="connsiteY2" fmla="*/ 303139 h 464852"/>
                <a:gd name="connsiteX3" fmla="*/ 470581 w 684661"/>
                <a:gd name="connsiteY3" fmla="*/ 423887 h 464852"/>
                <a:gd name="connsiteX4" fmla="*/ 684476 w 684661"/>
                <a:gd name="connsiteY4" fmla="*/ 464829 h 464852"/>
                <a:gd name="connsiteX5" fmla="*/ 683825 w 684661"/>
                <a:gd name="connsiteY5" fmla="*/ 0 h 464852"/>
                <a:gd name="connsiteX6" fmla="*/ 2370 w 684661"/>
                <a:gd name="connsiteY6" fmla="*/ 1179 h 464852"/>
                <a:gd name="connsiteX7" fmla="*/ 615 w 684661"/>
                <a:gd name="connsiteY7" fmla="*/ 154332 h 464852"/>
                <a:gd name="connsiteX0" fmla="*/ 615 w 684661"/>
                <a:gd name="connsiteY0" fmla="*/ 154332 h 426900"/>
                <a:gd name="connsiteX1" fmla="*/ 321774 w 684661"/>
                <a:gd name="connsiteY1" fmla="*/ 154332 h 426900"/>
                <a:gd name="connsiteX2" fmla="*/ 470581 w 684661"/>
                <a:gd name="connsiteY2" fmla="*/ 303139 h 426900"/>
                <a:gd name="connsiteX3" fmla="*/ 470581 w 684661"/>
                <a:gd name="connsiteY3" fmla="*/ 423887 h 426900"/>
                <a:gd name="connsiteX4" fmla="*/ 684476 w 684661"/>
                <a:gd name="connsiteY4" fmla="*/ 426727 h 426900"/>
                <a:gd name="connsiteX5" fmla="*/ 683825 w 684661"/>
                <a:gd name="connsiteY5" fmla="*/ 0 h 426900"/>
                <a:gd name="connsiteX6" fmla="*/ 2370 w 684661"/>
                <a:gd name="connsiteY6" fmla="*/ 1179 h 426900"/>
                <a:gd name="connsiteX7" fmla="*/ 615 w 684661"/>
                <a:gd name="connsiteY7" fmla="*/ 154332 h 426900"/>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1299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83825"/>
                <a:gd name="connsiteY0" fmla="*/ 154332 h 423933"/>
                <a:gd name="connsiteX1" fmla="*/ 321774 w 683825"/>
                <a:gd name="connsiteY1" fmla="*/ 154332 h 423933"/>
                <a:gd name="connsiteX2" fmla="*/ 470581 w 683825"/>
                <a:gd name="connsiteY2" fmla="*/ 303139 h 423933"/>
                <a:gd name="connsiteX3" fmla="*/ 470581 w 683825"/>
                <a:gd name="connsiteY3" fmla="*/ 423887 h 423933"/>
                <a:gd name="connsiteX4" fmla="*/ 682855 w 683825"/>
                <a:gd name="connsiteY4" fmla="*/ 423552 h 423933"/>
                <a:gd name="connsiteX5" fmla="*/ 683825 w 683825"/>
                <a:gd name="connsiteY5" fmla="*/ 0 h 423933"/>
                <a:gd name="connsiteX6" fmla="*/ 2370 w 683825"/>
                <a:gd name="connsiteY6" fmla="*/ 1179 h 423933"/>
                <a:gd name="connsiteX7" fmla="*/ 615 w 683825"/>
                <a:gd name="connsiteY7" fmla="*/ 154332 h 423933"/>
                <a:gd name="connsiteX0" fmla="*/ 615 w 698442"/>
                <a:gd name="connsiteY0" fmla="*/ 154332 h 423933"/>
                <a:gd name="connsiteX1" fmla="*/ 321774 w 698442"/>
                <a:gd name="connsiteY1" fmla="*/ 154332 h 423933"/>
                <a:gd name="connsiteX2" fmla="*/ 470581 w 698442"/>
                <a:gd name="connsiteY2" fmla="*/ 303139 h 423933"/>
                <a:gd name="connsiteX3" fmla="*/ 470581 w 698442"/>
                <a:gd name="connsiteY3" fmla="*/ 423887 h 423933"/>
                <a:gd name="connsiteX4" fmla="*/ 698411 w 698442"/>
                <a:gd name="connsiteY4" fmla="*/ 423552 h 423933"/>
                <a:gd name="connsiteX5" fmla="*/ 683825 w 698442"/>
                <a:gd name="connsiteY5" fmla="*/ 0 h 423933"/>
                <a:gd name="connsiteX6" fmla="*/ 2370 w 698442"/>
                <a:gd name="connsiteY6" fmla="*/ 1179 h 423933"/>
                <a:gd name="connsiteX7" fmla="*/ 615 w 698442"/>
                <a:gd name="connsiteY7" fmla="*/ 154332 h 423933"/>
                <a:gd name="connsiteX0" fmla="*/ 615 w 683825"/>
                <a:gd name="connsiteY0" fmla="*/ 154332 h 425346"/>
                <a:gd name="connsiteX1" fmla="*/ 321774 w 683825"/>
                <a:gd name="connsiteY1" fmla="*/ 154332 h 425346"/>
                <a:gd name="connsiteX2" fmla="*/ 470581 w 683825"/>
                <a:gd name="connsiteY2" fmla="*/ 303139 h 425346"/>
                <a:gd name="connsiteX3" fmla="*/ 470581 w 683825"/>
                <a:gd name="connsiteY3" fmla="*/ 423887 h 425346"/>
                <a:gd name="connsiteX4" fmla="*/ 682855 w 683825"/>
                <a:gd name="connsiteY4" fmla="*/ 425107 h 425346"/>
                <a:gd name="connsiteX5" fmla="*/ 683825 w 683825"/>
                <a:gd name="connsiteY5" fmla="*/ 0 h 425346"/>
                <a:gd name="connsiteX6" fmla="*/ 2370 w 683825"/>
                <a:gd name="connsiteY6" fmla="*/ 1179 h 425346"/>
                <a:gd name="connsiteX7" fmla="*/ 615 w 683825"/>
                <a:gd name="connsiteY7" fmla="*/ 154332 h 425346"/>
                <a:gd name="connsiteX0" fmla="*/ 615 w 684601"/>
                <a:gd name="connsiteY0" fmla="*/ 154332 h 423933"/>
                <a:gd name="connsiteX1" fmla="*/ 321774 w 684601"/>
                <a:gd name="connsiteY1" fmla="*/ 154332 h 423933"/>
                <a:gd name="connsiteX2" fmla="*/ 470581 w 684601"/>
                <a:gd name="connsiteY2" fmla="*/ 303139 h 423933"/>
                <a:gd name="connsiteX3" fmla="*/ 470581 w 684601"/>
                <a:gd name="connsiteY3" fmla="*/ 423887 h 423933"/>
                <a:gd name="connsiteX4" fmla="*/ 684411 w 684601"/>
                <a:gd name="connsiteY4" fmla="*/ 423552 h 423933"/>
                <a:gd name="connsiteX5" fmla="*/ 683825 w 684601"/>
                <a:gd name="connsiteY5" fmla="*/ 0 h 423933"/>
                <a:gd name="connsiteX6" fmla="*/ 2370 w 684601"/>
                <a:gd name="connsiteY6" fmla="*/ 1179 h 423933"/>
                <a:gd name="connsiteX7" fmla="*/ 615 w 684601"/>
                <a:gd name="connsiteY7" fmla="*/ 154332 h 42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601" h="423933">
                  <a:moveTo>
                    <a:pt x="615" y="154332"/>
                  </a:moveTo>
                  <a:lnTo>
                    <a:pt x="321774" y="154332"/>
                  </a:lnTo>
                  <a:cubicBezTo>
                    <a:pt x="403958" y="154332"/>
                    <a:pt x="470581" y="220955"/>
                    <a:pt x="470581" y="303139"/>
                  </a:cubicBezTo>
                  <a:cubicBezTo>
                    <a:pt x="471639" y="344447"/>
                    <a:pt x="469523" y="382579"/>
                    <a:pt x="470581" y="423887"/>
                  </a:cubicBezTo>
                  <a:cubicBezTo>
                    <a:pt x="541879" y="422717"/>
                    <a:pt x="613113" y="424722"/>
                    <a:pt x="684411" y="423552"/>
                  </a:cubicBezTo>
                  <a:cubicBezTo>
                    <a:pt x="685252" y="283426"/>
                    <a:pt x="682984" y="140126"/>
                    <a:pt x="683825" y="0"/>
                  </a:cubicBezTo>
                  <a:lnTo>
                    <a:pt x="2370" y="1179"/>
                  </a:lnTo>
                  <a:cubicBezTo>
                    <a:pt x="-596" y="93211"/>
                    <a:pt x="-262" y="55113"/>
                    <a:pt x="615" y="154332"/>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dirty="0"/>
            </a:p>
          </p:txBody>
        </p:sp>
        <p:sp>
          <p:nvSpPr>
            <p:cNvPr id="19" name="Round Same Side Corner Rectangle 18"/>
            <p:cNvSpPr/>
            <p:nvPr/>
          </p:nvSpPr>
          <p:spPr>
            <a:xfrm>
              <a:off x="7280275" y="5695950"/>
              <a:ext cx="1691127" cy="987523"/>
            </a:xfrm>
            <a:prstGeom prst="round2SameRect">
              <a:avLst>
                <a:gd name="adj1" fmla="val 10197"/>
                <a:gd name="adj2" fmla="val 133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dirty="0"/>
            </a:p>
          </p:txBody>
        </p:sp>
        <p:sp>
          <p:nvSpPr>
            <p:cNvPr id="20" name="Round Same Side Corner Rectangle 19"/>
            <p:cNvSpPr/>
            <p:nvPr/>
          </p:nvSpPr>
          <p:spPr>
            <a:xfrm>
              <a:off x="184597" y="4590507"/>
              <a:ext cx="8070570"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dirty="0"/>
            </a:p>
          </p:txBody>
        </p:sp>
        <p:sp>
          <p:nvSpPr>
            <p:cNvPr id="21" name="Round Same Side Corner Rectangle 20"/>
            <p:cNvSpPr/>
            <p:nvPr/>
          </p:nvSpPr>
          <p:spPr>
            <a:xfrm>
              <a:off x="184151" y="167420"/>
              <a:ext cx="8071016" cy="1612999"/>
            </a:xfrm>
            <a:prstGeom prst="round2SameRect">
              <a:avLst>
                <a:gd name="adj1" fmla="val 8803"/>
                <a:gd name="adj2" fmla="val 912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dirty="0"/>
            </a:p>
          </p:txBody>
        </p:sp>
        <p:sp>
          <p:nvSpPr>
            <p:cNvPr id="22" name="Rectangle 21"/>
            <p:cNvSpPr/>
            <p:nvPr/>
          </p:nvSpPr>
          <p:spPr>
            <a:xfrm>
              <a:off x="184597" y="1078081"/>
              <a:ext cx="8070403" cy="372159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grpSp>
      <p:pic>
        <p:nvPicPr>
          <p:cNvPr id="1027" name="Picture 33"/>
          <p:cNvPicPr>
            <a:picLocks noChangeAspect="1"/>
          </p:cNvPicPr>
          <p:nvPr/>
        </p:nvPicPr>
        <p:blipFill>
          <a:blip r:embed="rId12"/>
          <a:srcRect/>
          <a:stretch>
            <a:fillRect/>
          </a:stretch>
        </p:blipFill>
        <p:spPr bwMode="auto">
          <a:xfrm>
            <a:off x="7924801" y="5715002"/>
            <a:ext cx="1108075" cy="963613"/>
          </a:xfrm>
          <a:prstGeom prst="rect">
            <a:avLst/>
          </a:prstGeom>
          <a:noFill/>
          <a:ln w="9525">
            <a:noFill/>
            <a:miter lim="800000"/>
            <a:headEnd/>
            <a:tailEnd/>
          </a:ln>
        </p:spPr>
      </p:pic>
      <p:sp>
        <p:nvSpPr>
          <p:cNvPr id="4099" name="Title Placeholder 1"/>
          <p:cNvSpPr>
            <a:spLocks noGrp="1"/>
          </p:cNvSpPr>
          <p:nvPr>
            <p:ph type="title"/>
          </p:nvPr>
        </p:nvSpPr>
        <p:spPr bwMode="auto">
          <a:xfrm>
            <a:off x="304801" y="274640"/>
            <a:ext cx="7400925" cy="8016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slide</a:t>
            </a:r>
          </a:p>
        </p:txBody>
      </p:sp>
      <p:sp>
        <p:nvSpPr>
          <p:cNvPr id="1030" name="Text Placeholder 2"/>
          <p:cNvSpPr>
            <a:spLocks noGrp="1"/>
          </p:cNvSpPr>
          <p:nvPr>
            <p:ph type="body" idx="1"/>
          </p:nvPr>
        </p:nvSpPr>
        <p:spPr bwMode="auto">
          <a:xfrm>
            <a:off x="304801" y="1228727"/>
            <a:ext cx="7400925" cy="4714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8913" y="6356352"/>
            <a:ext cx="2895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ea typeface="+mn-ea"/>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8305800" y="228602"/>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cs typeface="Arial" pitchFamily="34" charset="0"/>
              </a:defRPr>
            </a:lvl1pPr>
          </a:lstStyle>
          <a:p>
            <a:fld id="{AE21E8D2-3278-4812-A44D-5297E854D637}" type="slidenum">
              <a:rPr lang="en-US"/>
              <a:pPr/>
              <a:t>‹#›</a:t>
            </a:fld>
            <a:endParaRPr lang="en-US"/>
          </a:p>
        </p:txBody>
      </p:sp>
      <p:pic>
        <p:nvPicPr>
          <p:cNvPr id="1033" name="Picture 6"/>
          <p:cNvPicPr>
            <a:picLocks noChangeAspect="1"/>
          </p:cNvPicPr>
          <p:nvPr/>
        </p:nvPicPr>
        <p:blipFill>
          <a:blip r:embed="rId13"/>
          <a:srcRect/>
          <a:stretch>
            <a:fillRect/>
          </a:stretch>
        </p:blipFill>
        <p:spPr bwMode="auto">
          <a:xfrm>
            <a:off x="4559300" y="3416302"/>
            <a:ext cx="19050" cy="3175"/>
          </a:xfrm>
          <a:prstGeom prst="rect">
            <a:avLst/>
          </a:prstGeom>
          <a:noFill/>
          <a:ln w="9525">
            <a:noFill/>
            <a:miter lim="800000"/>
            <a:headEnd/>
            <a:tailEnd/>
          </a:ln>
        </p:spPr>
      </p:pic>
      <p:pic>
        <p:nvPicPr>
          <p:cNvPr id="24" name="Picture 2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590647" y="5873692"/>
            <a:ext cx="457917" cy="691425"/>
          </a:xfrm>
          <a:prstGeom prst="rect">
            <a:avLst/>
          </a:prstGeom>
        </p:spPr>
      </p:pic>
    </p:spTree>
  </p:cSld>
  <p:clrMap bg1="lt1" tx1="dk1" bg2="lt2" tx2="dk2" accent1="accent1" accent2="accent2" accent3="accent3" accent4="accent4" accent5="accent5" accent6="accent6" hlink="hlink" folHlink="folHlink"/>
  <p:sldLayoutIdLst>
    <p:sldLayoutId id="2147484243" r:id="rId1"/>
    <p:sldLayoutId id="2147484251" r:id="rId2"/>
    <p:sldLayoutId id="2147484244" r:id="rId3"/>
    <p:sldLayoutId id="2147484245" r:id="rId4"/>
    <p:sldLayoutId id="2147484247" r:id="rId5"/>
    <p:sldLayoutId id="2147484241" r:id="rId6"/>
    <p:sldLayoutId id="2147484242" r:id="rId7"/>
    <p:sldLayoutId id="2147484248" r:id="rId8"/>
    <p:sldLayoutId id="2147484249" r:id="rId9"/>
    <p:sldLayoutId id="2147484250" r:id="rId10"/>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kern="1200" cap="all">
          <a:solidFill>
            <a:srgbClr val="978473"/>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pitchFamily="34" charset="0"/>
        <a:defRPr sz="2400" kern="1200">
          <a:solidFill>
            <a:schemeClr val="tx2"/>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pitchFamily="34" charset="0"/>
        <a:buChar char="–"/>
        <a:defRPr sz="2400" kern="1200">
          <a:solidFill>
            <a:schemeClr val="tx2"/>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pitchFamily="34" charset="0"/>
        <a:buChar char="»"/>
        <a:defRPr sz="2000" kern="1200">
          <a:solidFill>
            <a:schemeClr val="tx2"/>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9.e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4" y="531813"/>
            <a:ext cx="7693901" cy="2196873"/>
          </a:xfrm>
        </p:spPr>
        <p:txBody>
          <a:bodyPr/>
          <a:lstStyle/>
          <a:p>
            <a:pPr>
              <a:defRPr/>
            </a:pP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2800" dirty="0">
                <a:solidFill>
                  <a:schemeClr val="accent1"/>
                </a:solidFill>
                <a:effectLst>
                  <a:outerShdw blurRad="38100" dist="38100" dir="2700000" algn="tl">
                    <a:srgbClr val="000000">
                      <a:alpha val="43137"/>
                    </a:srgbClr>
                  </a:outerShdw>
                </a:effectLst>
              </a:rPr>
              <a:t>*</a:t>
            </a:r>
            <a:r>
              <a:rPr lang="en-US" sz="3200" dirty="0">
                <a:solidFill>
                  <a:schemeClr val="accent1"/>
                </a:solidFill>
                <a:effectLst>
                  <a:outerShdw blurRad="38100" dist="38100" dir="2700000" algn="tl">
                    <a:srgbClr val="000000">
                      <a:alpha val="43137"/>
                    </a:srgbClr>
                  </a:outerShdw>
                </a:effectLst>
                <a:latin typeface="Arial" charset="0"/>
                <a:cs typeface="Arial" charset="0"/>
              </a:rPr>
              <a:t>Analyze the Elements of Sacred Communication</a:t>
            </a:r>
            <a:r>
              <a:rPr lang="en-US" sz="3000" dirty="0">
                <a:effectLst>
                  <a:outerShdw blurRad="38100" dist="38100" dir="2700000" algn="tl">
                    <a:srgbClr val="000000">
                      <a:alpha val="43137"/>
                    </a:srgbClr>
                  </a:outerShdw>
                </a:effectLst>
              </a:rPr>
              <a:t/>
            </a:r>
            <a:br>
              <a:rPr lang="en-US" sz="3000" dirty="0">
                <a:effectLst>
                  <a:outerShdw blurRad="38100" dist="38100" dir="2700000" algn="tl">
                    <a:srgbClr val="000000">
                      <a:alpha val="43137"/>
                    </a:srgbClr>
                  </a:outerShdw>
                </a:effectLst>
              </a:rPr>
            </a:br>
            <a:r>
              <a:rPr lang="en-US" sz="3000" dirty="0">
                <a:effectLst>
                  <a:outerShdw blurRad="38100" dist="38100" dir="2700000" algn="tl">
                    <a:srgbClr val="000000">
                      <a:alpha val="43137"/>
                    </a:srgbClr>
                  </a:outerShdw>
                </a:effectLst>
                <a:latin typeface="Arial" charset="0"/>
                <a:cs typeface="Arial" charset="0"/>
              </a:rPr>
              <a:t/>
            </a:r>
            <a:br>
              <a:rPr lang="en-US" sz="3000" dirty="0">
                <a:effectLst>
                  <a:outerShdw blurRad="38100" dist="38100" dir="2700000" algn="tl">
                    <a:srgbClr val="000000">
                      <a:alpha val="43137"/>
                    </a:srgbClr>
                  </a:outerShdw>
                </a:effectLst>
                <a:latin typeface="Arial" charset="0"/>
                <a:cs typeface="Arial" charset="0"/>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r>
            <a:br>
              <a:rPr lang="en-US" sz="3000" dirty="0" smtClean="0">
                <a:effectLst>
                  <a:outerShdw blurRad="38100" dist="38100" dir="2700000" algn="tl">
                    <a:srgbClr val="000000">
                      <a:alpha val="43137"/>
                    </a:srgbClr>
                  </a:outerShdw>
                </a:effectLst>
              </a:rPr>
            </a:br>
            <a:r>
              <a:rPr dirty="0"/>
              <a:t/>
            </a:r>
            <a:br>
              <a:rPr dirty="0"/>
            </a:br>
            <a:r>
              <a:rPr dirty="0"/>
              <a:t/>
            </a:r>
            <a:br>
              <a:rPr dirty="0"/>
            </a:br>
            <a:endParaRPr dirty="0"/>
          </a:p>
        </p:txBody>
      </p:sp>
      <p:sp>
        <p:nvSpPr>
          <p:cNvPr id="3" name="Text Placeholder 2"/>
          <p:cNvSpPr>
            <a:spLocks noGrp="1"/>
          </p:cNvSpPr>
          <p:nvPr>
            <p:ph type="body" sz="quarter" idx="12"/>
          </p:nvPr>
        </p:nvSpPr>
        <p:spPr>
          <a:xfrm>
            <a:off x="409574" y="3275013"/>
            <a:ext cx="7693901" cy="1776940"/>
          </a:xfrm>
        </p:spPr>
        <p:txBody>
          <a:bodyPr/>
          <a:lstStyle/>
          <a:p>
            <a:pPr marL="0" indent="0">
              <a:buFont typeface="Arial" charset="0"/>
              <a:buNone/>
              <a:defRPr/>
            </a:pPr>
            <a:endParaRPr sz="2800" dirty="0" smtClean="0"/>
          </a:p>
          <a:p>
            <a:pPr marL="0" indent="0">
              <a:buFont typeface="Arial" charset="0"/>
              <a:buNone/>
              <a:defRPr/>
            </a:pPr>
            <a:endParaRPr lang="en-US" sz="2800" dirty="0"/>
          </a:p>
          <a:p>
            <a:pPr marL="0" indent="0">
              <a:buFont typeface="Arial" charset="0"/>
              <a:buNone/>
              <a:defRPr/>
            </a:pPr>
            <a:r>
              <a:rPr sz="3200" dirty="0" smtClean="0"/>
              <a:t>CH (MAJ) Brandon Moore</a:t>
            </a:r>
          </a:p>
          <a:p>
            <a:pPr marL="0" indent="0">
              <a:buFont typeface="Arial" charset="0"/>
              <a:buNone/>
              <a:defRPr/>
            </a:pPr>
            <a:r>
              <a:rPr dirty="0" smtClean="0"/>
              <a:t>	</a:t>
            </a:r>
            <a:r>
              <a:rPr dirty="0" smtClean="0">
                <a:solidFill>
                  <a:schemeClr val="bg2"/>
                </a:solidFill>
              </a:rPr>
              <a:t>*Homiletics SME, USACHCS</a:t>
            </a:r>
          </a:p>
          <a:p>
            <a:pPr>
              <a:buFont typeface="Arial" charset="0"/>
              <a:buNone/>
              <a:defRPr/>
            </a:pPr>
            <a:endParaRPr dirty="0"/>
          </a:p>
        </p:txBody>
      </p:sp>
      <p:sp>
        <p:nvSpPr>
          <p:cNvPr id="14339" name="Slide Number Placeholder 4"/>
          <p:cNvSpPr>
            <a:spLocks noGrp="1"/>
          </p:cNvSpPr>
          <p:nvPr>
            <p:ph type="sldNum" sz="quarter" idx="13"/>
          </p:nvPr>
        </p:nvSpPr>
        <p:spPr bwMode="auto">
          <a:noFill/>
          <a:ln>
            <a:miter lim="800000"/>
            <a:headEnd/>
            <a:tailEnd/>
          </a:ln>
        </p:spPr>
        <p:txBody>
          <a:bodyPr/>
          <a:lstStyle/>
          <a:p>
            <a:fld id="{907CF7B4-91C0-468C-91AF-50A2E79C3A87}" type="slidenum">
              <a:rPr lang="en-US">
                <a:solidFill>
                  <a:srgbClr val="FFFFFF"/>
                </a:solidFill>
              </a:rPr>
              <a:pPr/>
              <a:t>1</a:t>
            </a:fld>
            <a:endParaRPr lang="en-US">
              <a:solidFill>
                <a:srgbClr val="FFFFFF"/>
              </a:solidFill>
            </a:endParaRPr>
          </a:p>
        </p:txBody>
      </p:sp>
      <p:sp>
        <p:nvSpPr>
          <p:cNvPr id="4" name="TextBox 3"/>
          <p:cNvSpPr txBox="1"/>
          <p:nvPr/>
        </p:nvSpPr>
        <p:spPr>
          <a:xfrm>
            <a:off x="8537715" y="6364591"/>
            <a:ext cx="184666" cy="461665"/>
          </a:xfrm>
          <a:prstGeom prst="rect">
            <a:avLst/>
          </a:prstGeom>
          <a:noFill/>
        </p:spPr>
        <p:txBody>
          <a:bodyPr wrap="none" rtlCol="0">
            <a:spAutoFit/>
          </a:bodyPr>
          <a:lstStyle/>
          <a:p>
            <a:endParaRPr lang="en-US" dirty="0">
              <a:solidFill>
                <a:srgbClr val="000000"/>
              </a:solidFill>
            </a:endParaRPr>
          </a:p>
        </p:txBody>
      </p:sp>
    </p:spTree>
    <p:extLst>
      <p:ext uri="{BB962C8B-B14F-4D97-AF65-F5344CB8AC3E}">
        <p14:creationId xmlns:p14="http://schemas.microsoft.com/office/powerpoint/2010/main" val="897581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C00000"/>
                </a:solidFill>
              </a:rPr>
              <a:t>TED </a:t>
            </a:r>
            <a:endParaRPr lang="en-US" sz="4000" dirty="0">
              <a:solidFill>
                <a:srgbClr val="C00000"/>
              </a:solidFill>
            </a:endParaRPr>
          </a:p>
        </p:txBody>
      </p:sp>
      <p:sp>
        <p:nvSpPr>
          <p:cNvPr id="3" name="Slide Number Placeholder 2"/>
          <p:cNvSpPr>
            <a:spLocks noGrp="1"/>
          </p:cNvSpPr>
          <p:nvPr>
            <p:ph type="sldNum" sz="quarter" idx="10"/>
          </p:nvPr>
        </p:nvSpPr>
        <p:spPr/>
        <p:txBody>
          <a:bodyPr/>
          <a:lstStyle/>
          <a:p>
            <a:fld id="{0B6DA71F-409A-4956-AEA8-B97C467337BE}" type="slidenum">
              <a:rPr lang="en-US" smtClean="0"/>
              <a:pPr/>
              <a:t>2</a:t>
            </a:fld>
            <a:endParaRPr lang="en-US"/>
          </a:p>
        </p:txBody>
      </p:sp>
      <p:pic>
        <p:nvPicPr>
          <p:cNvPr id="4" name="Picture 3" descr="Ideas worth spreading"/>
          <p:cNvPicPr/>
          <p:nvPr/>
        </p:nvPicPr>
        <p:blipFill>
          <a:blip r:embed="rId2">
            <a:extLst>
              <a:ext uri="{28A0092B-C50C-407E-A947-70E740481C1C}">
                <a14:useLocalDpi xmlns:a14="http://schemas.microsoft.com/office/drawing/2010/main" val="0"/>
              </a:ext>
            </a:extLst>
          </a:blip>
          <a:srcRect/>
          <a:stretch>
            <a:fillRect/>
          </a:stretch>
        </p:blipFill>
        <p:spPr bwMode="auto">
          <a:xfrm>
            <a:off x="1637732" y="411164"/>
            <a:ext cx="5187642" cy="588010"/>
          </a:xfrm>
          <a:prstGeom prst="rect">
            <a:avLst/>
          </a:prstGeom>
          <a:noFill/>
          <a:ln>
            <a:noFill/>
          </a:ln>
        </p:spPr>
      </p:pic>
      <p:sp>
        <p:nvSpPr>
          <p:cNvPr id="6" name="Rectangle 5"/>
          <p:cNvSpPr/>
          <p:nvPr/>
        </p:nvSpPr>
        <p:spPr>
          <a:xfrm>
            <a:off x="750626" y="1076326"/>
            <a:ext cx="6298442" cy="5151410"/>
          </a:xfrm>
          <a:prstGeom prst="rect">
            <a:avLst/>
          </a:prstGeom>
        </p:spPr>
        <p:txBody>
          <a:bodyPr wrap="square">
            <a:spAutoFit/>
          </a:bodyPr>
          <a:lstStyle/>
          <a:p>
            <a:pPr marL="0" marR="0">
              <a:lnSpc>
                <a:spcPct val="107000"/>
              </a:lnSpc>
              <a:spcBef>
                <a:spcPts val="0"/>
              </a:spcBef>
              <a:spcAft>
                <a:spcPts val="800"/>
              </a:spcAft>
            </a:pPr>
            <a:r>
              <a:rPr lang="en-US" sz="1300" dirty="0">
                <a:latin typeface="Times New Roman" panose="02020603050405020304" pitchFamily="18" charset="0"/>
                <a:ea typeface="Times New Roman" panose="02020603050405020304" pitchFamily="18" charset="0"/>
                <a:cs typeface="Times New Roman" panose="02020603050405020304" pitchFamily="18" charset="0"/>
              </a:rPr>
              <a:t>TED is devoted to ideas worth spreading. While we curate ideas we think are worthy of that estimation, we also acknowledge not everyone feels the same – and certainly not all the time. Some ideas may offer just one perspective on a complex issue, while others invite thoughtful criticism and debate. </a:t>
            </a:r>
            <a:endParaRPr lang="en-US" sz="13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latin typeface="Times New Roman" panose="02020603050405020304" pitchFamily="18" charset="0"/>
                <a:ea typeface="Times New Roman" panose="02020603050405020304" pitchFamily="18" charset="0"/>
                <a:cs typeface="Times New Roman" panose="02020603050405020304" pitchFamily="18" charset="0"/>
              </a:rPr>
              <a:t>Here are some of the asterisks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we</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place after the phrase </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ideas worth spreading</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In short-talk form. Also music, dancing, art. And yo-yos.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 new one every day. Handpicked.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They're not all perfect. But they are all short.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And maybe even, ahem, acting on.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Free. Forever. Thank you, Internet.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Plus a few ideas worth shredding. Or so we're told. You decide.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Like a virus. But with inspiration instead of sneezing.</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Probably. But you be the judge.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And debating. And criticizing. And improving.</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Or at least worth arguing about.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Skeptics welcome.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Well, the spreading part is up to you.</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Knowledge in dangerously addictive short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doses Or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challenging.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393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3</a:t>
            </a:fld>
            <a:endParaRPr lang="en-US" dirty="0"/>
          </a:p>
        </p:txBody>
      </p:sp>
      <p:sp>
        <p:nvSpPr>
          <p:cNvPr id="1111042" name="Rectangle 2"/>
          <p:cNvSpPr>
            <a:spLocks noGrp="1" noChangeArrowheads="1"/>
          </p:cNvSpPr>
          <p:nvPr>
            <p:ph type="title"/>
          </p:nvPr>
        </p:nvSpPr>
        <p:spPr bwMode="auto">
          <a:xfrm>
            <a:off x="331076"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266313" y="1215278"/>
            <a:ext cx="7907531"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500" b="1" dirty="0" smtClean="0"/>
              <a:t>ACTION</a:t>
            </a:r>
            <a:r>
              <a:rPr lang="en-US" sz="2500" dirty="0" smtClean="0"/>
              <a:t>: Analyze the elements of Sacred </a:t>
            </a:r>
            <a:r>
              <a:rPr lang="en-US" sz="2500" dirty="0" err="1" smtClean="0"/>
              <a:t>Comms</a:t>
            </a:r>
            <a:endParaRPr lang="en-US" sz="2500" dirty="0" smtClean="0"/>
          </a:p>
          <a:p>
            <a:pPr>
              <a:lnSpc>
                <a:spcPct val="90000"/>
              </a:lnSpc>
            </a:pPr>
            <a:endParaRPr lang="en-US" sz="2500" dirty="0" smtClean="0"/>
          </a:p>
          <a:p>
            <a:pPr>
              <a:lnSpc>
                <a:spcPct val="90000"/>
              </a:lnSpc>
            </a:pPr>
            <a:r>
              <a:rPr lang="en-US" sz="2500" b="1" dirty="0" smtClean="0"/>
              <a:t>CONDITIONS</a:t>
            </a:r>
            <a:r>
              <a:rPr lang="en-US" sz="2500" dirty="0" smtClean="0"/>
              <a:t>: Given classroom instruction in a classroom settings.</a:t>
            </a:r>
          </a:p>
          <a:p>
            <a:pPr>
              <a:lnSpc>
                <a:spcPct val="90000"/>
              </a:lnSpc>
            </a:pPr>
            <a:endParaRPr lang="en-US" sz="2500" b="1" dirty="0" smtClean="0"/>
          </a:p>
          <a:p>
            <a:pPr>
              <a:lnSpc>
                <a:spcPct val="90000"/>
              </a:lnSpc>
            </a:pPr>
            <a:r>
              <a:rPr lang="en-US" sz="2500" b="1" dirty="0" smtClean="0"/>
              <a:t>STANDARD</a:t>
            </a:r>
            <a:r>
              <a:rPr lang="en-US" sz="2500" dirty="0" smtClean="0"/>
              <a:t>:  </a:t>
            </a:r>
            <a:r>
              <a:rPr lang="en-GB" sz="2800" dirty="0" smtClean="0">
                <a:cs typeface="Arial" charset="0"/>
              </a:rPr>
              <a:t>Analysis </a:t>
            </a:r>
            <a:r>
              <a:rPr lang="en-GB" sz="2800" dirty="0">
                <a:cs typeface="Arial" charset="0"/>
              </a:rPr>
              <a:t>includes</a:t>
            </a:r>
            <a:r>
              <a:rPr lang="en-GB" sz="2800" dirty="0" smtClean="0">
                <a:cs typeface="Arial" charset="0"/>
              </a:rPr>
              <a:t>:</a:t>
            </a:r>
          </a:p>
          <a:p>
            <a:pPr marL="342900" indent="-342900">
              <a:buFont typeface="Arial" panose="020B0604020202020204" pitchFamily="34" charset="0"/>
              <a:buChar char="•"/>
            </a:pPr>
            <a:r>
              <a:rPr lang="en-US" dirty="0" smtClean="0"/>
              <a:t>Analyze </a:t>
            </a:r>
            <a:r>
              <a:rPr lang="en-US" dirty="0"/>
              <a:t>elements viewed from TED talks </a:t>
            </a:r>
          </a:p>
          <a:p>
            <a:pPr marL="342900" indent="-342900">
              <a:buFont typeface="Arial" panose="020B0604020202020204" pitchFamily="34" charset="0"/>
              <a:buChar char="•"/>
            </a:pPr>
            <a:r>
              <a:rPr lang="en-US" dirty="0" smtClean="0"/>
              <a:t>Compare </a:t>
            </a:r>
            <a:r>
              <a:rPr lang="en-US" dirty="0"/>
              <a:t>Definitions of Preaching</a:t>
            </a:r>
          </a:p>
          <a:p>
            <a:pPr marL="342900" indent="-342900">
              <a:buFont typeface="Arial" panose="020B0604020202020204" pitchFamily="34" charset="0"/>
              <a:buChar char="•"/>
            </a:pPr>
            <a:r>
              <a:rPr lang="en-US" dirty="0" smtClean="0"/>
              <a:t>Categorize </a:t>
            </a:r>
            <a:r>
              <a:rPr lang="en-US" dirty="0"/>
              <a:t>elements of the Sermon </a:t>
            </a:r>
          </a:p>
          <a:p>
            <a:pPr marL="342900" indent="-342900">
              <a:buFont typeface="Arial" panose="020B0604020202020204" pitchFamily="34" charset="0"/>
              <a:buChar char="•"/>
            </a:pPr>
            <a:r>
              <a:rPr lang="en-US" dirty="0" smtClean="0"/>
              <a:t>Examine </a:t>
            </a:r>
            <a:r>
              <a:rPr lang="en-US" dirty="0"/>
              <a:t>Texts to identify Central idea</a:t>
            </a:r>
          </a:p>
          <a:p>
            <a:pPr marL="342900" indent="-342900">
              <a:buFont typeface="Arial" panose="020B0604020202020204" pitchFamily="34" charset="0"/>
              <a:buChar char="•"/>
            </a:pPr>
            <a:r>
              <a:rPr lang="en-US" dirty="0" smtClean="0"/>
              <a:t>Create </a:t>
            </a:r>
            <a:r>
              <a:rPr lang="en-US" dirty="0"/>
              <a:t>5 min sermon based on assigned text with a clear point and purpose</a:t>
            </a:r>
          </a:p>
          <a:p>
            <a:pPr>
              <a:lnSpc>
                <a:spcPct val="90000"/>
              </a:lnSpc>
            </a:pPr>
            <a:endParaRPr lang="en-GB" sz="2800" dirty="0">
              <a:cs typeface="Arial" charset="0"/>
            </a:endParaRPr>
          </a:p>
          <a:p>
            <a:pPr>
              <a:lnSpc>
                <a:spcPct val="90000"/>
              </a:lnSpc>
            </a:pPr>
            <a:r>
              <a:rPr lang="en-US" sz="2500" dirty="0" smtClean="0"/>
              <a:t>  </a:t>
            </a:r>
            <a:endParaRPr lang="en-GB" sz="2500" dirty="0" smtClean="0">
              <a:cs typeface="Arial" charset="0"/>
            </a:endParaRPr>
          </a:p>
          <a:p>
            <a:pPr>
              <a:lnSpc>
                <a:spcPct val="90000"/>
              </a:lnSpc>
            </a:pPr>
            <a:endParaRPr lang="en-GB" sz="2500" dirty="0">
              <a:cs typeface="Arial" charset="0"/>
            </a:endParaRPr>
          </a:p>
        </p:txBody>
      </p:sp>
    </p:spTree>
    <p:extLst>
      <p:ext uri="{BB962C8B-B14F-4D97-AF65-F5344CB8AC3E}">
        <p14:creationId xmlns:p14="http://schemas.microsoft.com/office/powerpoint/2010/main" val="4191993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effectLst>
                  <a:outerShdw blurRad="38100" dist="38100" dir="2700000" algn="tl">
                    <a:srgbClr val="C0C0C0"/>
                  </a:outerShdw>
                </a:effectLst>
              </a:rPr>
              <a:t>Administrative Data</a:t>
            </a: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endParaRPr lang="en-US" dirty="0"/>
          </a:p>
        </p:txBody>
      </p:sp>
      <p:sp>
        <p:nvSpPr>
          <p:cNvPr id="6" name="Content Placeholder 5"/>
          <p:cNvSpPr>
            <a:spLocks noGrp="1"/>
          </p:cNvSpPr>
          <p:nvPr>
            <p:ph sz="quarter" idx="16"/>
          </p:nvPr>
        </p:nvSpPr>
        <p:spPr>
          <a:xfrm>
            <a:off x="441433" y="1008993"/>
            <a:ext cx="7788167" cy="4934607"/>
          </a:xfrm>
        </p:spPr>
        <p:txBody>
          <a:bodyPr/>
          <a:lstStyle/>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dirty="0" smtClean="0">
                <a:cs typeface="Arial" charset="0"/>
              </a:rPr>
              <a:t>Safety Requirements:       		NONE</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dirty="0" smtClean="0">
                <a:cs typeface="Arial" charset="0"/>
              </a:rPr>
              <a:t>Risk Assessment:                      	LOW</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dirty="0" smtClean="0">
                <a:cs typeface="Arial" charset="0"/>
              </a:rPr>
              <a:t>Environmental Considerations:  NONE          </a:t>
            </a: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endParaRPr lang="en-GB" sz="2400" dirty="0" smtClean="0">
              <a:cs typeface="Arial" charset="0"/>
            </a:endParaRPr>
          </a:p>
          <a:p>
            <a:pPr marL="269875" indent="-269875">
              <a:spcBef>
                <a:spcPts val="600"/>
              </a:spcBef>
              <a:buClr>
                <a:schemeClr val="tx1"/>
              </a:buClr>
              <a:buSzPct val="85000"/>
              <a:tabLst>
                <a:tab pos="860425" algn="l"/>
                <a:tab pos="1724025" algn="l"/>
                <a:tab pos="2589213" algn="l"/>
                <a:tab pos="3454400" algn="l"/>
                <a:tab pos="4319588" algn="l"/>
                <a:tab pos="5184775" algn="l"/>
                <a:tab pos="6048375" algn="l"/>
                <a:tab pos="6911975" algn="l"/>
                <a:tab pos="7777163" algn="l"/>
                <a:tab pos="8642350" algn="l"/>
                <a:tab pos="9507538" algn="l"/>
              </a:tabLst>
            </a:pPr>
            <a:r>
              <a:rPr lang="en-GB" sz="2400" dirty="0" smtClean="0">
                <a:cs typeface="Arial" charset="0"/>
              </a:rPr>
              <a:t>Evaluation:  NONE</a:t>
            </a:r>
            <a:endParaRPr lang="en-US" sz="2400" dirty="0"/>
          </a:p>
        </p:txBody>
      </p:sp>
      <p:sp>
        <p:nvSpPr>
          <p:cNvPr id="7" name="Slide Number Placeholder 6"/>
          <p:cNvSpPr>
            <a:spLocks noGrp="1"/>
          </p:cNvSpPr>
          <p:nvPr>
            <p:ph type="sldNum" sz="quarter" idx="17"/>
          </p:nvPr>
        </p:nvSpPr>
        <p:spPr/>
        <p:txBody>
          <a:bodyPr/>
          <a:lstStyle/>
          <a:p>
            <a:fld id="{53CBD23D-AC1C-4AAF-81A2-05A66E8F355A}" type="slidenum">
              <a:rPr lang="en-US" smtClean="0"/>
              <a:pPr/>
              <a:t>4</a:t>
            </a:fld>
            <a:endParaRPr lang="en-US"/>
          </a:p>
        </p:txBody>
      </p:sp>
    </p:spTree>
    <p:extLst>
      <p:ext uri="{BB962C8B-B14F-4D97-AF65-F5344CB8AC3E}">
        <p14:creationId xmlns:p14="http://schemas.microsoft.com/office/powerpoint/2010/main" val="954778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1733176" y="1688353"/>
            <a:ext cx="5124824" cy="4841773"/>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600" dirty="0">
              <a:solidFill>
                <a:prstClr val="white"/>
              </a:solidFill>
            </a:endParaRPr>
          </a:p>
          <a:p>
            <a:pPr algn="ctr"/>
            <a:r>
              <a:rPr lang="en-US" sz="1600" dirty="0">
                <a:solidFill>
                  <a:prstClr val="white"/>
                </a:solidFill>
              </a:rPr>
              <a:t>The Identity of the </a:t>
            </a:r>
            <a:r>
              <a:rPr lang="en-US" sz="1600" dirty="0" smtClean="0">
                <a:solidFill>
                  <a:prstClr val="white"/>
                </a:solidFill>
              </a:rPr>
              <a:t>Sacred Communicator</a:t>
            </a:r>
            <a:endParaRPr lang="en-US" sz="1600" dirty="0">
              <a:solidFill>
                <a:prstClr val="white"/>
              </a:solidFill>
            </a:endParaRPr>
          </a:p>
          <a:p>
            <a:pPr algn="ctr"/>
            <a:endParaRPr lang="en-US" sz="1600" dirty="0">
              <a:solidFill>
                <a:prstClr val="white"/>
              </a:solidFill>
            </a:endParaRPr>
          </a:p>
        </p:txBody>
      </p:sp>
      <p:graphicFrame>
        <p:nvGraphicFramePr>
          <p:cNvPr id="5" name="Content Placeholder 4"/>
          <p:cNvGraphicFramePr>
            <a:graphicFrameLocks noGrp="1"/>
          </p:cNvGraphicFramePr>
          <p:nvPr>
            <p:ph idx="1"/>
            <p:extLst/>
          </p:nvPr>
        </p:nvGraphicFramePr>
        <p:xfrm>
          <a:off x="362398" y="1458213"/>
          <a:ext cx="7886700" cy="3866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Up Arrow 17"/>
          <p:cNvSpPr/>
          <p:nvPr/>
        </p:nvSpPr>
        <p:spPr>
          <a:xfrm>
            <a:off x="3492587" y="5147903"/>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19" name="Up Arrow 18"/>
          <p:cNvSpPr/>
          <p:nvPr/>
        </p:nvSpPr>
        <p:spPr>
          <a:xfrm>
            <a:off x="4195482"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0" name="Up Arrow 19"/>
          <p:cNvSpPr/>
          <p:nvPr/>
        </p:nvSpPr>
        <p:spPr>
          <a:xfrm>
            <a:off x="4916020" y="5146604"/>
            <a:ext cx="217843" cy="33126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1" name="Up Arrow 20"/>
          <p:cNvSpPr/>
          <p:nvPr/>
        </p:nvSpPr>
        <p:spPr>
          <a:xfrm rot="3861654">
            <a:off x="3814261" y="4176437"/>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2" name="Up Arrow 21"/>
          <p:cNvSpPr/>
          <p:nvPr/>
        </p:nvSpPr>
        <p:spPr>
          <a:xfrm rot="17794095">
            <a:off x="4526675" y="4155043"/>
            <a:ext cx="290457" cy="24844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rot="16200000">
            <a:off x="5802381" y="4847387"/>
            <a:ext cx="3299838" cy="332679"/>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rPr>
              <a:t>All Chaplains</a:t>
            </a:r>
          </a:p>
        </p:txBody>
      </p:sp>
      <p:sp>
        <p:nvSpPr>
          <p:cNvPr id="25" name="Rectangle 24"/>
          <p:cNvSpPr/>
          <p:nvPr/>
        </p:nvSpPr>
        <p:spPr>
          <a:xfrm rot="16200000">
            <a:off x="6529626" y="2264239"/>
            <a:ext cx="1866460" cy="332676"/>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black"/>
                </a:solidFill>
              </a:rPr>
              <a:t>Supervisory Chaplains</a:t>
            </a:r>
          </a:p>
        </p:txBody>
      </p:sp>
      <p:sp>
        <p:nvSpPr>
          <p:cNvPr id="26" name="Title 3"/>
          <p:cNvSpPr>
            <a:spLocks noGrp="1"/>
          </p:cNvSpPr>
          <p:nvPr>
            <p:ph type="title"/>
          </p:nvPr>
        </p:nvSpPr>
        <p:spPr>
          <a:xfrm>
            <a:off x="628650" y="139086"/>
            <a:ext cx="7886700" cy="794662"/>
          </a:xfrm>
        </p:spPr>
        <p:txBody>
          <a:bodyPr>
            <a:normAutofit fontScale="90000"/>
          </a:bodyPr>
          <a:lstStyle/>
          <a:p>
            <a:pPr algn="ctr"/>
            <a:r>
              <a:rPr lang="en-US" dirty="0" smtClean="0"/>
              <a:t>A Model for Developing Sacred Communication</a:t>
            </a:r>
            <a:endParaRPr lang="en-US" dirty="0"/>
          </a:p>
        </p:txBody>
      </p:sp>
      <p:sp>
        <p:nvSpPr>
          <p:cNvPr id="28" name="TextBox 27"/>
          <p:cNvSpPr txBox="1"/>
          <p:nvPr/>
        </p:nvSpPr>
        <p:spPr>
          <a:xfrm rot="16200000">
            <a:off x="253938" y="4939452"/>
            <a:ext cx="1832355" cy="400110"/>
          </a:xfrm>
          <a:prstGeom prst="rect">
            <a:avLst/>
          </a:prstGeom>
          <a:noFill/>
        </p:spPr>
        <p:txBody>
          <a:bodyPr wrap="square" rtlCol="0">
            <a:spAutoFit/>
          </a:bodyPr>
          <a:lstStyle/>
          <a:p>
            <a:r>
              <a:rPr lang="en-US" sz="2000" dirty="0">
                <a:solidFill>
                  <a:prstClr val="black"/>
                </a:solidFill>
              </a:rPr>
              <a:t>ATTRIBUTES</a:t>
            </a:r>
          </a:p>
        </p:txBody>
      </p:sp>
      <p:sp>
        <p:nvSpPr>
          <p:cNvPr id="30" name="TextBox 29"/>
          <p:cNvSpPr txBox="1"/>
          <p:nvPr/>
        </p:nvSpPr>
        <p:spPr>
          <a:xfrm rot="16200000">
            <a:off x="-13726" y="2834321"/>
            <a:ext cx="2377906" cy="400110"/>
          </a:xfrm>
          <a:prstGeom prst="rect">
            <a:avLst/>
          </a:prstGeom>
          <a:noFill/>
        </p:spPr>
        <p:txBody>
          <a:bodyPr wrap="square" rtlCol="0">
            <a:spAutoFit/>
          </a:bodyPr>
          <a:lstStyle/>
          <a:p>
            <a:r>
              <a:rPr lang="en-US" sz="2000" dirty="0">
                <a:solidFill>
                  <a:prstClr val="black"/>
                </a:solidFill>
              </a:rPr>
              <a:t>COMPETENCIES</a:t>
            </a:r>
          </a:p>
        </p:txBody>
      </p:sp>
      <p:sp>
        <p:nvSpPr>
          <p:cNvPr id="31" name="TextBox 30"/>
          <p:cNvSpPr txBox="1"/>
          <p:nvPr/>
        </p:nvSpPr>
        <p:spPr>
          <a:xfrm>
            <a:off x="1457597" y="5224687"/>
            <a:ext cx="1535997" cy="830997"/>
          </a:xfrm>
          <a:prstGeom prst="rect">
            <a:avLst/>
          </a:prstGeom>
          <a:noFill/>
        </p:spPr>
        <p:txBody>
          <a:bodyPr wrap="none" rtlCol="0">
            <a:spAutoFit/>
          </a:bodyPr>
          <a:lstStyle/>
          <a:p>
            <a:r>
              <a:rPr lang="en-US" sz="2400" dirty="0">
                <a:solidFill>
                  <a:prstClr val="black"/>
                </a:solidFill>
              </a:rPr>
              <a:t>Character</a:t>
            </a:r>
          </a:p>
          <a:p>
            <a:r>
              <a:rPr lang="en-US" sz="2400" dirty="0">
                <a:solidFill>
                  <a:prstClr val="black"/>
                </a:solidFill>
              </a:rPr>
              <a:t>Presence</a:t>
            </a:r>
            <a:endParaRPr lang="en-US" sz="1200" dirty="0">
              <a:solidFill>
                <a:prstClr val="black"/>
              </a:solidFill>
            </a:endParaRPr>
          </a:p>
        </p:txBody>
      </p:sp>
      <p:sp>
        <p:nvSpPr>
          <p:cNvPr id="32" name="TextBox 31"/>
          <p:cNvSpPr txBox="1"/>
          <p:nvPr/>
        </p:nvSpPr>
        <p:spPr>
          <a:xfrm>
            <a:off x="683694" y="952797"/>
            <a:ext cx="2019040" cy="646331"/>
          </a:xfrm>
          <a:prstGeom prst="rect">
            <a:avLst/>
          </a:prstGeom>
          <a:noFill/>
        </p:spPr>
        <p:txBody>
          <a:bodyPr wrap="none" rtlCol="0">
            <a:spAutoFit/>
          </a:bodyPr>
          <a:lstStyle/>
          <a:p>
            <a:pPr algn="ctr"/>
            <a:r>
              <a:rPr lang="en-US" sz="1800" b="1" dirty="0">
                <a:solidFill>
                  <a:prstClr val="black"/>
                </a:solidFill>
              </a:rPr>
              <a:t>Leadership L</a:t>
            </a:r>
            <a:r>
              <a:rPr lang="en-US" sz="1800" b="1" dirty="0" smtClean="0">
                <a:solidFill>
                  <a:prstClr val="black"/>
                </a:solidFill>
              </a:rPr>
              <a:t>ens</a:t>
            </a:r>
            <a:endParaRPr lang="en-US" sz="1800" b="1" dirty="0">
              <a:solidFill>
                <a:prstClr val="black"/>
              </a:solidFill>
            </a:endParaRPr>
          </a:p>
          <a:p>
            <a:pPr algn="ctr"/>
            <a:r>
              <a:rPr lang="en-US" sz="1800" dirty="0">
                <a:solidFill>
                  <a:prstClr val="black"/>
                </a:solidFill>
              </a:rPr>
              <a:t>ADRP </a:t>
            </a:r>
            <a:r>
              <a:rPr lang="en-US" sz="1800" dirty="0" smtClean="0">
                <a:solidFill>
                  <a:prstClr val="black"/>
                </a:solidFill>
              </a:rPr>
              <a:t>6-22</a:t>
            </a:r>
            <a:endParaRPr lang="en-US" sz="1800" dirty="0">
              <a:solidFill>
                <a:prstClr val="black"/>
              </a:solidFill>
            </a:endParaRPr>
          </a:p>
        </p:txBody>
      </p:sp>
      <p:sp>
        <p:nvSpPr>
          <p:cNvPr id="33" name="TextBox 32"/>
          <p:cNvSpPr txBox="1"/>
          <p:nvPr/>
        </p:nvSpPr>
        <p:spPr>
          <a:xfrm>
            <a:off x="1510549" y="3369796"/>
            <a:ext cx="1249060" cy="1200328"/>
          </a:xfrm>
          <a:prstGeom prst="rect">
            <a:avLst/>
          </a:prstGeom>
          <a:noFill/>
        </p:spPr>
        <p:txBody>
          <a:bodyPr wrap="none" rtlCol="0">
            <a:spAutoFit/>
          </a:bodyPr>
          <a:lstStyle/>
          <a:p>
            <a:r>
              <a:rPr lang="en-US" sz="2400" dirty="0">
                <a:solidFill>
                  <a:prstClr val="black"/>
                </a:solidFill>
              </a:rPr>
              <a:t>Leads</a:t>
            </a:r>
          </a:p>
          <a:p>
            <a:endParaRPr lang="en-US" sz="2400" dirty="0">
              <a:solidFill>
                <a:prstClr val="black"/>
              </a:solidFill>
            </a:endParaRPr>
          </a:p>
          <a:p>
            <a:r>
              <a:rPr lang="en-US" sz="2400" dirty="0">
                <a:solidFill>
                  <a:prstClr val="black"/>
                </a:solidFill>
              </a:rPr>
              <a:t>Intellect</a:t>
            </a:r>
            <a:endParaRPr lang="en-US" sz="1200" dirty="0">
              <a:solidFill>
                <a:prstClr val="black"/>
              </a:solidFill>
            </a:endParaRPr>
          </a:p>
        </p:txBody>
      </p:sp>
      <p:sp>
        <p:nvSpPr>
          <p:cNvPr id="34" name="TextBox 33"/>
          <p:cNvSpPr txBox="1"/>
          <p:nvPr/>
        </p:nvSpPr>
        <p:spPr>
          <a:xfrm>
            <a:off x="1510548" y="1699632"/>
            <a:ext cx="1612158" cy="1200328"/>
          </a:xfrm>
          <a:prstGeom prst="rect">
            <a:avLst/>
          </a:prstGeom>
          <a:noFill/>
        </p:spPr>
        <p:txBody>
          <a:bodyPr wrap="square" rtlCol="0">
            <a:spAutoFit/>
          </a:bodyPr>
          <a:lstStyle/>
          <a:p>
            <a:r>
              <a:rPr lang="en-US" sz="2400" dirty="0" smtClean="0">
                <a:solidFill>
                  <a:prstClr val="black"/>
                </a:solidFill>
              </a:rPr>
              <a:t>Achieves</a:t>
            </a:r>
          </a:p>
          <a:p>
            <a:endParaRPr lang="en-US" sz="2400" dirty="0">
              <a:solidFill>
                <a:prstClr val="black"/>
              </a:solidFill>
            </a:endParaRPr>
          </a:p>
          <a:p>
            <a:r>
              <a:rPr lang="en-US" sz="2400" dirty="0">
                <a:solidFill>
                  <a:prstClr val="black"/>
                </a:solidFill>
              </a:rPr>
              <a:t>Develops</a:t>
            </a:r>
            <a:endParaRPr lang="en-US" sz="1200" dirty="0">
              <a:solidFill>
                <a:prstClr val="black"/>
              </a:solidFill>
            </a:endParaRPr>
          </a:p>
        </p:txBody>
      </p:sp>
      <p:sp>
        <p:nvSpPr>
          <p:cNvPr id="35" name="TextBox 34"/>
          <p:cNvSpPr txBox="1"/>
          <p:nvPr/>
        </p:nvSpPr>
        <p:spPr>
          <a:xfrm>
            <a:off x="3473038" y="966021"/>
            <a:ext cx="2593080" cy="369332"/>
          </a:xfrm>
          <a:prstGeom prst="rect">
            <a:avLst/>
          </a:prstGeom>
          <a:noFill/>
        </p:spPr>
        <p:txBody>
          <a:bodyPr wrap="square" rtlCol="0">
            <a:spAutoFit/>
          </a:bodyPr>
          <a:lstStyle/>
          <a:p>
            <a:r>
              <a:rPr lang="en-US" sz="1800" b="1" dirty="0">
                <a:solidFill>
                  <a:prstClr val="black"/>
                </a:solidFill>
              </a:rPr>
              <a:t>Development Model</a:t>
            </a:r>
          </a:p>
        </p:txBody>
      </p:sp>
      <p:sp>
        <p:nvSpPr>
          <p:cNvPr id="41" name="TextBox 40"/>
          <p:cNvSpPr txBox="1"/>
          <p:nvPr/>
        </p:nvSpPr>
        <p:spPr>
          <a:xfrm>
            <a:off x="6808123" y="933750"/>
            <a:ext cx="1439405" cy="646331"/>
          </a:xfrm>
          <a:prstGeom prst="rect">
            <a:avLst/>
          </a:prstGeom>
          <a:noFill/>
        </p:spPr>
        <p:txBody>
          <a:bodyPr wrap="square" rtlCol="0">
            <a:spAutoFit/>
          </a:bodyPr>
          <a:lstStyle/>
          <a:p>
            <a:r>
              <a:rPr lang="en-US" sz="1800" b="1" dirty="0" smtClean="0">
                <a:solidFill>
                  <a:prstClr val="black"/>
                </a:solidFill>
              </a:rPr>
              <a:t>Skill Level</a:t>
            </a:r>
          </a:p>
          <a:p>
            <a:endParaRPr lang="en-US" sz="1800" dirty="0" smtClean="0">
              <a:solidFill>
                <a:prstClr val="black"/>
              </a:solidFill>
            </a:endParaRPr>
          </a:p>
        </p:txBody>
      </p:sp>
      <p:sp>
        <p:nvSpPr>
          <p:cNvPr id="23" name="Oval 22"/>
          <p:cNvSpPr/>
          <p:nvPr/>
        </p:nvSpPr>
        <p:spPr>
          <a:xfrm>
            <a:off x="2540943" y="4194199"/>
            <a:ext cx="1516381" cy="1176020"/>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Oval 26"/>
          <p:cNvSpPr/>
          <p:nvPr/>
        </p:nvSpPr>
        <p:spPr>
          <a:xfrm>
            <a:off x="1294657" y="3405376"/>
            <a:ext cx="1698935" cy="1287608"/>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758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 Assessment Cycle (SAC)</a:t>
            </a:r>
            <a:endParaRPr lang="en-US" dirty="0"/>
          </a:p>
        </p:txBody>
      </p:sp>
      <p:graphicFrame>
        <p:nvGraphicFramePr>
          <p:cNvPr id="5" name="Content Placeholder 4"/>
          <p:cNvGraphicFramePr>
            <a:graphicFrameLocks noGrp="1"/>
          </p:cNvGraphicFramePr>
          <p:nvPr>
            <p:ph idx="1"/>
            <p:extLst/>
          </p:nvPr>
        </p:nvGraphicFramePr>
        <p:xfrm>
          <a:off x="304802" y="399012"/>
          <a:ext cx="6541994" cy="5769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rot="695207">
            <a:off x="5322826" y="3901366"/>
            <a:ext cx="1949180" cy="461665"/>
          </a:xfrm>
          <a:prstGeom prst="rect">
            <a:avLst/>
          </a:prstGeom>
          <a:noFill/>
        </p:spPr>
        <p:txBody>
          <a:bodyPr wrap="square" rtlCol="0">
            <a:spAutoFit/>
          </a:bodyPr>
          <a:lstStyle/>
          <a:p>
            <a:pPr fontAlgn="base">
              <a:spcBef>
                <a:spcPct val="0"/>
              </a:spcBef>
              <a:spcAft>
                <a:spcPct val="0"/>
              </a:spcAft>
            </a:pPr>
            <a:r>
              <a:rPr lang="en-US" sz="2400" dirty="0">
                <a:solidFill>
                  <a:srgbClr val="FFFFFF"/>
                </a:solidFill>
                <a:ea typeface="ＭＳ Ｐゴシック" pitchFamily="34" charset="-128"/>
              </a:rPr>
              <a:t>Coaching</a:t>
            </a:r>
          </a:p>
        </p:txBody>
      </p:sp>
      <p:sp>
        <p:nvSpPr>
          <p:cNvPr id="7" name="TextBox 6"/>
          <p:cNvSpPr txBox="1"/>
          <p:nvPr/>
        </p:nvSpPr>
        <p:spPr>
          <a:xfrm rot="3179325">
            <a:off x="6398718" y="2260284"/>
            <a:ext cx="2083976" cy="461665"/>
          </a:xfrm>
          <a:prstGeom prst="rect">
            <a:avLst/>
          </a:prstGeom>
          <a:noFill/>
        </p:spPr>
        <p:txBody>
          <a:bodyPr wrap="square" rtlCol="0">
            <a:spAutoFit/>
          </a:bodyPr>
          <a:lstStyle/>
          <a:p>
            <a:pPr fontAlgn="base">
              <a:spcBef>
                <a:spcPct val="0"/>
              </a:spcBef>
              <a:spcAft>
                <a:spcPct val="0"/>
              </a:spcAft>
            </a:pPr>
            <a:r>
              <a:rPr lang="en-US" sz="2400" dirty="0" smtClean="0">
                <a:solidFill>
                  <a:srgbClr val="FFFFFF"/>
                </a:solidFill>
                <a:ea typeface="ＭＳ Ｐゴシック" pitchFamily="34" charset="-128"/>
              </a:rPr>
              <a:t>Feed Back</a:t>
            </a:r>
            <a:endParaRPr lang="en-US" sz="2400" dirty="0">
              <a:solidFill>
                <a:srgbClr val="FFFFFF"/>
              </a:solidFill>
              <a:ea typeface="ＭＳ Ｐゴシック" pitchFamily="34" charset="-128"/>
            </a:endParaRPr>
          </a:p>
        </p:txBody>
      </p:sp>
      <p:sp>
        <p:nvSpPr>
          <p:cNvPr id="9" name="TextBox 8"/>
          <p:cNvSpPr txBox="1"/>
          <p:nvPr/>
        </p:nvSpPr>
        <p:spPr>
          <a:xfrm>
            <a:off x="5154707" y="4527182"/>
            <a:ext cx="2495175" cy="15696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spcBef>
                <a:spcPct val="0"/>
              </a:spcBef>
              <a:spcAft>
                <a:spcPct val="0"/>
              </a:spcAft>
            </a:pPr>
            <a:r>
              <a:rPr lang="en-US" sz="1600" dirty="0">
                <a:solidFill>
                  <a:srgbClr val="000000"/>
                </a:solidFill>
              </a:rPr>
              <a:t>1) Presenter (CC-SELF)</a:t>
            </a:r>
          </a:p>
          <a:p>
            <a:pPr fontAlgn="base">
              <a:spcBef>
                <a:spcPct val="0"/>
              </a:spcBef>
              <a:spcAft>
                <a:spcPct val="0"/>
              </a:spcAft>
            </a:pPr>
            <a:r>
              <a:rPr lang="en-US" sz="1600" dirty="0">
                <a:solidFill>
                  <a:srgbClr val="000000"/>
                </a:solidFill>
              </a:rPr>
              <a:t>2) Supervisor (CCF)</a:t>
            </a:r>
          </a:p>
          <a:p>
            <a:pPr fontAlgn="base">
              <a:spcBef>
                <a:spcPct val="0"/>
              </a:spcBef>
              <a:spcAft>
                <a:spcPct val="0"/>
              </a:spcAft>
            </a:pPr>
            <a:r>
              <a:rPr lang="en-US" sz="1600" dirty="0">
                <a:solidFill>
                  <a:srgbClr val="000000"/>
                </a:solidFill>
              </a:rPr>
              <a:t>*Verbal &amp; Non-Verbal</a:t>
            </a:r>
          </a:p>
          <a:p>
            <a:pPr fontAlgn="base">
              <a:spcBef>
                <a:spcPct val="0"/>
              </a:spcBef>
              <a:spcAft>
                <a:spcPct val="0"/>
              </a:spcAft>
            </a:pPr>
            <a:r>
              <a:rPr lang="en-US" sz="1600" dirty="0" smtClean="0">
                <a:solidFill>
                  <a:srgbClr val="000000"/>
                </a:solidFill>
              </a:rPr>
              <a:t>*What was the overall impact? </a:t>
            </a:r>
            <a:endParaRPr lang="en-US" sz="1600" dirty="0">
              <a:solidFill>
                <a:srgbClr val="000000"/>
              </a:solidFill>
            </a:endParaRPr>
          </a:p>
          <a:p>
            <a:pPr fontAlgn="base">
              <a:spcBef>
                <a:spcPct val="0"/>
              </a:spcBef>
              <a:spcAft>
                <a:spcPct val="0"/>
              </a:spcAft>
            </a:pPr>
            <a:r>
              <a:rPr lang="en-US" sz="1600" dirty="0">
                <a:solidFill>
                  <a:srgbClr val="000000"/>
                </a:solidFill>
              </a:rPr>
              <a:t> </a:t>
            </a:r>
          </a:p>
        </p:txBody>
      </p:sp>
      <p:sp>
        <p:nvSpPr>
          <p:cNvPr id="8" name="Oval 7"/>
          <p:cNvSpPr/>
          <p:nvPr/>
        </p:nvSpPr>
        <p:spPr>
          <a:xfrm>
            <a:off x="1592826" y="2180576"/>
            <a:ext cx="1700980" cy="2027629"/>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0633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
            </a:r>
            <a:br>
              <a:rPr lang="en-US" u="sng" dirty="0" smtClean="0"/>
            </a:br>
            <a:r>
              <a:rPr lang="en-US" dirty="0" smtClean="0"/>
              <a:t>Speaker Assessment </a:t>
            </a:r>
            <a:r>
              <a:rPr lang="en-US" dirty="0"/>
              <a:t>Cycle  </a:t>
            </a:r>
            <a:r>
              <a:rPr lang="en-US" dirty="0" smtClean="0"/>
              <a:t>(SAC</a:t>
            </a:r>
            <a:r>
              <a:rPr lang="en-US" dirty="0"/>
              <a:t>)</a:t>
            </a:r>
            <a:br>
              <a:rPr lang="en-US" dirty="0"/>
            </a:br>
            <a:endParaRPr lang="en-US" dirty="0"/>
          </a:p>
        </p:txBody>
      </p:sp>
      <p:sp>
        <p:nvSpPr>
          <p:cNvPr id="3" name="Content Placeholder 2"/>
          <p:cNvSpPr>
            <a:spLocks noGrp="1"/>
          </p:cNvSpPr>
          <p:nvPr>
            <p:ph idx="1"/>
          </p:nvPr>
        </p:nvSpPr>
        <p:spPr>
          <a:xfrm>
            <a:off x="345142" y="1215278"/>
            <a:ext cx="7400925" cy="4925546"/>
          </a:xfrm>
          <a:prstGeom prst="curvedUpArrow">
            <a:avLst/>
          </a:prstGeom>
        </p:spPr>
        <p:txBody>
          <a:bodyPr/>
          <a:lstStyle/>
          <a:p>
            <a:pPr marL="457200" indent="-457200">
              <a:buAutoNum type="arabicPeriod"/>
            </a:pPr>
            <a:r>
              <a:rPr lang="en-US" b="1" dirty="0" smtClean="0"/>
              <a:t>Person</a:t>
            </a:r>
            <a:r>
              <a:rPr lang="en-US" dirty="0" smtClean="0"/>
              <a:t> </a:t>
            </a:r>
            <a:r>
              <a:rPr lang="en-US" dirty="0"/>
              <a:t>-What’s going on with me</a:t>
            </a:r>
            <a:r>
              <a:rPr lang="en-US" dirty="0" smtClean="0"/>
              <a:t>?</a:t>
            </a:r>
          </a:p>
          <a:p>
            <a:r>
              <a:rPr lang="en-US" dirty="0"/>
              <a:t>	</a:t>
            </a:r>
            <a:r>
              <a:rPr lang="en-US" dirty="0" smtClean="0"/>
              <a:t>*Life Situations</a:t>
            </a:r>
          </a:p>
          <a:p>
            <a:r>
              <a:rPr lang="en-US" dirty="0"/>
              <a:t>	</a:t>
            </a:r>
            <a:r>
              <a:rPr lang="en-US" dirty="0" smtClean="0"/>
              <a:t>*Spiritual Formation</a:t>
            </a:r>
          </a:p>
          <a:p>
            <a:r>
              <a:rPr lang="en-US" dirty="0"/>
              <a:t>	</a:t>
            </a:r>
            <a:r>
              <a:rPr lang="en-US" dirty="0" smtClean="0"/>
              <a:t>*Self-Care</a:t>
            </a:r>
          </a:p>
          <a:p>
            <a:pPr marL="457200" indent="-457200">
              <a:buAutoNum type="arabicPeriod" startAt="2"/>
            </a:pPr>
            <a:r>
              <a:rPr lang="en-US" b="1" dirty="0" smtClean="0"/>
              <a:t>Preparation</a:t>
            </a:r>
            <a:r>
              <a:rPr lang="en-US" dirty="0" smtClean="0"/>
              <a:t> </a:t>
            </a:r>
            <a:r>
              <a:rPr lang="en-US" dirty="0"/>
              <a:t>- What am I going to say</a:t>
            </a:r>
            <a:r>
              <a:rPr lang="en-US" dirty="0" smtClean="0"/>
              <a:t>?</a:t>
            </a:r>
          </a:p>
          <a:p>
            <a:r>
              <a:rPr lang="en-US" dirty="0"/>
              <a:t>	</a:t>
            </a:r>
            <a:r>
              <a:rPr lang="en-US" dirty="0" smtClean="0"/>
              <a:t>*Textual Study</a:t>
            </a:r>
          </a:p>
          <a:p>
            <a:r>
              <a:rPr lang="en-US" dirty="0"/>
              <a:t>	</a:t>
            </a:r>
            <a:r>
              <a:rPr lang="en-US" dirty="0" smtClean="0"/>
              <a:t>*Manuscript/Outline</a:t>
            </a:r>
            <a:endParaRPr lang="en-US" dirty="0"/>
          </a:p>
          <a:p>
            <a:pPr marL="457200" indent="-457200">
              <a:buAutoNum type="arabicPeriod" startAt="3"/>
            </a:pPr>
            <a:r>
              <a:rPr lang="en-US" b="1" dirty="0" smtClean="0"/>
              <a:t>Presentation</a:t>
            </a:r>
            <a:r>
              <a:rPr lang="en-US" dirty="0" smtClean="0"/>
              <a:t> </a:t>
            </a:r>
            <a:r>
              <a:rPr lang="en-US" dirty="0"/>
              <a:t>– What was said</a:t>
            </a:r>
            <a:r>
              <a:rPr lang="en-US" dirty="0" smtClean="0"/>
              <a:t>? </a:t>
            </a:r>
          </a:p>
          <a:p>
            <a:r>
              <a:rPr lang="en-US" dirty="0"/>
              <a:t>	</a:t>
            </a:r>
            <a:r>
              <a:rPr lang="en-US" dirty="0" smtClean="0"/>
              <a:t>*From Written to Oral</a:t>
            </a:r>
          </a:p>
          <a:p>
            <a:r>
              <a:rPr lang="en-US" dirty="0"/>
              <a:t>	</a:t>
            </a:r>
            <a:r>
              <a:rPr lang="en-US" dirty="0" smtClean="0"/>
              <a:t>*Delivery (What/How message was heard.)</a:t>
            </a:r>
          </a:p>
          <a:p>
            <a:r>
              <a:rPr lang="en-US" dirty="0" smtClean="0"/>
              <a:t> 			*</a:t>
            </a:r>
            <a:r>
              <a:rPr lang="en-US" b="1" dirty="0" smtClean="0"/>
              <a:t>Coaching </a:t>
            </a:r>
            <a:r>
              <a:rPr lang="en-US" b="1" dirty="0"/>
              <a:t>Feedback </a:t>
            </a:r>
            <a:r>
              <a:rPr lang="en-US" b="1" dirty="0" smtClean="0"/>
              <a:t>Loop  </a:t>
            </a:r>
            <a:endParaRPr lang="en-US" dirty="0"/>
          </a:p>
          <a:p>
            <a:endParaRPr lang="en-US" dirty="0"/>
          </a:p>
          <a:p>
            <a:r>
              <a:rPr lang="en-US" b="1" dirty="0"/>
              <a:t>   </a:t>
            </a:r>
          </a:p>
        </p:txBody>
      </p:sp>
      <p:sp>
        <p:nvSpPr>
          <p:cNvPr id="4" name="Slide Number Placeholder 3"/>
          <p:cNvSpPr>
            <a:spLocks noGrp="1"/>
          </p:cNvSpPr>
          <p:nvPr>
            <p:ph type="sldNum" sz="quarter" idx="10"/>
          </p:nvPr>
        </p:nvSpPr>
        <p:spPr/>
        <p:txBody>
          <a:bodyPr/>
          <a:lstStyle/>
          <a:p>
            <a:fld id="{0720D076-B867-4310-B849-9D67C90AB3E4}" type="slidenum">
              <a:rPr lang="en-US" smtClean="0"/>
              <a:pPr/>
              <a:t>7</a:t>
            </a:fld>
            <a:endParaRPr lang="en-US" dirty="0"/>
          </a:p>
        </p:txBody>
      </p:sp>
      <p:sp>
        <p:nvSpPr>
          <p:cNvPr id="5" name="Oval 4"/>
          <p:cNvSpPr/>
          <p:nvPr/>
        </p:nvSpPr>
        <p:spPr>
          <a:xfrm>
            <a:off x="0" y="2530316"/>
            <a:ext cx="6892413" cy="1933529"/>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0487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pic>
        <p:nvPicPr>
          <p:cNvPr id="8" name="Content Placeholder 7"/>
          <p:cNvPicPr>
            <a:picLocks noGrp="1" noChangeAspect="1"/>
          </p:cNvPicPr>
          <p:nvPr>
            <p:ph sz="quarter" idx="15"/>
          </p:nvPr>
        </p:nvPicPr>
        <p:blipFill>
          <a:blip r:embed="rId2">
            <a:extLst>
              <a:ext uri="{28A0092B-C50C-407E-A947-70E740481C1C}">
                <a14:useLocalDpi xmlns:a14="http://schemas.microsoft.com/office/drawing/2010/main" val="0"/>
              </a:ext>
            </a:extLst>
          </a:blip>
          <a:stretch>
            <a:fillRect/>
          </a:stretch>
        </p:blipFill>
        <p:spPr>
          <a:xfrm>
            <a:off x="250330" y="274639"/>
            <a:ext cx="7455396" cy="5762859"/>
          </a:xfrm>
        </p:spPr>
      </p:pic>
      <p:sp>
        <p:nvSpPr>
          <p:cNvPr id="7" name="Slide Number Placeholder 6"/>
          <p:cNvSpPr>
            <a:spLocks noGrp="1"/>
          </p:cNvSpPr>
          <p:nvPr>
            <p:ph type="sldNum" sz="quarter" idx="17"/>
          </p:nvPr>
        </p:nvSpPr>
        <p:spPr/>
        <p:txBody>
          <a:bodyPr/>
          <a:lstStyle/>
          <a:p>
            <a:fld id="{53CBD23D-AC1C-4AAF-81A2-05A66E8F355A}" type="slidenum">
              <a:rPr lang="en-US" smtClean="0"/>
              <a:pPr/>
              <a:t>8</a:t>
            </a:fld>
            <a:endParaRPr lang="en-US"/>
          </a:p>
        </p:txBody>
      </p:sp>
      <p:sp>
        <p:nvSpPr>
          <p:cNvPr id="9" name="Oval 8"/>
          <p:cNvSpPr/>
          <p:nvPr/>
        </p:nvSpPr>
        <p:spPr>
          <a:xfrm>
            <a:off x="39200" y="1122363"/>
            <a:ext cx="3462098" cy="4295211"/>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p:cNvSpPr/>
          <p:nvPr/>
        </p:nvSpPr>
        <p:spPr>
          <a:xfrm rot="5400000">
            <a:off x="4777454" y="-647492"/>
            <a:ext cx="2064778" cy="4991915"/>
          </a:xfrm>
          <a:prstGeom prst="ellipse">
            <a:avLst/>
          </a:prstGeom>
          <a:noFill/>
          <a:ln w="5715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0590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 Spurgeon on Preaching</a:t>
            </a:r>
            <a:endParaRPr lang="en-US" dirty="0"/>
          </a:p>
        </p:txBody>
      </p:sp>
      <p:pic>
        <p:nvPicPr>
          <p:cNvPr id="5" name="Content Placeholder 4" descr="Spurgeon.jpg"/>
          <p:cNvPicPr>
            <a:picLocks noGrp="1" noChangeAspect="1"/>
          </p:cNvPicPr>
          <p:nvPr>
            <p:ph idx="1"/>
          </p:nvPr>
        </p:nvPicPr>
        <p:blipFill>
          <a:blip r:embed="rId3">
            <a:extLst>
              <a:ext uri="{28A0092B-C50C-407E-A947-70E740481C1C}">
                <a14:useLocalDpi xmlns:a14="http://schemas.microsoft.com/office/drawing/2010/main" val="0"/>
              </a:ext>
            </a:extLst>
          </a:blip>
          <a:srcRect t="8448" b="8448"/>
          <a:stretch>
            <a:fillRect/>
          </a:stretch>
        </p:blipFill>
        <p:spPr/>
      </p:pic>
      <p:sp>
        <p:nvSpPr>
          <p:cNvPr id="4" name="Slide Number Placeholder 3"/>
          <p:cNvSpPr>
            <a:spLocks noGrp="1"/>
          </p:cNvSpPr>
          <p:nvPr>
            <p:ph type="sldNum" sz="quarter" idx="10"/>
          </p:nvPr>
        </p:nvSpPr>
        <p:spPr/>
        <p:txBody>
          <a:bodyPr/>
          <a:lstStyle/>
          <a:p>
            <a:fld id="{0720D076-B867-4310-B849-9D67C90AB3E4}" type="slidenum">
              <a:rPr lang="en-US" smtClean="0"/>
              <a:pPr/>
              <a:t>9</a:t>
            </a:fld>
            <a:endParaRPr lang="en-US"/>
          </a:p>
        </p:txBody>
      </p:sp>
    </p:spTree>
    <p:extLst>
      <p:ext uri="{BB962C8B-B14F-4D97-AF65-F5344CB8AC3E}">
        <p14:creationId xmlns:p14="http://schemas.microsoft.com/office/powerpoint/2010/main" val="1750859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Abraham Joshua </a:t>
            </a:r>
            <a:r>
              <a:rPr lang="en-US" dirty="0" err="1"/>
              <a:t>Heschel</a:t>
            </a:r>
            <a:r>
              <a:rPr lang="en-US" dirty="0"/>
              <a:t> </a:t>
            </a:r>
            <a:r>
              <a:rPr lang="en-US" dirty="0" smtClean="0"/>
              <a:t>on Preaching</a:t>
            </a:r>
            <a:endParaRPr lang="en-US" dirty="0"/>
          </a:p>
        </p:txBody>
      </p:sp>
      <p:sp>
        <p:nvSpPr>
          <p:cNvPr id="3" name="Text Placeholder 2"/>
          <p:cNvSpPr>
            <a:spLocks noGrp="1"/>
          </p:cNvSpPr>
          <p:nvPr>
            <p:ph type="body" sz="quarter" idx="3"/>
          </p:nvPr>
        </p:nvSpPr>
        <p:spPr/>
        <p:txBody>
          <a:bodyPr/>
          <a:lstStyle/>
          <a:p>
            <a:endParaRPr lang="en-US"/>
          </a:p>
        </p:txBody>
      </p:sp>
      <p:sp>
        <p:nvSpPr>
          <p:cNvPr id="4" name="Text Placeholder 3"/>
          <p:cNvSpPr>
            <a:spLocks noGrp="1"/>
          </p:cNvSpPr>
          <p:nvPr>
            <p:ph type="body" sz="quarter" idx="13"/>
          </p:nvPr>
        </p:nvSpPr>
        <p:spPr/>
        <p:txBody>
          <a:bodyPr/>
          <a:lstStyle/>
          <a:p>
            <a:endParaRPr lang="en-US" dirty="0"/>
          </a:p>
        </p:txBody>
      </p:sp>
      <p:pic>
        <p:nvPicPr>
          <p:cNvPr id="8" name="Content Placeholder 7"/>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329046" y="1230511"/>
            <a:ext cx="7611795" cy="4470250"/>
          </a:xfrm>
        </p:spPr>
      </p:pic>
      <p:sp>
        <p:nvSpPr>
          <p:cNvPr id="5" name="Content Placeholder 4"/>
          <p:cNvSpPr>
            <a:spLocks noGrp="1"/>
          </p:cNvSpPr>
          <p:nvPr>
            <p:ph sz="quarter" idx="15"/>
          </p:nvPr>
        </p:nvSpPr>
        <p:spPr>
          <a:xfrm>
            <a:off x="3725334" y="1230511"/>
            <a:ext cx="5579533" cy="4547958"/>
          </a:xfrm>
        </p:spPr>
        <p:txBody>
          <a:bodyPr/>
          <a:lstStyle/>
          <a:p>
            <a:pPr marL="342900" lvl="3" indent="-342900">
              <a:buNone/>
            </a:pPr>
            <a:r>
              <a:rPr lang="en-US" sz="2500"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Preach in order to pray. </a:t>
            </a:r>
            <a:endPar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42900" lvl="3" indent="-342900">
              <a:buNone/>
            </a:pP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Preach </a:t>
            </a: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 order to </a:t>
            </a:r>
            <a:endPar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42900" lvl="3" indent="-342900">
              <a:buNone/>
            </a:pPr>
            <a:r>
              <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inspire others </a:t>
            </a: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to pray. </a:t>
            </a:r>
            <a:endPar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42900" lvl="3" indent="-342900">
              <a:buNone/>
            </a:pP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The </a:t>
            </a: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test of a true sermon is </a:t>
            </a:r>
          </a:p>
          <a:p>
            <a:pPr marL="342900" lvl="3" indent="-342900">
              <a:buNone/>
            </a:pPr>
            <a:r>
              <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that </a:t>
            </a:r>
            <a:r>
              <a:rPr lang="en-US" sz="2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it can be converted </a:t>
            </a:r>
            <a:endPar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42900" lvl="3" indent="-342900">
              <a:buNone/>
            </a:pPr>
            <a:r>
              <a:rPr lang="en-US" sz="25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to prayer.”                </a:t>
            </a:r>
          </a:p>
          <a:p>
            <a:pPr marL="342900" lvl="3" indent="-342900">
              <a:buNone/>
            </a:pPr>
            <a:r>
              <a:rPr lang="en-US" sz="32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400" b="1" i="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Moral Grandeur and Spiritual Audacity, 117</a:t>
            </a:r>
            <a:r>
              <a:rPr lang="en-US" sz="1400" b="1" i="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p>
          <a:p>
            <a:endParaRPr lang="en-US" dirty="0">
              <a:solidFill>
                <a:schemeClr val="tx1"/>
              </a:solidFill>
            </a:endParaRPr>
          </a:p>
        </p:txBody>
      </p:sp>
      <p:sp>
        <p:nvSpPr>
          <p:cNvPr id="7" name="Slide Number Placeholder 6"/>
          <p:cNvSpPr>
            <a:spLocks noGrp="1"/>
          </p:cNvSpPr>
          <p:nvPr>
            <p:ph type="sldNum" sz="quarter" idx="17"/>
          </p:nvPr>
        </p:nvSpPr>
        <p:spPr/>
        <p:txBody>
          <a:bodyPr/>
          <a:lstStyle/>
          <a:p>
            <a:fld id="{53CBD23D-AC1C-4AAF-81A2-05A66E8F355A}" type="slidenum">
              <a:rPr lang="en-US" smtClean="0"/>
              <a:pPr/>
              <a:t>10</a:t>
            </a:fld>
            <a:endParaRPr lang="en-US"/>
          </a:p>
        </p:txBody>
      </p:sp>
    </p:spTree>
    <p:extLst>
      <p:ext uri="{BB962C8B-B14F-4D97-AF65-F5344CB8AC3E}">
        <p14:creationId xmlns:p14="http://schemas.microsoft.com/office/powerpoint/2010/main" val="1323012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C44EEF-44F4-48F3-872B-13327F52D2D7}" type="slidenum">
              <a:rPr lang="en-US"/>
              <a:pPr>
                <a:defRPr/>
              </a:pPr>
              <a:t>11</a:t>
            </a:fld>
            <a:endParaRPr lang="en-US" dirty="0"/>
          </a:p>
        </p:txBody>
      </p:sp>
      <p:sp>
        <p:nvSpPr>
          <p:cNvPr id="1143810" name="Rectangle 2"/>
          <p:cNvSpPr>
            <a:spLocks noGrp="1" noChangeArrowheads="1"/>
          </p:cNvSpPr>
          <p:nvPr>
            <p:ph type="title"/>
          </p:nvPr>
        </p:nvSpPr>
        <p:spPr bwMode="auto">
          <a:xfrm>
            <a:off x="334537" y="274638"/>
            <a:ext cx="7510888"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Thoughts on Preaching</a:t>
            </a:r>
          </a:p>
        </p:txBody>
      </p:sp>
      <p:sp>
        <p:nvSpPr>
          <p:cNvPr id="5124"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90000"/>
              </a:lnSpc>
              <a:buFontTx/>
              <a:buNone/>
            </a:pPr>
            <a:r>
              <a:rPr lang="en-US" sz="3000" b="1" i="1" dirty="0" smtClean="0"/>
              <a:t>What is Preaching?</a:t>
            </a:r>
          </a:p>
          <a:p>
            <a:pPr>
              <a:lnSpc>
                <a:spcPct val="90000"/>
              </a:lnSpc>
              <a:buFontTx/>
              <a:buNone/>
            </a:pPr>
            <a:endParaRPr lang="en-US" sz="3000" b="1" i="1" dirty="0"/>
          </a:p>
          <a:p>
            <a:pPr>
              <a:lnSpc>
                <a:spcPct val="90000"/>
              </a:lnSpc>
              <a:buFontTx/>
              <a:buNone/>
            </a:pPr>
            <a:r>
              <a:rPr lang="en-US" sz="3000" b="1" i="1" dirty="0" smtClean="0"/>
              <a:t>What are the elements of the sermon?</a:t>
            </a:r>
          </a:p>
          <a:p>
            <a:pPr>
              <a:lnSpc>
                <a:spcPct val="90000"/>
              </a:lnSpc>
              <a:buFontTx/>
              <a:buNone/>
            </a:pPr>
            <a:endParaRPr lang="en-US" sz="3000" b="1" i="1" dirty="0" smtClean="0"/>
          </a:p>
          <a:p>
            <a:pPr>
              <a:lnSpc>
                <a:spcPct val="90000"/>
              </a:lnSpc>
              <a:buFontTx/>
              <a:buNone/>
            </a:pPr>
            <a:r>
              <a:rPr lang="en-US" sz="3000" b="1" i="1" dirty="0" smtClean="0"/>
              <a:t>As you think about the sermons you have heard or preached what do you remember? </a:t>
            </a:r>
          </a:p>
          <a:p>
            <a:pPr>
              <a:lnSpc>
                <a:spcPct val="90000"/>
              </a:lnSpc>
              <a:buFontTx/>
              <a:buNone/>
            </a:pPr>
            <a:endParaRPr lang="en-US" sz="3000" b="1" i="1" dirty="0" smtClean="0"/>
          </a:p>
          <a:p>
            <a:pPr>
              <a:lnSpc>
                <a:spcPct val="90000"/>
              </a:lnSpc>
              <a:buFontTx/>
              <a:buNone/>
            </a:pPr>
            <a:r>
              <a:rPr lang="en-US" sz="3000" b="1" i="1" dirty="0" smtClean="0"/>
              <a:t>What made it memorable? </a:t>
            </a:r>
          </a:p>
          <a:p>
            <a:pPr>
              <a:lnSpc>
                <a:spcPct val="90000"/>
              </a:lnSpc>
              <a:buFontTx/>
              <a:buNone/>
            </a:pPr>
            <a:endParaRPr lang="en-US" sz="1600" b="1" i="1" dirty="0" smtClean="0"/>
          </a:p>
          <a:p>
            <a:pPr>
              <a:lnSpc>
                <a:spcPct val="90000"/>
              </a:lnSpc>
              <a:buFontTx/>
              <a:buNone/>
            </a:pPr>
            <a:r>
              <a:rPr lang="en-US" sz="4400" b="1" i="1" dirty="0" smtClean="0"/>
              <a:t>             </a:t>
            </a:r>
            <a:endParaRPr lang="en-US" sz="2000" dirty="0" smtClean="0"/>
          </a:p>
        </p:txBody>
      </p:sp>
    </p:spTree>
    <p:extLst>
      <p:ext uri="{BB962C8B-B14F-4D97-AF65-F5344CB8AC3E}">
        <p14:creationId xmlns:p14="http://schemas.microsoft.com/office/powerpoint/2010/main" val="1479335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essage bottle.jpg"/>
          <p:cNvPicPr>
            <a:picLocks noGrp="1" noChangeAspect="1"/>
          </p:cNvPicPr>
          <p:nvPr>
            <p:ph idx="1"/>
          </p:nvPr>
        </p:nvPicPr>
        <p:blipFill>
          <a:blip r:embed="rId3"/>
          <a:stretch>
            <a:fillRect/>
          </a:stretch>
        </p:blipFill>
        <p:spPr>
          <a:xfrm>
            <a:off x="433294" y="366753"/>
            <a:ext cx="7620000" cy="5400541"/>
          </a:xfrm>
        </p:spPr>
      </p:pic>
      <p:sp>
        <p:nvSpPr>
          <p:cNvPr id="4" name="Slide Number Placeholder 3"/>
          <p:cNvSpPr>
            <a:spLocks noGrp="1"/>
          </p:cNvSpPr>
          <p:nvPr>
            <p:ph type="sldNum" sz="quarter" idx="10"/>
          </p:nvPr>
        </p:nvSpPr>
        <p:spPr/>
        <p:txBody>
          <a:bodyPr/>
          <a:lstStyle/>
          <a:p>
            <a:fld id="{0720D076-B867-4310-B849-9D67C90AB3E4}" type="slidenum">
              <a:rPr lang="en-US" smtClean="0"/>
              <a:pPr/>
              <a:t>12</a:t>
            </a:fld>
            <a:endParaRPr lang="en-US"/>
          </a:p>
        </p:txBody>
      </p:sp>
    </p:spTree>
    <p:extLst>
      <p:ext uri="{BB962C8B-B14F-4D97-AF65-F5344CB8AC3E}">
        <p14:creationId xmlns:p14="http://schemas.microsoft.com/office/powerpoint/2010/main" val="1486981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bridge.jpg"/>
          <p:cNvPicPr>
            <a:picLocks noGrp="1" noChangeAspect="1"/>
          </p:cNvPicPr>
          <p:nvPr>
            <p:ph idx="1"/>
          </p:nvPr>
        </p:nvPicPr>
        <p:blipFill rotWithShape="1">
          <a:blip r:embed="rId3">
            <a:extLst>
              <a:ext uri="{28A0092B-C50C-407E-A947-70E740481C1C}">
                <a14:useLocalDpi xmlns:a14="http://schemas.microsoft.com/office/drawing/2010/main" val="0"/>
              </a:ext>
            </a:extLst>
          </a:blip>
          <a:srcRect t="16872" b="10201"/>
          <a:stretch/>
        </p:blipFill>
        <p:spPr>
          <a:xfrm>
            <a:off x="539378" y="597647"/>
            <a:ext cx="7155328" cy="3914331"/>
          </a:xfrm>
        </p:spPr>
      </p:pic>
      <p:sp>
        <p:nvSpPr>
          <p:cNvPr id="4" name="Slide Number Placeholder 3"/>
          <p:cNvSpPr>
            <a:spLocks noGrp="1"/>
          </p:cNvSpPr>
          <p:nvPr>
            <p:ph type="sldNum" sz="quarter" idx="10"/>
          </p:nvPr>
        </p:nvSpPr>
        <p:spPr/>
        <p:txBody>
          <a:bodyPr/>
          <a:lstStyle/>
          <a:p>
            <a:fld id="{0720D076-B867-4310-B849-9D67C90AB3E4}" type="slidenum">
              <a:rPr lang="en-US" smtClean="0"/>
              <a:pPr/>
              <a:t>13</a:t>
            </a:fld>
            <a:endParaRPr lang="en-US"/>
          </a:p>
        </p:txBody>
      </p:sp>
      <p:sp>
        <p:nvSpPr>
          <p:cNvPr id="6" name="TextBox 5"/>
          <p:cNvSpPr txBox="1"/>
          <p:nvPr/>
        </p:nvSpPr>
        <p:spPr>
          <a:xfrm>
            <a:off x="597647" y="4721412"/>
            <a:ext cx="6902823" cy="1200328"/>
          </a:xfrm>
          <a:prstGeom prst="rect">
            <a:avLst/>
          </a:prstGeom>
          <a:noFill/>
        </p:spPr>
        <p:txBody>
          <a:bodyPr wrap="square" rtlCol="0">
            <a:spAutoFit/>
          </a:bodyPr>
          <a:lstStyle/>
          <a:p>
            <a:r>
              <a:rPr lang="en-US" i="1" dirty="0"/>
              <a:t>The chasm is the deep rift between the biblical world and the modern world.  </a:t>
            </a:r>
          </a:p>
          <a:p>
            <a:pPr algn="r"/>
            <a:r>
              <a:rPr lang="en-US" sz="2000" dirty="0"/>
              <a:t>John Stott, </a:t>
            </a:r>
            <a:r>
              <a:rPr lang="en-US" sz="2000" i="1" dirty="0"/>
              <a:t>Between Two </a:t>
            </a:r>
            <a:r>
              <a:rPr lang="en-US" sz="2000" i="1" dirty="0" smtClean="0"/>
              <a:t>Worlds,138</a:t>
            </a:r>
            <a:r>
              <a:rPr lang="en-US" i="1" dirty="0" smtClean="0"/>
              <a:t>.</a:t>
            </a:r>
            <a:endParaRPr lang="en-US" i="1" dirty="0"/>
          </a:p>
        </p:txBody>
      </p:sp>
    </p:spTree>
    <p:extLst>
      <p:ext uri="{BB962C8B-B14F-4D97-AF65-F5344CB8AC3E}">
        <p14:creationId xmlns:p14="http://schemas.microsoft.com/office/powerpoint/2010/main" val="719386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Preaching Between two worlds</a:t>
            </a:r>
            <a:endParaRPr lang="en-US" dirty="0"/>
          </a:p>
        </p:txBody>
      </p:sp>
      <p:sp>
        <p:nvSpPr>
          <p:cNvPr id="6" name="Content Placeholder 5"/>
          <p:cNvSpPr>
            <a:spLocks noGrp="1"/>
          </p:cNvSpPr>
          <p:nvPr>
            <p:ph idx="1"/>
          </p:nvPr>
        </p:nvSpPr>
        <p:spPr>
          <a:xfrm>
            <a:off x="345141" y="1215278"/>
            <a:ext cx="7694888" cy="4714874"/>
          </a:xfrm>
        </p:spPr>
        <p:txBody>
          <a:bodyPr/>
          <a:lstStyle/>
          <a:p>
            <a:r>
              <a:rPr lang="en-US" sz="3000" dirty="0" smtClean="0"/>
              <a:t>Now a </a:t>
            </a:r>
            <a:r>
              <a:rPr lang="en-US" sz="3000" u="sng" dirty="0" smtClean="0"/>
              <a:t>bridge</a:t>
            </a:r>
            <a:r>
              <a:rPr lang="en-US" sz="3000" dirty="0" smtClean="0"/>
              <a:t> is a means of communication between two places which would otherwise be cut off from one another by a ravine.</a:t>
            </a:r>
          </a:p>
          <a:p>
            <a:r>
              <a:rPr lang="en-US" sz="3000" dirty="0" smtClean="0"/>
              <a:t>  </a:t>
            </a:r>
          </a:p>
          <a:p>
            <a:r>
              <a:rPr lang="en-US" sz="3000" dirty="0" smtClean="0"/>
              <a:t>It makes possible a flow of traffic which without it would be impossible.  </a:t>
            </a:r>
          </a:p>
          <a:p>
            <a:r>
              <a:rPr lang="en-US" sz="3000" i="1" dirty="0" smtClean="0"/>
              <a:t>					</a:t>
            </a:r>
          </a:p>
          <a:p>
            <a:r>
              <a:rPr lang="en-US" sz="3000" i="1" dirty="0" smtClean="0"/>
              <a:t>					-</a:t>
            </a:r>
            <a:r>
              <a:rPr lang="en-US" sz="2000" i="1" dirty="0" smtClean="0"/>
              <a:t>Stott, 137-138.</a:t>
            </a:r>
          </a:p>
          <a:p>
            <a:endParaRPr lang="en-US" sz="3000" i="1" dirty="0" smtClean="0"/>
          </a:p>
          <a:p>
            <a:pPr algn="r"/>
            <a:endParaRPr lang="en-US" dirty="0" smtClean="0"/>
          </a:p>
        </p:txBody>
      </p:sp>
      <p:sp>
        <p:nvSpPr>
          <p:cNvPr id="7" name="Slide Number Placeholder 6"/>
          <p:cNvSpPr>
            <a:spLocks noGrp="1"/>
          </p:cNvSpPr>
          <p:nvPr>
            <p:ph type="sldNum" sz="quarter" idx="10"/>
          </p:nvPr>
        </p:nvSpPr>
        <p:spPr/>
        <p:txBody>
          <a:bodyPr/>
          <a:lstStyle/>
          <a:p>
            <a:fld id="{53CBD23D-AC1C-4AAF-81A2-05A66E8F355A}" type="slidenum">
              <a:rPr lang="en-US" smtClean="0"/>
              <a:pPr/>
              <a:t>14</a:t>
            </a:fld>
            <a:endParaRPr lang="en-US"/>
          </a:p>
        </p:txBody>
      </p:sp>
    </p:spTree>
    <p:extLst>
      <p:ext uri="{BB962C8B-B14F-4D97-AF65-F5344CB8AC3E}">
        <p14:creationId xmlns:p14="http://schemas.microsoft.com/office/powerpoint/2010/main" val="813334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2000" b="1" dirty="0" smtClean="0"/>
              <a:t>Preaching as bridge building</a:t>
            </a:r>
          </a:p>
        </p:txBody>
      </p:sp>
      <p:pic>
        <p:nvPicPr>
          <p:cNvPr id="2" name="Content Placeholder 1" descr="graphic1.jpg"/>
          <p:cNvPicPr>
            <a:picLocks noGrp="1" noChangeAspect="1"/>
          </p:cNvPicPr>
          <p:nvPr>
            <p:ph idx="1"/>
          </p:nvPr>
        </p:nvPicPr>
        <p:blipFill>
          <a:blip r:embed="rId3">
            <a:extLst>
              <a:ext uri="{28A0092B-C50C-407E-A947-70E740481C1C}">
                <a14:useLocalDpi xmlns:a14="http://schemas.microsoft.com/office/drawing/2010/main" val="0"/>
              </a:ext>
            </a:extLst>
          </a:blip>
          <a:srcRect l="-7493" r="-7493"/>
          <a:stretch>
            <a:fillRect/>
          </a:stretch>
        </p:blipFill>
        <p:spPr bwMode="auto">
          <a:xfrm>
            <a:off x="345141" y="935602"/>
            <a:ext cx="7419835" cy="4726921"/>
          </a:xfrm>
          <a:noFill/>
          <a:ln>
            <a:miter lim="800000"/>
            <a:headEnd/>
            <a:tailEnd/>
          </a:ln>
        </p:spPr>
      </p:pic>
      <p:sp>
        <p:nvSpPr>
          <p:cNvPr id="3" name="Slide Number Placeholder 2"/>
          <p:cNvSpPr>
            <a:spLocks noGrp="1"/>
          </p:cNvSpPr>
          <p:nvPr>
            <p:ph type="sldNum" sz="quarter" idx="10"/>
          </p:nvPr>
        </p:nvSpPr>
        <p:spPr/>
        <p:txBody>
          <a:bodyPr/>
          <a:lstStyle/>
          <a:p>
            <a:fld id="{0720D076-B867-4310-B849-9D67C90AB3E4}" type="slidenum">
              <a:rPr lang="en-US" smtClean="0"/>
              <a:pPr/>
              <a:t>15</a:t>
            </a:fld>
            <a:endParaRPr lang="en-US"/>
          </a:p>
        </p:txBody>
      </p:sp>
      <p:sp>
        <p:nvSpPr>
          <p:cNvPr id="5" name="TextBox 4"/>
          <p:cNvSpPr txBox="1"/>
          <p:nvPr/>
        </p:nvSpPr>
        <p:spPr>
          <a:xfrm>
            <a:off x="1996068" y="5832088"/>
            <a:ext cx="5497552" cy="400110"/>
          </a:xfrm>
          <a:prstGeom prst="rect">
            <a:avLst/>
          </a:prstGeom>
          <a:noFill/>
        </p:spPr>
        <p:txBody>
          <a:bodyPr wrap="square" rtlCol="0">
            <a:spAutoFit/>
          </a:bodyPr>
          <a:lstStyle/>
          <a:p>
            <a:r>
              <a:rPr lang="en-US" sz="2000" dirty="0" err="1" smtClean="0"/>
              <a:t>Willhite</a:t>
            </a:r>
            <a:r>
              <a:rPr lang="en-US" sz="2000" dirty="0" smtClean="0"/>
              <a:t>, </a:t>
            </a:r>
            <a:r>
              <a:rPr lang="en-US" sz="2000" i="1" dirty="0" smtClean="0"/>
              <a:t>Preaching With Relevance.  </a:t>
            </a:r>
            <a:r>
              <a:rPr lang="en-US" sz="2000" dirty="0" smtClean="0"/>
              <a:t>64. </a:t>
            </a:r>
            <a:endParaRPr lang="en-US" sz="2000" dirty="0"/>
          </a:p>
        </p:txBody>
      </p:sp>
    </p:spTree>
    <p:extLst>
      <p:ext uri="{BB962C8B-B14F-4D97-AF65-F5344CB8AC3E}">
        <p14:creationId xmlns:p14="http://schemas.microsoft.com/office/powerpoint/2010/main" val="2130180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74637"/>
            <a:ext cx="5701552" cy="1070069"/>
          </a:xfrm>
        </p:spPr>
        <p:txBody>
          <a:bodyPr/>
          <a:lstStyle/>
          <a:p>
            <a:r>
              <a:rPr lang="en-US" dirty="0" smtClean="0"/>
              <a:t>Feed MY Giraffes?</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16</a:t>
            </a:fld>
            <a:endParaRPr lang="en-US"/>
          </a:p>
        </p:txBody>
      </p:sp>
      <p:pic>
        <p:nvPicPr>
          <p:cNvPr id="9" name="Content Placeholder 8" descr="garaffee.jpg"/>
          <p:cNvPicPr>
            <a:picLocks noGrp="1" noChangeAspect="1"/>
          </p:cNvPicPr>
          <p:nvPr>
            <p:ph idx="1"/>
          </p:nvPr>
        </p:nvPicPr>
        <p:blipFill rotWithShape="1">
          <a:blip r:embed="rId3">
            <a:extLst>
              <a:ext uri="{28A0092B-C50C-407E-A947-70E740481C1C}">
                <a14:useLocalDpi xmlns:a14="http://schemas.microsoft.com/office/drawing/2010/main" val="0"/>
              </a:ext>
            </a:extLst>
          </a:blip>
          <a:srcRect l="2833" t="462" r="7591" b="401"/>
          <a:stretch/>
        </p:blipFill>
        <p:spPr>
          <a:xfrm>
            <a:off x="4407648" y="1927412"/>
            <a:ext cx="3780118" cy="3137647"/>
          </a:xfrm>
        </p:spPr>
      </p:pic>
      <p:sp>
        <p:nvSpPr>
          <p:cNvPr id="10" name="TextBox 9"/>
          <p:cNvSpPr txBox="1"/>
          <p:nvPr/>
        </p:nvSpPr>
        <p:spPr>
          <a:xfrm>
            <a:off x="448233" y="1434353"/>
            <a:ext cx="4781179" cy="4893647"/>
          </a:xfrm>
          <a:prstGeom prst="rect">
            <a:avLst/>
          </a:prstGeom>
          <a:noFill/>
        </p:spPr>
        <p:txBody>
          <a:bodyPr wrap="square" rtlCol="0">
            <a:spAutoFit/>
          </a:bodyPr>
          <a:lstStyle/>
          <a:p>
            <a:r>
              <a:rPr lang="en-US" dirty="0"/>
              <a:t>Spurgeon once commented, ‘Christ said, </a:t>
            </a:r>
            <a:endParaRPr lang="en-US" dirty="0" smtClean="0"/>
          </a:p>
          <a:p>
            <a:endParaRPr lang="en-US" dirty="0" smtClean="0"/>
          </a:p>
          <a:p>
            <a:r>
              <a:rPr lang="en-US" dirty="0" smtClean="0"/>
              <a:t>“</a:t>
            </a:r>
            <a:r>
              <a:rPr lang="en-US" dirty="0"/>
              <a:t>Feed my sheep. . . </a:t>
            </a:r>
            <a:endParaRPr lang="en-US" dirty="0" smtClean="0"/>
          </a:p>
          <a:p>
            <a:r>
              <a:rPr lang="en-US" dirty="0"/>
              <a:t>	</a:t>
            </a:r>
            <a:r>
              <a:rPr lang="en-US" dirty="0" smtClean="0"/>
              <a:t>Feed </a:t>
            </a:r>
            <a:r>
              <a:rPr lang="en-US" dirty="0"/>
              <a:t>my lambs.”  </a:t>
            </a:r>
            <a:endParaRPr lang="en-US" dirty="0" smtClean="0"/>
          </a:p>
          <a:p>
            <a:endParaRPr lang="en-US" dirty="0" smtClean="0"/>
          </a:p>
          <a:p>
            <a:r>
              <a:rPr lang="en-US" dirty="0" smtClean="0"/>
              <a:t>Some </a:t>
            </a:r>
            <a:r>
              <a:rPr lang="en-US" dirty="0"/>
              <a:t>preachers, </a:t>
            </a:r>
            <a:r>
              <a:rPr lang="en-US" dirty="0" smtClean="0"/>
              <a:t>however</a:t>
            </a:r>
            <a:r>
              <a:rPr lang="en-US" dirty="0"/>
              <a:t>, </a:t>
            </a:r>
            <a:endParaRPr lang="en-US" dirty="0" smtClean="0"/>
          </a:p>
          <a:p>
            <a:r>
              <a:rPr lang="en-US" dirty="0" smtClean="0"/>
              <a:t>put </a:t>
            </a:r>
            <a:r>
              <a:rPr lang="en-US" dirty="0"/>
              <a:t>the food so high </a:t>
            </a:r>
            <a:endParaRPr lang="en-US" dirty="0" smtClean="0"/>
          </a:p>
          <a:p>
            <a:r>
              <a:rPr lang="en-US" dirty="0" smtClean="0"/>
              <a:t>that </a:t>
            </a:r>
            <a:r>
              <a:rPr lang="en-US" dirty="0"/>
              <a:t>neither lambs nor sheep </a:t>
            </a:r>
            <a:endParaRPr lang="en-US" dirty="0" smtClean="0"/>
          </a:p>
          <a:p>
            <a:r>
              <a:rPr lang="en-US" dirty="0" smtClean="0"/>
              <a:t>can </a:t>
            </a:r>
            <a:r>
              <a:rPr lang="en-US" dirty="0"/>
              <a:t>reach it.  </a:t>
            </a:r>
            <a:endParaRPr lang="en-US" dirty="0" smtClean="0"/>
          </a:p>
          <a:p>
            <a:r>
              <a:rPr lang="en-US" dirty="0" smtClean="0"/>
              <a:t>They </a:t>
            </a:r>
            <a:r>
              <a:rPr lang="en-US" dirty="0"/>
              <a:t>seem to have </a:t>
            </a:r>
            <a:r>
              <a:rPr lang="en-US" dirty="0" smtClean="0"/>
              <a:t>read </a:t>
            </a:r>
            <a:r>
              <a:rPr lang="en-US" dirty="0"/>
              <a:t>the text, </a:t>
            </a:r>
            <a:endParaRPr lang="en-US" dirty="0" smtClean="0"/>
          </a:p>
          <a:p>
            <a:r>
              <a:rPr lang="en-US" b="1" dirty="0" smtClean="0"/>
              <a:t>	“</a:t>
            </a:r>
            <a:r>
              <a:rPr lang="en-US" b="1" dirty="0"/>
              <a:t>Feed my giraffes.”’</a:t>
            </a:r>
          </a:p>
          <a:p>
            <a:r>
              <a:rPr lang="en-US" dirty="0"/>
              <a:t>		</a:t>
            </a:r>
            <a:r>
              <a:rPr lang="en-US" dirty="0" smtClean="0"/>
              <a:t>      	</a:t>
            </a:r>
            <a:r>
              <a:rPr lang="en-US" sz="2000" dirty="0" smtClean="0"/>
              <a:t>Stott</a:t>
            </a:r>
            <a:r>
              <a:rPr lang="en-US" sz="2000" dirty="0"/>
              <a:t>, </a:t>
            </a:r>
            <a:r>
              <a:rPr lang="en-US" sz="2000" dirty="0" smtClean="0"/>
              <a:t>147. </a:t>
            </a:r>
            <a:endParaRPr lang="en-US" sz="2000" dirty="0"/>
          </a:p>
        </p:txBody>
      </p:sp>
    </p:spTree>
    <p:extLst>
      <p:ext uri="{BB962C8B-B14F-4D97-AF65-F5344CB8AC3E}">
        <p14:creationId xmlns:p14="http://schemas.microsoft.com/office/powerpoint/2010/main" val="4936265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Point? </a:t>
            </a:r>
            <a:endParaRPr lang="en-US" dirty="0"/>
          </a:p>
        </p:txBody>
      </p:sp>
      <p:pic>
        <p:nvPicPr>
          <p:cNvPr id="5" name="Content Placeholder 4" descr="10-J_H_-Jowett.jpg"/>
          <p:cNvPicPr>
            <a:picLocks noGrp="1" noChangeAspect="1"/>
          </p:cNvPicPr>
          <p:nvPr>
            <p:ph idx="1"/>
          </p:nvPr>
        </p:nvPicPr>
        <p:blipFill>
          <a:blip r:embed="rId3"/>
          <a:srcRect r="328"/>
          <a:stretch>
            <a:fillRect/>
          </a:stretch>
        </p:blipFill>
        <p:spPr>
          <a:xfrm>
            <a:off x="802889" y="914400"/>
            <a:ext cx="6779940" cy="5016501"/>
          </a:xfrm>
        </p:spPr>
      </p:pic>
      <p:sp>
        <p:nvSpPr>
          <p:cNvPr id="4" name="Slide Number Placeholder 3"/>
          <p:cNvSpPr>
            <a:spLocks noGrp="1"/>
          </p:cNvSpPr>
          <p:nvPr>
            <p:ph type="sldNum" sz="quarter" idx="10"/>
          </p:nvPr>
        </p:nvSpPr>
        <p:spPr/>
        <p:txBody>
          <a:bodyPr/>
          <a:lstStyle/>
          <a:p>
            <a:fld id="{0720D076-B867-4310-B849-9D67C90AB3E4}" type="slidenum">
              <a:rPr lang="en-US" smtClean="0"/>
              <a:pPr/>
              <a:t>17</a:t>
            </a:fld>
            <a:endParaRPr lang="en-US"/>
          </a:p>
        </p:txBody>
      </p:sp>
    </p:spTree>
    <p:extLst>
      <p:ext uri="{BB962C8B-B14F-4D97-AF65-F5344CB8AC3E}">
        <p14:creationId xmlns:p14="http://schemas.microsoft.com/office/powerpoint/2010/main" val="1352309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Pope on Preaching</a:t>
            </a:r>
            <a:endParaRPr lang="en-US" dirty="0"/>
          </a:p>
        </p:txBody>
      </p:sp>
      <p:pic>
        <p:nvPicPr>
          <p:cNvPr id="5" name="Content Placeholder 4" descr="Pope-Francis.jpg"/>
          <p:cNvPicPr>
            <a:picLocks noGrp="1" noChangeAspect="1"/>
          </p:cNvPicPr>
          <p:nvPr>
            <p:ph idx="1"/>
          </p:nvPr>
        </p:nvPicPr>
        <p:blipFill>
          <a:blip r:embed="rId3"/>
          <a:srcRect r="11189"/>
          <a:stretch>
            <a:fillRect/>
          </a:stretch>
        </p:blipFill>
        <p:spPr>
          <a:xfrm>
            <a:off x="4762112" y="1335551"/>
            <a:ext cx="3400581" cy="3829050"/>
          </a:xfrm>
        </p:spPr>
      </p:pic>
      <p:sp>
        <p:nvSpPr>
          <p:cNvPr id="4" name="Slide Number Placeholder 3"/>
          <p:cNvSpPr>
            <a:spLocks noGrp="1"/>
          </p:cNvSpPr>
          <p:nvPr>
            <p:ph type="sldNum" sz="quarter" idx="10"/>
          </p:nvPr>
        </p:nvSpPr>
        <p:spPr/>
        <p:txBody>
          <a:bodyPr/>
          <a:lstStyle/>
          <a:p>
            <a:fld id="{0720D076-B867-4310-B849-9D67C90AB3E4}" type="slidenum">
              <a:rPr lang="en-US" smtClean="0"/>
              <a:pPr/>
              <a:t>18</a:t>
            </a:fld>
            <a:endParaRPr lang="en-US"/>
          </a:p>
        </p:txBody>
      </p:sp>
      <p:sp>
        <p:nvSpPr>
          <p:cNvPr id="6" name="TextBox 5"/>
          <p:cNvSpPr txBox="1"/>
          <p:nvPr/>
        </p:nvSpPr>
        <p:spPr>
          <a:xfrm>
            <a:off x="301083" y="1271239"/>
            <a:ext cx="5898995" cy="4580071"/>
          </a:xfrm>
          <a:prstGeom prst="rect">
            <a:avLst/>
          </a:prstGeom>
          <a:noFill/>
        </p:spPr>
        <p:txBody>
          <a:bodyPr wrap="square" rtlCol="0">
            <a:spAutoFit/>
          </a:bodyPr>
          <a:lstStyle/>
          <a:p>
            <a:r>
              <a:rPr lang="en-US" dirty="0" smtClean="0"/>
              <a:t>Our most important goal [in Preaching] </a:t>
            </a:r>
          </a:p>
          <a:p>
            <a:r>
              <a:rPr lang="en-US" dirty="0" smtClean="0"/>
              <a:t>is to </a:t>
            </a:r>
            <a:r>
              <a:rPr lang="en-US" u="sng" dirty="0" smtClean="0"/>
              <a:t>discover</a:t>
            </a:r>
            <a:r>
              <a:rPr lang="en-US" dirty="0" smtClean="0"/>
              <a:t> its </a:t>
            </a:r>
            <a:r>
              <a:rPr lang="en-US" i="1" u="sng" dirty="0" smtClean="0"/>
              <a:t>principal message</a:t>
            </a:r>
            <a:r>
              <a:rPr lang="en-US" dirty="0" smtClean="0"/>
              <a:t>.  </a:t>
            </a:r>
          </a:p>
          <a:p>
            <a:endParaRPr lang="en-US" dirty="0" smtClean="0"/>
          </a:p>
          <a:p>
            <a:r>
              <a:rPr lang="en-US" dirty="0" smtClean="0"/>
              <a:t>The </a:t>
            </a:r>
            <a:r>
              <a:rPr lang="en-US" i="1" dirty="0" smtClean="0"/>
              <a:t>message</a:t>
            </a:r>
            <a:r>
              <a:rPr lang="en-US" dirty="0" smtClean="0"/>
              <a:t> which gives </a:t>
            </a:r>
          </a:p>
          <a:p>
            <a:r>
              <a:rPr lang="en-US" u="sng" dirty="0" smtClean="0"/>
              <a:t>structure</a:t>
            </a:r>
            <a:r>
              <a:rPr lang="en-US" dirty="0" smtClean="0"/>
              <a:t> and </a:t>
            </a:r>
            <a:r>
              <a:rPr lang="en-US" u="sng" dirty="0" smtClean="0"/>
              <a:t>unity</a:t>
            </a:r>
            <a:r>
              <a:rPr lang="en-US" dirty="0" smtClean="0"/>
              <a:t> to the text. </a:t>
            </a:r>
          </a:p>
          <a:p>
            <a:endParaRPr lang="en-US" dirty="0" smtClean="0"/>
          </a:p>
          <a:p>
            <a:r>
              <a:rPr lang="en-US" dirty="0" smtClean="0"/>
              <a:t>The </a:t>
            </a:r>
            <a:r>
              <a:rPr lang="en-US" i="1" dirty="0" smtClean="0"/>
              <a:t>central message </a:t>
            </a:r>
            <a:r>
              <a:rPr lang="en-US" dirty="0" smtClean="0"/>
              <a:t>is what the author primarily wanted to communicate; </a:t>
            </a:r>
          </a:p>
          <a:p>
            <a:r>
              <a:rPr lang="en-US" dirty="0" smtClean="0"/>
              <a:t>this calls for </a:t>
            </a:r>
            <a:r>
              <a:rPr lang="en-US" u="sng" dirty="0" smtClean="0"/>
              <a:t>recognizing</a:t>
            </a:r>
            <a:r>
              <a:rPr lang="en-US" dirty="0" smtClean="0"/>
              <a:t> not only the </a:t>
            </a:r>
            <a:r>
              <a:rPr lang="en-US" u="sng" dirty="0" smtClean="0"/>
              <a:t>author’s ideas </a:t>
            </a:r>
            <a:r>
              <a:rPr lang="en-US" dirty="0" smtClean="0"/>
              <a:t>but the </a:t>
            </a:r>
            <a:r>
              <a:rPr lang="en-US" u="sng" dirty="0" smtClean="0"/>
              <a:t>effect</a:t>
            </a:r>
            <a:r>
              <a:rPr lang="en-US" dirty="0" smtClean="0"/>
              <a:t> which he wanted to produce</a:t>
            </a:r>
            <a:r>
              <a:rPr lang="en-US" b="1" dirty="0" smtClean="0"/>
              <a:t>. </a:t>
            </a:r>
          </a:p>
          <a:p>
            <a:r>
              <a:rPr lang="en-US" b="1" dirty="0" smtClean="0"/>
              <a:t>			              </a:t>
            </a:r>
            <a:r>
              <a:rPr lang="en-US" b="1" i="1" dirty="0" smtClean="0"/>
              <a:t>-</a:t>
            </a:r>
            <a:r>
              <a:rPr lang="en-US" sz="2000" i="1" dirty="0" smtClean="0"/>
              <a:t>Pope Francis   </a:t>
            </a:r>
            <a:endParaRPr lang="en-US" sz="2000" i="1" dirty="0"/>
          </a:p>
        </p:txBody>
      </p:sp>
    </p:spTree>
    <p:extLst>
      <p:ext uri="{BB962C8B-B14F-4D97-AF65-F5344CB8AC3E}">
        <p14:creationId xmlns:p14="http://schemas.microsoft.com/office/powerpoint/2010/main" val="3669178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Theme, Please!</a:t>
            </a:r>
            <a:endParaRPr lang="en-US" dirty="0"/>
          </a:p>
        </p:txBody>
      </p:sp>
      <p:sp>
        <p:nvSpPr>
          <p:cNvPr id="3" name="Content Placeholder 2"/>
          <p:cNvSpPr>
            <a:spLocks noGrp="1"/>
          </p:cNvSpPr>
          <p:nvPr>
            <p:ph idx="1"/>
          </p:nvPr>
        </p:nvSpPr>
        <p:spPr>
          <a:xfrm>
            <a:off x="345141" y="1215278"/>
            <a:ext cx="7694888" cy="4714874"/>
          </a:xfrm>
        </p:spPr>
        <p:txBody>
          <a:bodyPr/>
          <a:lstStyle/>
          <a:p>
            <a:pPr lvl="1">
              <a:buFont typeface="Arial" pitchFamily="34" charset="0"/>
              <a:buChar char="•"/>
            </a:pPr>
            <a:r>
              <a:rPr lang="en-US" dirty="0" smtClean="0"/>
              <a:t>Sometimes the </a:t>
            </a:r>
            <a:r>
              <a:rPr lang="en-US" i="1" dirty="0" err="1" smtClean="0"/>
              <a:t>khatib</a:t>
            </a:r>
            <a:r>
              <a:rPr lang="en-US" i="1" dirty="0" smtClean="0"/>
              <a:t> </a:t>
            </a:r>
            <a:r>
              <a:rPr lang="en-US" dirty="0" smtClean="0"/>
              <a:t>(preacher/speaker) delivers his </a:t>
            </a:r>
            <a:r>
              <a:rPr lang="en-US" i="1" dirty="0" err="1" smtClean="0"/>
              <a:t>khutbah</a:t>
            </a:r>
            <a:r>
              <a:rPr lang="en-US" i="1" dirty="0" smtClean="0"/>
              <a:t> </a:t>
            </a:r>
            <a:r>
              <a:rPr lang="en-US" dirty="0" smtClean="0"/>
              <a:t>(sermon) </a:t>
            </a:r>
            <a:r>
              <a:rPr lang="en-US" i="1" dirty="0" smtClean="0"/>
              <a:t>without focus. </a:t>
            </a:r>
          </a:p>
          <a:p>
            <a:pPr lvl="1">
              <a:buFont typeface="Arial" pitchFamily="34" charset="0"/>
              <a:buChar char="•"/>
            </a:pPr>
            <a:r>
              <a:rPr lang="en-US" i="1" dirty="0" smtClean="0"/>
              <a:t>One may say that he heard many good things, without knowing what the </a:t>
            </a:r>
            <a:r>
              <a:rPr lang="en-US" i="1" dirty="0" err="1" smtClean="0"/>
              <a:t>khatib</a:t>
            </a:r>
            <a:r>
              <a:rPr lang="en-US" i="1" dirty="0" smtClean="0"/>
              <a:t> wanted to say.  </a:t>
            </a:r>
          </a:p>
          <a:p>
            <a:pPr lvl="1">
              <a:buFont typeface="Arial" pitchFamily="34" charset="0"/>
              <a:buChar char="•"/>
            </a:pPr>
            <a:r>
              <a:rPr lang="en-US" i="1" dirty="0" smtClean="0"/>
              <a:t>A </a:t>
            </a:r>
            <a:r>
              <a:rPr lang="en-US" i="1" dirty="0" err="1" smtClean="0"/>
              <a:t>khutbah</a:t>
            </a:r>
            <a:r>
              <a:rPr lang="en-US" i="1" dirty="0" smtClean="0"/>
              <a:t> such as this is without THEME.  </a:t>
            </a:r>
          </a:p>
          <a:p>
            <a:pPr lvl="1">
              <a:buFont typeface="Arial" pitchFamily="34" charset="0"/>
              <a:buChar char="•"/>
            </a:pPr>
            <a:r>
              <a:rPr lang="en-US" i="1" dirty="0" smtClean="0"/>
              <a:t>For an effective </a:t>
            </a:r>
            <a:r>
              <a:rPr lang="en-US" i="1" dirty="0" err="1" smtClean="0"/>
              <a:t>khutbah</a:t>
            </a:r>
            <a:r>
              <a:rPr lang="en-US" i="1" dirty="0" smtClean="0"/>
              <a:t> FOCUS ON ONE THEME, PLEASE.  </a:t>
            </a:r>
          </a:p>
          <a:p>
            <a:pPr lvl="1">
              <a:buNone/>
            </a:pPr>
            <a:endParaRPr lang="en-US" i="1" dirty="0" smtClean="0"/>
          </a:p>
          <a:p>
            <a:pPr lvl="1">
              <a:buNone/>
            </a:pPr>
            <a:r>
              <a:rPr lang="en-US" i="1" dirty="0" err="1" smtClean="0"/>
              <a:t>Wael</a:t>
            </a:r>
            <a:r>
              <a:rPr lang="en-US" i="1" dirty="0" smtClean="0"/>
              <a:t> </a:t>
            </a:r>
            <a:r>
              <a:rPr lang="en-US" i="1" dirty="0" err="1" smtClean="0"/>
              <a:t>Alkhairo</a:t>
            </a:r>
            <a:r>
              <a:rPr lang="en-US" i="1" dirty="0" smtClean="0"/>
              <a:t>, </a:t>
            </a:r>
            <a:r>
              <a:rPr lang="en-US" i="1" u="sng" dirty="0" smtClean="0"/>
              <a:t>Speaking for Change:  A Guide to Making Effective Friday Sermons (</a:t>
            </a:r>
            <a:r>
              <a:rPr lang="en-US" u="sng" dirty="0" err="1" smtClean="0"/>
              <a:t>Khutbahs</a:t>
            </a:r>
            <a:r>
              <a:rPr lang="en-US" u="sng" dirty="0" smtClean="0"/>
              <a:t>)</a:t>
            </a:r>
            <a:r>
              <a:rPr lang="en-US" dirty="0" smtClean="0"/>
              <a:t>, 47.</a:t>
            </a:r>
            <a:r>
              <a:rPr lang="en-US" i="1" dirty="0" smtClean="0"/>
              <a:t>  </a:t>
            </a:r>
            <a:endParaRPr lang="en-US" i="1"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19</a:t>
            </a:fld>
            <a:endParaRPr lang="en-US"/>
          </a:p>
        </p:txBody>
      </p:sp>
    </p:spTree>
    <p:extLst>
      <p:ext uri="{BB962C8B-B14F-4D97-AF65-F5344CB8AC3E}">
        <p14:creationId xmlns:p14="http://schemas.microsoft.com/office/powerpoint/2010/main" val="3659658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ulletHoles.gif"/>
          <p:cNvPicPr>
            <a:picLocks noChangeAspect="1"/>
          </p:cNvPicPr>
          <p:nvPr/>
        </p:nvPicPr>
        <p:blipFill>
          <a:blip r:embed="rId3"/>
          <a:srcRect b="21986"/>
          <a:stretch>
            <a:fillRect/>
          </a:stretch>
        </p:blipFill>
        <p:spPr>
          <a:xfrm>
            <a:off x="2527145" y="3012223"/>
            <a:ext cx="4000500" cy="3120949"/>
          </a:xfrm>
          <a:prstGeom prst="rect">
            <a:avLst/>
          </a:prstGeom>
        </p:spPr>
      </p:pic>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000" b="1" dirty="0" smtClean="0">
                <a:effectLst>
                  <a:outerShdw blurRad="38100" dist="38100" dir="2700000" algn="tl">
                    <a:srgbClr val="000000">
                      <a:alpha val="43137"/>
                    </a:srgbClr>
                  </a:outerShdw>
                </a:effectLst>
              </a:rPr>
              <a:t>The Big Idea</a:t>
            </a:r>
            <a:endParaRPr lang="en-US" sz="3000" dirty="0" smtClean="0">
              <a:effectLst>
                <a:outerShdw blurRad="38100" dist="38100" dir="2700000" algn="tl">
                  <a:srgbClr val="000000">
                    <a:alpha val="43137"/>
                  </a:srgbClr>
                </a:outerShdw>
              </a:effectLst>
            </a:endParaRPr>
          </a:p>
        </p:txBody>
      </p:sp>
      <p:sp>
        <p:nvSpPr>
          <p:cNvPr id="12291" name="Content Placeholder 2"/>
          <p:cNvSpPr>
            <a:spLocks noGrp="1"/>
          </p:cNvSpPr>
          <p:nvPr>
            <p:ph idx="1"/>
          </p:nvPr>
        </p:nvSpPr>
        <p:spPr bwMode="auto">
          <a:xfrm>
            <a:off x="412595" y="970157"/>
            <a:ext cx="7627434" cy="4725820"/>
          </a:xfrm>
          <a:noFill/>
          <a:ln>
            <a:miter lim="800000"/>
            <a:headEnd/>
            <a:tailEnd/>
          </a:ln>
        </p:spPr>
        <p:txBody>
          <a:bodyPr vert="horz" wrap="square" lIns="91440" tIns="45720" rIns="91440" bIns="45720" numCol="1" anchor="t" anchorCtr="0" compatLnSpc="1">
            <a:prstTxWarp prst="textNoShape">
              <a:avLst/>
            </a:prstTxWarp>
          </a:bodyPr>
          <a:lstStyle/>
          <a:p>
            <a:r>
              <a:rPr lang="en-US" sz="3000" dirty="0" smtClean="0">
                <a:latin typeface="+mj-lt"/>
                <a:ea typeface="Calibri"/>
                <a:cs typeface="Times New Roman"/>
              </a:rPr>
              <a:t>A sermon should be a </a:t>
            </a:r>
            <a:r>
              <a:rPr lang="en-US" sz="3000" i="1" dirty="0" smtClean="0">
                <a:latin typeface="+mj-lt"/>
                <a:ea typeface="Calibri"/>
                <a:cs typeface="Times New Roman"/>
              </a:rPr>
              <a:t>bullet</a:t>
            </a:r>
            <a:r>
              <a:rPr lang="en-US" sz="3000" dirty="0" smtClean="0">
                <a:latin typeface="+mj-lt"/>
                <a:ea typeface="Calibri"/>
                <a:cs typeface="Times New Roman"/>
              </a:rPr>
              <a:t>, not buckshot.  Ideally each sermon is the </a:t>
            </a:r>
          </a:p>
          <a:p>
            <a:r>
              <a:rPr lang="en-US" sz="3000" u="sng" dirty="0" smtClean="0">
                <a:latin typeface="+mj-lt"/>
                <a:ea typeface="Calibri"/>
                <a:cs typeface="Times New Roman"/>
              </a:rPr>
              <a:t>explanation</a:t>
            </a:r>
            <a:r>
              <a:rPr lang="en-US" sz="3000" dirty="0" smtClean="0">
                <a:latin typeface="+mj-lt"/>
                <a:ea typeface="Calibri"/>
                <a:cs typeface="Times New Roman"/>
              </a:rPr>
              <a:t>, </a:t>
            </a:r>
            <a:r>
              <a:rPr lang="en-US" sz="3000" u="sng" dirty="0" smtClean="0">
                <a:latin typeface="+mj-lt"/>
                <a:ea typeface="Calibri"/>
                <a:cs typeface="Times New Roman"/>
              </a:rPr>
              <a:t>interpretation</a:t>
            </a:r>
            <a:r>
              <a:rPr lang="en-US" sz="3000" dirty="0" smtClean="0">
                <a:latin typeface="+mj-lt"/>
                <a:ea typeface="Calibri"/>
                <a:cs typeface="Times New Roman"/>
              </a:rPr>
              <a:t>, or </a:t>
            </a:r>
            <a:r>
              <a:rPr lang="en-US" sz="3000" u="sng" dirty="0" smtClean="0">
                <a:latin typeface="+mj-lt"/>
                <a:ea typeface="Calibri"/>
                <a:cs typeface="Times New Roman"/>
              </a:rPr>
              <a:t>application</a:t>
            </a:r>
            <a:r>
              <a:rPr lang="en-US" sz="3000" dirty="0" smtClean="0">
                <a:latin typeface="+mj-lt"/>
                <a:ea typeface="Calibri"/>
                <a:cs typeface="Times New Roman"/>
              </a:rPr>
              <a:t> of </a:t>
            </a:r>
            <a:r>
              <a:rPr lang="en-US" sz="3000" i="1" dirty="0" smtClean="0">
                <a:latin typeface="+mj-lt"/>
                <a:ea typeface="Calibri"/>
                <a:cs typeface="Times New Roman"/>
              </a:rPr>
              <a:t>a </a:t>
            </a:r>
            <a:r>
              <a:rPr lang="en-US" sz="3000" b="1" i="1" dirty="0" smtClean="0">
                <a:latin typeface="+mj-lt"/>
                <a:ea typeface="Calibri"/>
                <a:cs typeface="Times New Roman"/>
              </a:rPr>
              <a:t>single dominant idea </a:t>
            </a:r>
            <a:r>
              <a:rPr lang="en-US" sz="3000" i="1" dirty="0" smtClean="0">
                <a:latin typeface="+mj-lt"/>
                <a:ea typeface="Calibri"/>
                <a:cs typeface="Times New Roman"/>
              </a:rPr>
              <a:t>supported by other ideas</a:t>
            </a:r>
            <a:r>
              <a:rPr lang="en-US" sz="3000" dirty="0" smtClean="0">
                <a:latin typeface="+mj-lt"/>
                <a:ea typeface="Calibri"/>
                <a:cs typeface="Times New Roman"/>
              </a:rPr>
              <a:t>, all drawn from one passage or several passages of Scripture.  </a:t>
            </a:r>
          </a:p>
          <a:p>
            <a:r>
              <a:rPr lang="en-US" sz="3000" dirty="0" smtClean="0">
                <a:latin typeface="+mj-lt"/>
                <a:ea typeface="Calibri"/>
                <a:cs typeface="Times New Roman"/>
              </a:rPr>
              <a:t>				</a:t>
            </a:r>
            <a:r>
              <a:rPr lang="en-US" sz="2000" dirty="0" smtClean="0">
                <a:latin typeface="+mj-lt"/>
                <a:ea typeface="Calibri"/>
                <a:cs typeface="Times New Roman"/>
              </a:rPr>
              <a:t>Robinson, </a:t>
            </a:r>
            <a:r>
              <a:rPr lang="en-US" sz="2000" i="1" dirty="0" smtClean="0">
                <a:latin typeface="+mj-lt"/>
                <a:ea typeface="Calibri"/>
                <a:cs typeface="Times New Roman"/>
              </a:rPr>
              <a:t>Biblical Preaching</a:t>
            </a:r>
            <a:r>
              <a:rPr lang="en-US" sz="2000" dirty="0" smtClean="0">
                <a:latin typeface="+mj-lt"/>
                <a:ea typeface="Calibri"/>
                <a:cs typeface="Times New Roman"/>
              </a:rPr>
              <a:t>, 35</a:t>
            </a:r>
          </a:p>
          <a:p>
            <a:endParaRPr lang="en-US" sz="3000" dirty="0" smtClean="0"/>
          </a:p>
          <a:p>
            <a:endParaRPr lang="en-US" dirty="0" smtClean="0"/>
          </a:p>
        </p:txBody>
      </p:sp>
      <p:sp>
        <p:nvSpPr>
          <p:cNvPr id="4" name="Slide Number Placeholder 3"/>
          <p:cNvSpPr>
            <a:spLocks noGrp="1"/>
          </p:cNvSpPr>
          <p:nvPr>
            <p:ph type="sldNum" sz="quarter" idx="10"/>
          </p:nvPr>
        </p:nvSpPr>
        <p:spPr/>
        <p:txBody>
          <a:bodyPr/>
          <a:lstStyle/>
          <a:p>
            <a:pPr>
              <a:defRPr/>
            </a:pPr>
            <a:fld id="{83C61B47-D46B-4AF6-8718-B160C6500778}" type="slidenum">
              <a:rPr lang="en-US" smtClean="0"/>
              <a:pPr>
                <a:defRPr/>
              </a:pPr>
              <a:t>20</a:t>
            </a:fld>
            <a:endParaRPr lang="en-US"/>
          </a:p>
        </p:txBody>
      </p:sp>
    </p:spTree>
    <p:extLst>
      <p:ext uri="{BB962C8B-B14F-4D97-AF65-F5344CB8AC3E}">
        <p14:creationId xmlns:p14="http://schemas.microsoft.com/office/powerpoint/2010/main" val="161968844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Names for the Most important Sentence</a:t>
            </a:r>
            <a:endParaRPr lang="en-US" dirty="0">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7"/>
          </p:nvPr>
        </p:nvSpPr>
        <p:spPr/>
        <p:txBody>
          <a:bodyPr/>
          <a:lstStyle/>
          <a:p>
            <a:fld id="{53CBD23D-AC1C-4AAF-81A2-05A66E8F355A}" type="slidenum">
              <a:rPr lang="en-US" smtClean="0"/>
              <a:pPr/>
              <a:t>21</a:t>
            </a:fld>
            <a:endParaRPr lang="en-US"/>
          </a:p>
        </p:txBody>
      </p:sp>
      <p:pic>
        <p:nvPicPr>
          <p:cNvPr id="8" name="Content Placeholder 9" descr="Big idea.jpg"/>
          <p:cNvPicPr>
            <a:picLocks noGrp="1" noChangeAspect="1"/>
          </p:cNvPicPr>
          <p:nvPr>
            <p:ph sz="quarter" idx="16"/>
          </p:nvPr>
        </p:nvPicPr>
        <p:blipFill>
          <a:blip r:embed="rId3">
            <a:extLst>
              <a:ext uri="{28A0092B-C50C-407E-A947-70E740481C1C}">
                <a14:useLocalDpi xmlns:a14="http://schemas.microsoft.com/office/drawing/2010/main" val="0"/>
              </a:ext>
            </a:extLst>
          </a:blip>
          <a:srcRect l="-8864" r="-8864"/>
          <a:stretch>
            <a:fillRect/>
          </a:stretch>
        </p:blipFill>
        <p:spPr>
          <a:xfrm>
            <a:off x="4450390" y="2174488"/>
            <a:ext cx="3411543" cy="2173364"/>
          </a:xfrm>
        </p:spPr>
      </p:pic>
      <p:sp>
        <p:nvSpPr>
          <p:cNvPr id="9" name="TextBox 8"/>
          <p:cNvSpPr txBox="1"/>
          <p:nvPr/>
        </p:nvSpPr>
        <p:spPr>
          <a:xfrm>
            <a:off x="624468" y="1148576"/>
            <a:ext cx="3813717" cy="4893647"/>
          </a:xfrm>
          <a:prstGeom prst="rect">
            <a:avLst/>
          </a:prstGeom>
          <a:noFill/>
        </p:spPr>
        <p:txBody>
          <a:bodyPr wrap="square" rtlCol="0">
            <a:spAutoFit/>
          </a:bodyPr>
          <a:lstStyle/>
          <a:p>
            <a:pPr>
              <a:buFont typeface="Arial" pitchFamily="34" charset="0"/>
              <a:buChar char="•"/>
            </a:pPr>
            <a:r>
              <a:rPr lang="en-US" dirty="0" smtClean="0">
                <a:solidFill>
                  <a:schemeClr val="tx2"/>
                </a:solidFill>
              </a:rPr>
              <a:t>Big Idea</a:t>
            </a:r>
          </a:p>
          <a:p>
            <a:pPr>
              <a:buFont typeface="Arial" pitchFamily="34" charset="0"/>
              <a:buChar char="•"/>
            </a:pPr>
            <a:r>
              <a:rPr lang="en-US" dirty="0" smtClean="0">
                <a:solidFill>
                  <a:schemeClr val="tx2"/>
                </a:solidFill>
              </a:rPr>
              <a:t>Central Idea</a:t>
            </a:r>
          </a:p>
          <a:p>
            <a:pPr>
              <a:buFont typeface="Arial" pitchFamily="34" charset="0"/>
              <a:buChar char="•"/>
            </a:pPr>
            <a:r>
              <a:rPr lang="en-US" dirty="0" smtClean="0">
                <a:solidFill>
                  <a:schemeClr val="tx2"/>
                </a:solidFill>
              </a:rPr>
              <a:t>Main Point</a:t>
            </a:r>
          </a:p>
          <a:p>
            <a:pPr>
              <a:buFont typeface="Arial" pitchFamily="34" charset="0"/>
              <a:buChar char="•"/>
            </a:pPr>
            <a:r>
              <a:rPr lang="en-US" dirty="0" smtClean="0">
                <a:solidFill>
                  <a:schemeClr val="tx2"/>
                </a:solidFill>
              </a:rPr>
              <a:t>Dominant Thought (DT)</a:t>
            </a:r>
          </a:p>
          <a:p>
            <a:pPr>
              <a:buFont typeface="Arial" pitchFamily="34" charset="0"/>
              <a:buChar char="•"/>
            </a:pPr>
            <a:r>
              <a:rPr lang="en-US" dirty="0" smtClean="0">
                <a:solidFill>
                  <a:schemeClr val="tx2"/>
                </a:solidFill>
              </a:rPr>
              <a:t>Bottom Line</a:t>
            </a:r>
          </a:p>
          <a:p>
            <a:pPr>
              <a:buFont typeface="Arial" pitchFamily="34" charset="0"/>
              <a:buChar char="•"/>
            </a:pPr>
            <a:r>
              <a:rPr lang="en-US" dirty="0" smtClean="0">
                <a:solidFill>
                  <a:schemeClr val="tx2"/>
                </a:solidFill>
              </a:rPr>
              <a:t>Sticky Statement</a:t>
            </a:r>
          </a:p>
          <a:p>
            <a:pPr>
              <a:buFont typeface="Arial" pitchFamily="34" charset="0"/>
              <a:buChar char="•"/>
            </a:pPr>
            <a:r>
              <a:rPr lang="en-US" dirty="0" smtClean="0">
                <a:solidFill>
                  <a:schemeClr val="tx2"/>
                </a:solidFill>
              </a:rPr>
              <a:t>Proposition</a:t>
            </a:r>
          </a:p>
          <a:p>
            <a:pPr>
              <a:buFont typeface="Arial" pitchFamily="34" charset="0"/>
              <a:buChar char="•"/>
            </a:pPr>
            <a:r>
              <a:rPr lang="en-US" dirty="0" smtClean="0">
                <a:solidFill>
                  <a:schemeClr val="tx2"/>
                </a:solidFill>
              </a:rPr>
              <a:t>Take-Home Truth</a:t>
            </a:r>
          </a:p>
          <a:p>
            <a:pPr>
              <a:buFont typeface="Arial" pitchFamily="34" charset="0"/>
              <a:buChar char="•"/>
            </a:pPr>
            <a:r>
              <a:rPr lang="en-US" dirty="0" smtClean="0">
                <a:solidFill>
                  <a:schemeClr val="tx2"/>
                </a:solidFill>
              </a:rPr>
              <a:t>Sermon in a Sentence </a:t>
            </a:r>
          </a:p>
          <a:p>
            <a:pPr>
              <a:buFont typeface="Arial" pitchFamily="34" charset="0"/>
              <a:buChar char="•"/>
            </a:pPr>
            <a:r>
              <a:rPr lang="en-US" dirty="0" smtClean="0">
                <a:solidFill>
                  <a:schemeClr val="tx2"/>
                </a:solidFill>
              </a:rPr>
              <a:t>Theme</a:t>
            </a:r>
          </a:p>
          <a:p>
            <a:pPr>
              <a:buFont typeface="Arial" pitchFamily="34" charset="0"/>
              <a:buChar char="•"/>
            </a:pPr>
            <a:r>
              <a:rPr lang="en-US" dirty="0" smtClean="0">
                <a:solidFill>
                  <a:schemeClr val="tx2"/>
                </a:solidFill>
              </a:rPr>
              <a:t>Idea Worth Spreading</a:t>
            </a:r>
          </a:p>
          <a:p>
            <a:pPr>
              <a:buFont typeface="Arial" pitchFamily="34" charset="0"/>
              <a:buChar char="•"/>
            </a:pPr>
            <a:r>
              <a:rPr lang="en-US" dirty="0" smtClean="0">
                <a:solidFill>
                  <a:schemeClr val="tx2"/>
                </a:solidFill>
              </a:rPr>
              <a:t>Phrase that Pays</a:t>
            </a:r>
          </a:p>
          <a:p>
            <a:pPr>
              <a:buFont typeface="Arial" pitchFamily="34" charset="0"/>
              <a:buChar char="•"/>
            </a:pPr>
            <a:r>
              <a:rPr lang="en-US" dirty="0" smtClean="0">
                <a:solidFill>
                  <a:schemeClr val="tx2"/>
                </a:solidFill>
              </a:rPr>
              <a:t>Viral Catch Phrase</a:t>
            </a:r>
            <a:endParaRPr lang="en-US" dirty="0">
              <a:solidFill>
                <a:schemeClr val="tx2"/>
              </a:solidFill>
            </a:endParaRPr>
          </a:p>
        </p:txBody>
      </p:sp>
    </p:spTree>
    <p:extLst>
      <p:ext uri="{BB962C8B-B14F-4D97-AF65-F5344CB8AC3E}">
        <p14:creationId xmlns:p14="http://schemas.microsoft.com/office/powerpoint/2010/main" val="390489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22</a:t>
            </a:fld>
            <a:endParaRPr lang="en-US"/>
          </a:p>
        </p:txBody>
      </p:sp>
      <p:graphicFrame>
        <p:nvGraphicFramePr>
          <p:cNvPr id="2050" name="Object 2"/>
          <p:cNvGraphicFramePr>
            <a:graphicFrameLocks noChangeAspect="1"/>
          </p:cNvGraphicFramePr>
          <p:nvPr/>
        </p:nvGraphicFramePr>
        <p:xfrm>
          <a:off x="255819" y="222637"/>
          <a:ext cx="7543800" cy="5829300"/>
        </p:xfrm>
        <a:graphic>
          <a:graphicData uri="http://schemas.openxmlformats.org/presentationml/2006/ole">
            <mc:AlternateContent xmlns:mc="http://schemas.openxmlformats.org/markup-compatibility/2006">
              <mc:Choice xmlns:v="urn:schemas-microsoft-com:vml" Requires="v">
                <p:oleObj spid="_x0000_s1054" name="Acrobat Document" r:id="rId4" imgW="7543665" imgH="5829194" progId="AcroExch.Document.7">
                  <p:embed/>
                </p:oleObj>
              </mc:Choice>
              <mc:Fallback>
                <p:oleObj name="Acrobat Document" r:id="rId4" imgW="7543665" imgH="5829194"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819" y="222637"/>
                        <a:ext cx="7543800"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8673989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am I talking about?</a:t>
            </a:r>
            <a:endParaRPr lang="en-US" dirty="0"/>
          </a:p>
        </p:txBody>
      </p:sp>
      <p:pic>
        <p:nvPicPr>
          <p:cNvPr id="5" name="Content Placeholder 4" descr="Ideas.jpg"/>
          <p:cNvPicPr>
            <a:picLocks noGrp="1" noChangeAspect="1"/>
          </p:cNvPicPr>
          <p:nvPr>
            <p:ph idx="1"/>
          </p:nvPr>
        </p:nvPicPr>
        <p:blipFill>
          <a:blip r:embed="rId3">
            <a:extLst>
              <a:ext uri="{28A0092B-C50C-407E-A947-70E740481C1C}">
                <a14:useLocalDpi xmlns:a14="http://schemas.microsoft.com/office/drawing/2010/main" val="0"/>
              </a:ext>
            </a:extLst>
          </a:blip>
          <a:srcRect t="8597" b="8597"/>
          <a:stretch>
            <a:fillRect/>
          </a:stretch>
        </p:blipFill>
        <p:spPr>
          <a:xfrm>
            <a:off x="345141" y="1103768"/>
            <a:ext cx="7400925" cy="4714874"/>
          </a:xfrm>
        </p:spPr>
      </p:pic>
      <p:sp>
        <p:nvSpPr>
          <p:cNvPr id="4" name="Slide Number Placeholder 3"/>
          <p:cNvSpPr>
            <a:spLocks noGrp="1"/>
          </p:cNvSpPr>
          <p:nvPr>
            <p:ph type="sldNum" sz="quarter" idx="10"/>
          </p:nvPr>
        </p:nvSpPr>
        <p:spPr/>
        <p:txBody>
          <a:bodyPr/>
          <a:lstStyle/>
          <a:p>
            <a:fld id="{0720D076-B867-4310-B849-9D67C90AB3E4}" type="slidenum">
              <a:rPr lang="en-US" smtClean="0"/>
              <a:pPr/>
              <a:t>23</a:t>
            </a:fld>
            <a:endParaRPr lang="en-US"/>
          </a:p>
        </p:txBody>
      </p:sp>
      <p:sp>
        <p:nvSpPr>
          <p:cNvPr id="6" name="TextBox 5"/>
          <p:cNvSpPr txBox="1"/>
          <p:nvPr/>
        </p:nvSpPr>
        <p:spPr>
          <a:xfrm>
            <a:off x="769434" y="4750420"/>
            <a:ext cx="6579220" cy="830997"/>
          </a:xfrm>
          <a:prstGeom prst="rect">
            <a:avLst/>
          </a:prstGeom>
          <a:noFill/>
        </p:spPr>
        <p:txBody>
          <a:bodyPr wrap="square" rtlCol="0">
            <a:spAutoFit/>
          </a:bodyPr>
          <a:lstStyle/>
          <a:p>
            <a:r>
              <a:rPr lang="en-US" dirty="0" smtClean="0"/>
              <a:t>Behind every subject there is a question either stated or implied.  			</a:t>
            </a:r>
            <a:r>
              <a:rPr lang="en-US" sz="2000" dirty="0" smtClean="0"/>
              <a:t>Robinson,41.</a:t>
            </a:r>
          </a:p>
        </p:txBody>
      </p:sp>
    </p:spTree>
    <p:extLst>
      <p:ext uri="{BB962C8B-B14F-4D97-AF65-F5344CB8AC3E}">
        <p14:creationId xmlns:p14="http://schemas.microsoft.com/office/powerpoint/2010/main" val="5122821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 of Choosing One Idea</a:t>
            </a:r>
            <a:endParaRPr lang="en-US" dirty="0"/>
          </a:p>
        </p:txBody>
      </p:sp>
      <p:pic>
        <p:nvPicPr>
          <p:cNvPr id="5" name="Content Placeholder 4" descr="LightBulbIdea.jpg"/>
          <p:cNvPicPr>
            <a:picLocks noGrp="1" noChangeAspect="1"/>
          </p:cNvPicPr>
          <p:nvPr>
            <p:ph idx="1"/>
          </p:nvPr>
        </p:nvPicPr>
        <p:blipFill>
          <a:blip r:embed="rId3">
            <a:extLst>
              <a:ext uri="{28A0092B-C50C-407E-A947-70E740481C1C}">
                <a14:useLocalDpi xmlns:a14="http://schemas.microsoft.com/office/drawing/2010/main" val="0"/>
              </a:ext>
            </a:extLst>
          </a:blip>
          <a:srcRect t="8597" b="8597"/>
          <a:stretch>
            <a:fillRect/>
          </a:stretch>
        </p:blipFill>
        <p:spPr/>
      </p:pic>
      <p:sp>
        <p:nvSpPr>
          <p:cNvPr id="4" name="Slide Number Placeholder 3"/>
          <p:cNvSpPr>
            <a:spLocks noGrp="1"/>
          </p:cNvSpPr>
          <p:nvPr>
            <p:ph type="sldNum" sz="quarter" idx="10"/>
          </p:nvPr>
        </p:nvSpPr>
        <p:spPr/>
        <p:txBody>
          <a:bodyPr/>
          <a:lstStyle/>
          <a:p>
            <a:fld id="{0720D076-B867-4310-B849-9D67C90AB3E4}" type="slidenum">
              <a:rPr lang="en-US" smtClean="0"/>
              <a:pPr/>
              <a:t>24</a:t>
            </a:fld>
            <a:endParaRPr lang="en-US"/>
          </a:p>
        </p:txBody>
      </p:sp>
    </p:spTree>
    <p:extLst>
      <p:ext uri="{BB962C8B-B14F-4D97-AF65-F5344CB8AC3E}">
        <p14:creationId xmlns:p14="http://schemas.microsoft.com/office/powerpoint/2010/main" val="798913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000" b="1" dirty="0" smtClean="0">
                <a:effectLst>
                  <a:outerShdw blurRad="38100" dist="38100" dir="2700000" algn="tl">
                    <a:srgbClr val="000000">
                      <a:alpha val="43137"/>
                    </a:srgbClr>
                  </a:outerShdw>
                </a:effectLst>
              </a:rPr>
              <a:t>Forming the Idea</a:t>
            </a:r>
            <a:endParaRPr lang="en-US" sz="3000" dirty="0" smtClean="0">
              <a:effectLst>
                <a:outerShdw blurRad="38100" dist="38100" dir="2700000" algn="tl">
                  <a:srgbClr val="000000">
                    <a:alpha val="43137"/>
                  </a:srgbClr>
                </a:outerShdw>
              </a:effectLst>
            </a:endParaRPr>
          </a:p>
        </p:txBody>
      </p:sp>
      <p:sp>
        <p:nvSpPr>
          <p:cNvPr id="13315" name="Content Placeholder 2"/>
          <p:cNvSpPr>
            <a:spLocks noGrp="1"/>
          </p:cNvSpPr>
          <p:nvPr>
            <p:ph idx="1"/>
          </p:nvPr>
        </p:nvSpPr>
        <p:spPr bwMode="auto">
          <a:xfrm>
            <a:off x="345141" y="1371600"/>
            <a:ext cx="8026349" cy="4558552"/>
          </a:xfrm>
          <a:noFill/>
          <a:ln>
            <a:miter lim="800000"/>
            <a:headEnd/>
            <a:tailEnd/>
          </a:ln>
        </p:spPr>
        <p:txBody>
          <a:bodyPr vert="horz" wrap="square" lIns="91440" tIns="45720" rIns="91440" bIns="45720" numCol="1" anchor="t" anchorCtr="0" compatLnSpc="1">
            <a:prstTxWarp prst="textNoShape">
              <a:avLst/>
            </a:prstTxWarp>
          </a:bodyPr>
          <a:lstStyle/>
          <a:p>
            <a:r>
              <a:rPr lang="en-US" sz="3000" b="1" dirty="0" smtClean="0"/>
              <a:t>Subject ?</a:t>
            </a:r>
            <a:r>
              <a:rPr lang="en-US" sz="3000" dirty="0" smtClean="0"/>
              <a:t> (What am I talking about?) </a:t>
            </a:r>
          </a:p>
          <a:p>
            <a:endParaRPr lang="en-US" sz="3000" dirty="0" smtClean="0"/>
          </a:p>
          <a:p>
            <a:r>
              <a:rPr lang="en-US" sz="3000" dirty="0" smtClean="0"/>
              <a:t>Behind every subject there is a question either stated or implied.  </a:t>
            </a:r>
          </a:p>
          <a:p>
            <a:endParaRPr lang="en-US" sz="3000" dirty="0" smtClean="0"/>
          </a:p>
          <a:p>
            <a:r>
              <a:rPr lang="en-US" sz="3000" dirty="0" smtClean="0"/>
              <a:t>						</a:t>
            </a:r>
            <a:r>
              <a:rPr lang="en-US" sz="2000" dirty="0" smtClean="0"/>
              <a:t>-Robinson,41.</a:t>
            </a:r>
          </a:p>
          <a:p>
            <a:endParaRPr lang="en-US" dirty="0" smtClean="0"/>
          </a:p>
        </p:txBody>
      </p:sp>
      <p:sp>
        <p:nvSpPr>
          <p:cNvPr id="4" name="Slide Number Placeholder 3"/>
          <p:cNvSpPr>
            <a:spLocks noGrp="1"/>
          </p:cNvSpPr>
          <p:nvPr>
            <p:ph type="sldNum" sz="quarter" idx="10"/>
          </p:nvPr>
        </p:nvSpPr>
        <p:spPr/>
        <p:txBody>
          <a:bodyPr/>
          <a:lstStyle/>
          <a:p>
            <a:pPr>
              <a:defRPr/>
            </a:pPr>
            <a:fld id="{71DE8006-A5F1-41BD-8B3D-4EDE5119B786}" type="slidenum">
              <a:rPr lang="en-US" smtClean="0"/>
              <a:pPr>
                <a:defRPr/>
              </a:pPr>
              <a:t>25</a:t>
            </a:fld>
            <a:endParaRPr lang="en-US"/>
          </a:p>
        </p:txBody>
      </p:sp>
    </p:spTree>
    <p:extLst>
      <p:ext uri="{BB962C8B-B14F-4D97-AF65-F5344CB8AC3E}">
        <p14:creationId xmlns:p14="http://schemas.microsoft.com/office/powerpoint/2010/main" val="157111126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effectLst>
                  <a:outerShdw blurRad="38100" dist="38100" dir="2700000" algn="tl">
                    <a:srgbClr val="000000">
                      <a:alpha val="43137"/>
                    </a:srgbClr>
                  </a:outerShdw>
                </a:effectLst>
              </a:rPr>
              <a:t>Forming the Idea</a:t>
            </a:r>
            <a:endParaRPr lang="en-US" sz="3000"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lstStyle/>
          <a:p>
            <a:r>
              <a:rPr lang="en-US" sz="3000" b="1" dirty="0" smtClean="0"/>
              <a:t>Complement</a:t>
            </a:r>
            <a:r>
              <a:rPr lang="en-US" sz="3000" dirty="0" smtClean="0"/>
              <a:t> Answer</a:t>
            </a:r>
          </a:p>
          <a:p>
            <a:r>
              <a:rPr lang="en-US" sz="3000" dirty="0" smtClean="0"/>
              <a:t>(What exactly am I saying about what I am talking about?)</a:t>
            </a:r>
          </a:p>
          <a:p>
            <a:endParaRPr lang="en-US" sz="3000" dirty="0" smtClean="0"/>
          </a:p>
          <a:p>
            <a:r>
              <a:rPr lang="en-US" sz="3000" dirty="0" smtClean="0"/>
              <a:t>It </a:t>
            </a:r>
            <a:r>
              <a:rPr lang="en-US" sz="3000" b="1" dirty="0" smtClean="0"/>
              <a:t>completes</a:t>
            </a:r>
            <a:r>
              <a:rPr lang="en-US" sz="3000" dirty="0" smtClean="0"/>
              <a:t> the Subject or answers the Subject question to form the Idea. </a:t>
            </a:r>
          </a:p>
          <a:p>
            <a:endParaRPr lang="en-US" sz="2000" dirty="0" smtClean="0"/>
          </a:p>
          <a:p>
            <a:pPr algn="ctr"/>
            <a:r>
              <a:rPr lang="en-US" sz="3000" b="1" dirty="0" smtClean="0"/>
              <a:t>Subject + Complement = Idea </a:t>
            </a:r>
          </a:p>
          <a:p>
            <a:endParaRPr lang="en-US" dirty="0"/>
          </a:p>
        </p:txBody>
      </p:sp>
      <p:sp>
        <p:nvSpPr>
          <p:cNvPr id="7" name="Slide Number Placeholder 6"/>
          <p:cNvSpPr>
            <a:spLocks noGrp="1"/>
          </p:cNvSpPr>
          <p:nvPr>
            <p:ph type="sldNum" sz="quarter" idx="10"/>
          </p:nvPr>
        </p:nvSpPr>
        <p:spPr/>
        <p:txBody>
          <a:bodyPr/>
          <a:lstStyle/>
          <a:p>
            <a:fld id="{53CBD23D-AC1C-4AAF-81A2-05A66E8F355A}" type="slidenum">
              <a:rPr lang="en-US" smtClean="0"/>
              <a:pPr/>
              <a:t>26</a:t>
            </a:fld>
            <a:endParaRPr lang="en-US"/>
          </a:p>
        </p:txBody>
      </p:sp>
    </p:spTree>
    <p:extLst>
      <p:ext uri="{BB962C8B-B14F-4D97-AF65-F5344CB8AC3E}">
        <p14:creationId xmlns:p14="http://schemas.microsoft.com/office/powerpoint/2010/main" val="27191633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The Man  in the Arena</a:t>
            </a:r>
            <a:endParaRPr lang="en-US" sz="3200" dirty="0"/>
          </a:p>
        </p:txBody>
      </p:sp>
      <p:pic>
        <p:nvPicPr>
          <p:cNvPr id="5" name="Content Placeholder 4" descr="gladitor.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4" t="10351" r="9453" b="9792"/>
          <a:stretch/>
        </p:blipFill>
        <p:spPr>
          <a:xfrm>
            <a:off x="343648" y="1703294"/>
            <a:ext cx="7814235" cy="3765177"/>
          </a:xfrm>
        </p:spPr>
      </p:pic>
      <p:sp>
        <p:nvSpPr>
          <p:cNvPr id="4" name="Slide Number Placeholder 3"/>
          <p:cNvSpPr>
            <a:spLocks noGrp="1"/>
          </p:cNvSpPr>
          <p:nvPr>
            <p:ph type="sldNum" sz="quarter" idx="10"/>
          </p:nvPr>
        </p:nvSpPr>
        <p:spPr/>
        <p:txBody>
          <a:bodyPr/>
          <a:lstStyle/>
          <a:p>
            <a:fld id="{0720D076-B867-4310-B849-9D67C90AB3E4}" type="slidenum">
              <a:rPr lang="en-US" smtClean="0"/>
              <a:pPr/>
              <a:t>27</a:t>
            </a:fld>
            <a:endParaRPr lang="en-US"/>
          </a:p>
        </p:txBody>
      </p:sp>
    </p:spTree>
    <p:extLst>
      <p:ext uri="{BB962C8B-B14F-4D97-AF65-F5344CB8AC3E}">
        <p14:creationId xmlns:p14="http://schemas.microsoft.com/office/powerpoint/2010/main" val="8945020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Man  in the Arena</a:t>
            </a:r>
          </a:p>
        </p:txBody>
      </p:sp>
      <p:sp>
        <p:nvSpPr>
          <p:cNvPr id="3" name="Content Placeholder 2"/>
          <p:cNvSpPr>
            <a:spLocks noGrp="1"/>
          </p:cNvSpPr>
          <p:nvPr>
            <p:ph idx="1"/>
          </p:nvPr>
        </p:nvSpPr>
        <p:spPr/>
        <p:txBody>
          <a:bodyPr/>
          <a:lstStyle/>
          <a:p>
            <a:pPr algn="ctr"/>
            <a:r>
              <a:rPr lang="en-US" sz="3000" b="1" dirty="0"/>
              <a:t>“It is not the critic who counts; </a:t>
            </a:r>
            <a:endParaRPr lang="en-US" sz="3000" b="1" dirty="0" smtClean="0"/>
          </a:p>
          <a:p>
            <a:pPr algn="ctr"/>
            <a:r>
              <a:rPr lang="en-US" sz="3000" b="1" dirty="0" smtClean="0"/>
              <a:t>not </a:t>
            </a:r>
            <a:r>
              <a:rPr lang="en-US" sz="3000" b="1" dirty="0"/>
              <a:t>the man who points out </a:t>
            </a:r>
            <a:endParaRPr lang="en-US" sz="3000" b="1" dirty="0" smtClean="0"/>
          </a:p>
          <a:p>
            <a:pPr algn="ctr"/>
            <a:r>
              <a:rPr lang="en-US" sz="3000" b="1" dirty="0" smtClean="0"/>
              <a:t>how </a:t>
            </a:r>
            <a:r>
              <a:rPr lang="en-US" sz="3000" b="1" dirty="0"/>
              <a:t>the strong man stumbles, </a:t>
            </a:r>
            <a:endParaRPr lang="en-US" sz="3000" b="1" dirty="0" smtClean="0"/>
          </a:p>
          <a:p>
            <a:pPr algn="ctr"/>
            <a:r>
              <a:rPr lang="en-US" sz="3000" b="1" dirty="0" smtClean="0"/>
              <a:t>or </a:t>
            </a:r>
            <a:r>
              <a:rPr lang="en-US" sz="3000" b="1" dirty="0"/>
              <a:t>where the doer of deeds </a:t>
            </a:r>
            <a:endParaRPr lang="en-US" sz="3000" b="1" dirty="0" smtClean="0"/>
          </a:p>
          <a:p>
            <a:pPr algn="ctr"/>
            <a:r>
              <a:rPr lang="en-US" sz="3000" b="1" dirty="0" smtClean="0"/>
              <a:t>could </a:t>
            </a:r>
            <a:r>
              <a:rPr lang="en-US" sz="3000" b="1" dirty="0"/>
              <a:t>have done them better. </a:t>
            </a:r>
            <a:endParaRPr lang="en-US" sz="3000" b="1" dirty="0" smtClean="0"/>
          </a:p>
          <a:p>
            <a:pPr algn="ctr"/>
            <a:r>
              <a:rPr lang="en-US" sz="3000" b="1" dirty="0"/>
              <a:t>The credit belongs to the man </a:t>
            </a:r>
            <a:r>
              <a:rPr lang="en-US" sz="3000" b="1" dirty="0" smtClean="0"/>
              <a:t>in </a:t>
            </a:r>
            <a:r>
              <a:rPr lang="en-US" sz="3000" b="1" dirty="0"/>
              <a:t>the arena, whose face is marred by dust </a:t>
            </a:r>
            <a:endParaRPr lang="en-US" sz="3000" b="1" dirty="0" smtClean="0"/>
          </a:p>
          <a:p>
            <a:pPr algn="ctr"/>
            <a:r>
              <a:rPr lang="en-US" sz="3000" b="1" dirty="0" smtClean="0"/>
              <a:t>and </a:t>
            </a:r>
            <a:r>
              <a:rPr lang="en-US" sz="3000" b="1" dirty="0"/>
              <a:t>sweat and blood, </a:t>
            </a:r>
            <a:endParaRPr lang="en-US" sz="3000" b="1" dirty="0" smtClean="0"/>
          </a:p>
          <a:p>
            <a:pPr algn="ctr"/>
            <a:r>
              <a:rPr lang="en-US" sz="3000" b="1" dirty="0" smtClean="0"/>
              <a:t>who </a:t>
            </a:r>
            <a:r>
              <a:rPr lang="en-US" sz="3000" b="1" dirty="0"/>
              <a:t>strives </a:t>
            </a:r>
            <a:r>
              <a:rPr lang="en-US" sz="3000" b="1" dirty="0" smtClean="0"/>
              <a:t>valiantly</a:t>
            </a:r>
            <a:r>
              <a:rPr lang="en-US" sz="3000" b="1" dirty="0"/>
              <a:t> </a:t>
            </a:r>
            <a:r>
              <a:rPr lang="en-US" sz="3000" b="1" dirty="0" smtClean="0"/>
              <a:t>. . . </a:t>
            </a:r>
            <a:endParaRPr lang="en-US" sz="30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28</a:t>
            </a:fld>
            <a:endParaRPr lang="en-US"/>
          </a:p>
        </p:txBody>
      </p:sp>
    </p:spTree>
    <p:extLst>
      <p:ext uri="{BB962C8B-B14F-4D97-AF65-F5344CB8AC3E}">
        <p14:creationId xmlns:p14="http://schemas.microsoft.com/office/powerpoint/2010/main" val="38359275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Man  in the </a:t>
            </a:r>
            <a:r>
              <a:rPr lang="en-US" dirty="0" smtClean="0"/>
              <a:t>Arena (Con.)</a:t>
            </a:r>
            <a:endParaRPr lang="en-US" dirty="0"/>
          </a:p>
        </p:txBody>
      </p:sp>
      <p:sp>
        <p:nvSpPr>
          <p:cNvPr id="3" name="Content Placeholder 2"/>
          <p:cNvSpPr>
            <a:spLocks noGrp="1"/>
          </p:cNvSpPr>
          <p:nvPr>
            <p:ph idx="1"/>
          </p:nvPr>
        </p:nvSpPr>
        <p:spPr>
          <a:xfrm>
            <a:off x="345141" y="1001058"/>
            <a:ext cx="7400925" cy="5139765"/>
          </a:xfrm>
        </p:spPr>
        <p:txBody>
          <a:bodyPr/>
          <a:lstStyle/>
          <a:p>
            <a:pPr algn="ctr"/>
            <a:r>
              <a:rPr lang="en-US" sz="3000" b="1" dirty="0"/>
              <a:t>W</a:t>
            </a:r>
            <a:r>
              <a:rPr lang="en-US" sz="3000" b="1" dirty="0" smtClean="0"/>
              <a:t>ho </a:t>
            </a:r>
            <a:r>
              <a:rPr lang="en-US" sz="3000" b="1" dirty="0"/>
              <a:t>knows the great </a:t>
            </a:r>
            <a:r>
              <a:rPr lang="en-US" sz="3000" b="1" dirty="0" smtClean="0"/>
              <a:t>enthusiasms, </a:t>
            </a:r>
          </a:p>
          <a:p>
            <a:pPr algn="ctr"/>
            <a:r>
              <a:rPr lang="en-US" sz="3000" b="1" dirty="0" smtClean="0"/>
              <a:t>the </a:t>
            </a:r>
            <a:r>
              <a:rPr lang="en-US" sz="3000" b="1" dirty="0"/>
              <a:t>great </a:t>
            </a:r>
            <a:r>
              <a:rPr lang="en-US" sz="3000" b="1" dirty="0" smtClean="0"/>
              <a:t>devotion; </a:t>
            </a:r>
            <a:r>
              <a:rPr lang="en-US" sz="3000" b="1" dirty="0"/>
              <a:t>who spends himself in a worthy </a:t>
            </a:r>
            <a:r>
              <a:rPr lang="en-US" sz="3000" b="1" dirty="0" smtClean="0"/>
              <a:t>cause; who </a:t>
            </a:r>
            <a:r>
              <a:rPr lang="en-US" sz="3000" b="1" dirty="0"/>
              <a:t>at the best knows in the end the triumph of high achievement and who at the worst</a:t>
            </a:r>
            <a:r>
              <a:rPr lang="en-US" sz="3000" b="1" dirty="0" smtClean="0"/>
              <a:t>, </a:t>
            </a:r>
          </a:p>
          <a:p>
            <a:pPr algn="ctr"/>
            <a:r>
              <a:rPr lang="en-US" sz="3000" b="1" dirty="0" smtClean="0"/>
              <a:t>if </a:t>
            </a:r>
            <a:r>
              <a:rPr lang="en-US" sz="3000" b="1" dirty="0"/>
              <a:t>he fails, at least he fails while daring </a:t>
            </a:r>
            <a:r>
              <a:rPr lang="en-US" sz="3000" b="1" dirty="0" smtClean="0"/>
              <a:t>greatly.  So </a:t>
            </a:r>
            <a:r>
              <a:rPr lang="en-US" sz="3000" b="1" dirty="0"/>
              <a:t>that his place shall never be </a:t>
            </a:r>
            <a:endParaRPr lang="en-US" sz="3000" b="1" dirty="0" smtClean="0"/>
          </a:p>
          <a:p>
            <a:pPr algn="ctr"/>
            <a:r>
              <a:rPr lang="en-US" sz="3000" b="1" dirty="0" smtClean="0"/>
              <a:t>with </a:t>
            </a:r>
            <a:r>
              <a:rPr lang="en-US" sz="3000" b="1" dirty="0"/>
              <a:t>those cold and timid souls </a:t>
            </a:r>
            <a:endParaRPr lang="en-US" sz="3000" b="1" dirty="0" smtClean="0"/>
          </a:p>
          <a:p>
            <a:pPr algn="ctr"/>
            <a:r>
              <a:rPr lang="en-US" sz="3000" b="1" dirty="0" smtClean="0"/>
              <a:t>who </a:t>
            </a:r>
            <a:r>
              <a:rPr lang="en-US" sz="3000" b="1" dirty="0"/>
              <a:t>know neither victory nor defeat.”</a:t>
            </a:r>
            <a:r>
              <a:rPr lang="en-US" b="1" dirty="0"/>
              <a:t>		</a:t>
            </a:r>
            <a:r>
              <a:rPr lang="en-US" b="1" dirty="0" smtClean="0"/>
              <a:t>		-Theodore Roosevelt </a:t>
            </a:r>
            <a:endParaRPr lang="en-US" b="1" dirty="0"/>
          </a:p>
          <a:p>
            <a:r>
              <a:rPr lang="en-US" dirty="0"/>
              <a:t> </a:t>
            </a:r>
          </a:p>
        </p:txBody>
      </p:sp>
      <p:sp>
        <p:nvSpPr>
          <p:cNvPr id="4" name="Slide Number Placeholder 3"/>
          <p:cNvSpPr>
            <a:spLocks noGrp="1"/>
          </p:cNvSpPr>
          <p:nvPr>
            <p:ph type="sldNum" sz="quarter" idx="10"/>
          </p:nvPr>
        </p:nvSpPr>
        <p:spPr/>
        <p:txBody>
          <a:bodyPr/>
          <a:lstStyle/>
          <a:p>
            <a:fld id="{0720D076-B867-4310-B849-9D67C90AB3E4}" type="slidenum">
              <a:rPr lang="en-US" smtClean="0"/>
              <a:pPr/>
              <a:t>29</a:t>
            </a:fld>
            <a:endParaRPr lang="en-US"/>
          </a:p>
        </p:txBody>
      </p:sp>
    </p:spTree>
    <p:extLst>
      <p:ext uri="{BB962C8B-B14F-4D97-AF65-F5344CB8AC3E}">
        <p14:creationId xmlns:p14="http://schemas.microsoft.com/office/powerpoint/2010/main" val="11561141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effectLst>
                  <a:outerShdw blurRad="38100" dist="38100" dir="2700000" algn="tl">
                    <a:srgbClr val="000000">
                      <a:alpha val="43137"/>
                    </a:srgbClr>
                  </a:outerShdw>
                </a:effectLst>
              </a:rPr>
              <a:t>Student Acti</a:t>
            </a:r>
            <a:r>
              <a:rPr lang="en-US" sz="3600" dirty="0" smtClean="0">
                <a:effectLst>
                  <a:outerShdw blurRad="38100" dist="38100" dir="2700000" algn="tl">
                    <a:srgbClr val="000000">
                      <a:alpha val="43137"/>
                    </a:srgbClr>
                  </a:outerShdw>
                </a:effectLst>
              </a:rPr>
              <a:t>vity</a:t>
            </a:r>
            <a:endParaRPr lang="en-US" sz="3600" b="1" dirty="0" smtClean="0">
              <a:effectLst>
                <a:outerShdw blurRad="38100" dist="38100" dir="2700000" algn="tl">
                  <a:srgbClr val="000000">
                    <a:alpha val="43137"/>
                  </a:srgbClr>
                </a:outerShdw>
              </a:effectLst>
            </a:endParaRPr>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ctr"/>
            <a:r>
              <a:rPr lang="en-US" b="1" dirty="0" smtClean="0"/>
              <a:t>Subject + Complement = Idea </a:t>
            </a:r>
          </a:p>
          <a:p>
            <a:pPr algn="ctr"/>
            <a:endParaRPr lang="en-US" b="1" dirty="0" smtClean="0"/>
          </a:p>
          <a:p>
            <a:r>
              <a:rPr lang="en-US" b="1" dirty="0" smtClean="0"/>
              <a:t>Try it. With “The Man in the Arena”</a:t>
            </a:r>
          </a:p>
          <a:p>
            <a:endParaRPr lang="en-US" b="1" dirty="0" smtClean="0"/>
          </a:p>
          <a:p>
            <a:r>
              <a:rPr lang="en-US" b="1" dirty="0" smtClean="0"/>
              <a:t>Subject (Question):</a:t>
            </a:r>
          </a:p>
          <a:p>
            <a:endParaRPr lang="en-US" b="1" dirty="0" smtClean="0"/>
          </a:p>
          <a:p>
            <a:r>
              <a:rPr lang="en-US" b="1" dirty="0" smtClean="0"/>
              <a:t>Complement (Answer):</a:t>
            </a:r>
          </a:p>
          <a:p>
            <a:pPr>
              <a:buFontTx/>
              <a:buNone/>
            </a:pPr>
            <a:endParaRPr lang="en-US" dirty="0" smtClean="0"/>
          </a:p>
          <a:p>
            <a:pPr>
              <a:buFontTx/>
              <a:buNone/>
            </a:pPr>
            <a:r>
              <a:rPr lang="en-US" b="1" dirty="0" smtClean="0"/>
              <a:t>Idea:  </a:t>
            </a:r>
          </a:p>
        </p:txBody>
      </p:sp>
      <p:sp>
        <p:nvSpPr>
          <p:cNvPr id="2" name="Slide Number Placeholder 1"/>
          <p:cNvSpPr>
            <a:spLocks noGrp="1"/>
          </p:cNvSpPr>
          <p:nvPr>
            <p:ph type="sldNum" sz="quarter" idx="10"/>
          </p:nvPr>
        </p:nvSpPr>
        <p:spPr/>
        <p:txBody>
          <a:bodyPr/>
          <a:lstStyle/>
          <a:p>
            <a:fld id="{0720D076-B867-4310-B849-9D67C90AB3E4}" type="slidenum">
              <a:rPr lang="en-US" smtClean="0"/>
              <a:pPr/>
              <a:t>30</a:t>
            </a:fld>
            <a:endParaRPr lang="en-US"/>
          </a:p>
        </p:txBody>
      </p:sp>
    </p:spTree>
    <p:extLst>
      <p:ext uri="{BB962C8B-B14F-4D97-AF65-F5344CB8AC3E}">
        <p14:creationId xmlns:p14="http://schemas.microsoft.com/office/powerpoint/2010/main" val="13159861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effectLst>
                  <a:outerShdw blurRad="38100" dist="38100" dir="2700000" algn="tl">
                    <a:srgbClr val="000000">
                      <a:alpha val="43137"/>
                    </a:srgbClr>
                  </a:outerShdw>
                </a:effectLst>
              </a:rPr>
              <a:t>Student activity</a:t>
            </a:r>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ctr"/>
            <a:r>
              <a:rPr lang="en-US" b="1" dirty="0" smtClean="0"/>
              <a:t>Subject + Complement = Idea </a:t>
            </a:r>
          </a:p>
          <a:p>
            <a:pPr algn="ctr"/>
            <a:endParaRPr lang="en-US" b="1" dirty="0" smtClean="0"/>
          </a:p>
          <a:p>
            <a:r>
              <a:rPr lang="en-US" b="1" dirty="0" smtClean="0"/>
              <a:t>Try it. With “The Man in the Arena”</a:t>
            </a:r>
          </a:p>
          <a:p>
            <a:endParaRPr lang="en-US" b="1" dirty="0" smtClean="0"/>
          </a:p>
          <a:p>
            <a:r>
              <a:rPr lang="en-US" b="1" dirty="0" smtClean="0"/>
              <a:t>Subject (Question):</a:t>
            </a:r>
          </a:p>
          <a:p>
            <a:r>
              <a:rPr lang="en-US" i="1" dirty="0" smtClean="0">
                <a:solidFill>
                  <a:schemeClr val="accent4"/>
                </a:solidFill>
              </a:rPr>
              <a:t>Why does the credit belong to the man in the arena?</a:t>
            </a:r>
          </a:p>
          <a:p>
            <a:r>
              <a:rPr lang="en-US" b="1" dirty="0" smtClean="0"/>
              <a:t>Complement (Answer):</a:t>
            </a:r>
          </a:p>
          <a:p>
            <a:pPr>
              <a:buFontTx/>
              <a:buNone/>
            </a:pPr>
            <a:r>
              <a:rPr lang="en-US" i="1" dirty="0" smtClean="0">
                <a:solidFill>
                  <a:schemeClr val="accent4"/>
                </a:solidFill>
              </a:rPr>
              <a:t>He spends himself in a worthy cause and will know victory or defeat.  </a:t>
            </a:r>
          </a:p>
          <a:p>
            <a:pPr>
              <a:buFontTx/>
              <a:buNone/>
            </a:pPr>
            <a:r>
              <a:rPr lang="en-US" b="1" dirty="0" smtClean="0"/>
              <a:t>Idea:  </a:t>
            </a:r>
            <a:r>
              <a:rPr lang="en-US" b="1" i="1" dirty="0" smtClean="0">
                <a:solidFill>
                  <a:schemeClr val="accent4"/>
                </a:solidFill>
              </a:rPr>
              <a:t>The credit belongs to the man in the arena, because he spends himself for a worthy cause.</a:t>
            </a:r>
          </a:p>
        </p:txBody>
      </p:sp>
      <p:sp>
        <p:nvSpPr>
          <p:cNvPr id="2" name="Slide Number Placeholder 1"/>
          <p:cNvSpPr>
            <a:spLocks noGrp="1"/>
          </p:cNvSpPr>
          <p:nvPr>
            <p:ph type="sldNum" sz="quarter" idx="10"/>
          </p:nvPr>
        </p:nvSpPr>
        <p:spPr/>
        <p:txBody>
          <a:bodyPr/>
          <a:lstStyle/>
          <a:p>
            <a:fld id="{0720D076-B867-4310-B849-9D67C90AB3E4}" type="slidenum">
              <a:rPr lang="en-US" smtClean="0"/>
              <a:pPr/>
              <a:t>31</a:t>
            </a:fld>
            <a:endParaRPr lang="en-US"/>
          </a:p>
        </p:txBody>
      </p:sp>
    </p:spTree>
    <p:extLst>
      <p:ext uri="{BB962C8B-B14F-4D97-AF65-F5344CB8AC3E}">
        <p14:creationId xmlns:p14="http://schemas.microsoft.com/office/powerpoint/2010/main" val="39542883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effectLst>
                  <a:outerShdw blurRad="38100" dist="38100" dir="2700000" algn="tl">
                    <a:srgbClr val="000000">
                      <a:alpha val="43137"/>
                    </a:srgbClr>
                  </a:outerShdw>
                </a:effectLst>
              </a:rPr>
              <a:t>Student activity</a:t>
            </a:r>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ctr"/>
            <a:r>
              <a:rPr lang="en-US" b="1" dirty="0" smtClean="0"/>
              <a:t>Subject + Complement = Idea </a:t>
            </a:r>
          </a:p>
          <a:p>
            <a:pPr algn="ctr"/>
            <a:endParaRPr lang="en-US" b="1" dirty="0" smtClean="0"/>
          </a:p>
          <a:p>
            <a:r>
              <a:rPr lang="en-US" b="1" dirty="0" smtClean="0"/>
              <a:t>Try it.  Psalm 32:1-2</a:t>
            </a:r>
          </a:p>
          <a:p>
            <a:endParaRPr lang="en-US" b="1" dirty="0" smtClean="0"/>
          </a:p>
          <a:p>
            <a:r>
              <a:rPr lang="en-US" b="1" dirty="0" smtClean="0"/>
              <a:t>Subject (Question):</a:t>
            </a:r>
          </a:p>
          <a:p>
            <a:endParaRPr lang="en-US" b="1" dirty="0" smtClean="0"/>
          </a:p>
          <a:p>
            <a:r>
              <a:rPr lang="en-US" b="1" dirty="0" smtClean="0"/>
              <a:t>Complement (Answer):</a:t>
            </a:r>
          </a:p>
          <a:p>
            <a:pPr>
              <a:buFontTx/>
              <a:buNone/>
            </a:pPr>
            <a:endParaRPr lang="en-US" dirty="0" smtClean="0"/>
          </a:p>
          <a:p>
            <a:pPr>
              <a:buFontTx/>
              <a:buNone/>
            </a:pPr>
            <a:r>
              <a:rPr lang="en-US" b="1" dirty="0" smtClean="0"/>
              <a:t>Idea:  </a:t>
            </a:r>
          </a:p>
        </p:txBody>
      </p:sp>
      <p:sp>
        <p:nvSpPr>
          <p:cNvPr id="2" name="Slide Number Placeholder 1"/>
          <p:cNvSpPr>
            <a:spLocks noGrp="1"/>
          </p:cNvSpPr>
          <p:nvPr>
            <p:ph type="sldNum" sz="quarter" idx="10"/>
          </p:nvPr>
        </p:nvSpPr>
        <p:spPr/>
        <p:txBody>
          <a:bodyPr/>
          <a:lstStyle/>
          <a:p>
            <a:fld id="{0720D076-B867-4310-B849-9D67C90AB3E4}" type="slidenum">
              <a:rPr lang="en-US" smtClean="0"/>
              <a:pPr/>
              <a:t>32</a:t>
            </a:fld>
            <a:endParaRPr lang="en-US"/>
          </a:p>
        </p:txBody>
      </p:sp>
    </p:spTree>
    <p:extLst>
      <p:ext uri="{BB962C8B-B14F-4D97-AF65-F5344CB8AC3E}">
        <p14:creationId xmlns:p14="http://schemas.microsoft.com/office/powerpoint/2010/main" val="4058716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effectLst>
                  <a:outerShdw blurRad="38100" dist="38100" dir="2700000" algn="tl">
                    <a:srgbClr val="000000">
                      <a:alpha val="43137"/>
                    </a:srgbClr>
                  </a:outerShdw>
                </a:effectLst>
              </a:rPr>
              <a:t>Student activity</a:t>
            </a:r>
          </a:p>
        </p:txBody>
      </p:sp>
      <p:sp>
        <p:nvSpPr>
          <p:cNvPr id="19459" name="Content Placeholder 2"/>
          <p:cNvSpPr>
            <a:spLocks noGrp="1"/>
          </p:cNvSpPr>
          <p:nvPr>
            <p:ph idx="1"/>
          </p:nvPr>
        </p:nvSpPr>
        <p:spPr bwMode="auto">
          <a:xfrm>
            <a:off x="345141" y="1215278"/>
            <a:ext cx="7782859" cy="4714874"/>
          </a:xfrm>
          <a:noFill/>
          <a:ln>
            <a:miter lim="800000"/>
            <a:headEnd/>
            <a:tailEnd/>
          </a:ln>
        </p:spPr>
        <p:txBody>
          <a:bodyPr vert="horz" wrap="square" lIns="91440" tIns="45720" rIns="91440" bIns="45720" numCol="1" anchor="t" anchorCtr="0" compatLnSpc="1">
            <a:prstTxWarp prst="textNoShape">
              <a:avLst/>
            </a:prstTxWarp>
          </a:bodyPr>
          <a:lstStyle/>
          <a:p>
            <a:pPr algn="ctr"/>
            <a:r>
              <a:rPr lang="en-US" b="1" dirty="0" smtClean="0"/>
              <a:t>Subject + Complement = Idea </a:t>
            </a:r>
          </a:p>
          <a:p>
            <a:pPr algn="ctr"/>
            <a:endParaRPr lang="en-US" b="1" dirty="0" smtClean="0"/>
          </a:p>
          <a:p>
            <a:r>
              <a:rPr lang="en-US" b="1" dirty="0" smtClean="0"/>
              <a:t>Psalm 32:1-2</a:t>
            </a:r>
          </a:p>
          <a:p>
            <a:endParaRPr lang="en-US" b="1" dirty="0" smtClean="0"/>
          </a:p>
          <a:p>
            <a:r>
              <a:rPr lang="en-US" b="1" dirty="0" smtClean="0"/>
              <a:t>Subject (Question):  </a:t>
            </a:r>
            <a:r>
              <a:rPr lang="en-US" dirty="0" smtClean="0"/>
              <a:t>Who does the psalmist say is a blessed person?</a:t>
            </a:r>
          </a:p>
          <a:p>
            <a:endParaRPr lang="en-US" b="1" dirty="0" smtClean="0"/>
          </a:p>
          <a:p>
            <a:r>
              <a:rPr lang="en-US" b="1" dirty="0" smtClean="0"/>
              <a:t>Complement (Answer):  </a:t>
            </a:r>
            <a:r>
              <a:rPr lang="en-US" dirty="0" smtClean="0"/>
              <a:t>The honest individual whose sin the Lord has forgiven,  </a:t>
            </a:r>
          </a:p>
          <a:p>
            <a:pPr>
              <a:buFontTx/>
              <a:buNone/>
            </a:pPr>
            <a:endParaRPr lang="en-US" dirty="0" smtClean="0"/>
          </a:p>
          <a:p>
            <a:r>
              <a:rPr lang="en-US" b="1" dirty="0" smtClean="0"/>
              <a:t>Idea:  </a:t>
            </a:r>
            <a:r>
              <a:rPr lang="en-US" i="1" dirty="0"/>
              <a:t>A blessed person is one who’s sins are forgiven.</a:t>
            </a:r>
          </a:p>
          <a:p>
            <a:pPr>
              <a:buFontTx/>
              <a:buNone/>
            </a:pPr>
            <a:endParaRPr lang="en-US" b="1" dirty="0" smtClean="0"/>
          </a:p>
        </p:txBody>
      </p:sp>
      <p:sp>
        <p:nvSpPr>
          <p:cNvPr id="2" name="Slide Number Placeholder 1"/>
          <p:cNvSpPr>
            <a:spLocks noGrp="1"/>
          </p:cNvSpPr>
          <p:nvPr>
            <p:ph type="sldNum" sz="quarter" idx="10"/>
          </p:nvPr>
        </p:nvSpPr>
        <p:spPr/>
        <p:txBody>
          <a:bodyPr/>
          <a:lstStyle/>
          <a:p>
            <a:fld id="{0720D076-B867-4310-B849-9D67C90AB3E4}" type="slidenum">
              <a:rPr lang="en-US" smtClean="0"/>
              <a:pPr/>
              <a:t>33</a:t>
            </a:fld>
            <a:endParaRPr lang="en-US"/>
          </a:p>
        </p:txBody>
      </p:sp>
    </p:spTree>
    <p:extLst>
      <p:ext uri="{BB962C8B-B14F-4D97-AF65-F5344CB8AC3E}">
        <p14:creationId xmlns:p14="http://schemas.microsoft.com/office/powerpoint/2010/main" val="24987994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Crafting a Sticky Statement</a:t>
            </a:r>
            <a:endParaRPr lang="en-US" dirty="0"/>
          </a:p>
        </p:txBody>
      </p:sp>
      <p:sp>
        <p:nvSpPr>
          <p:cNvPr id="3" name="Content Placeholder 2"/>
          <p:cNvSpPr>
            <a:spLocks noGrp="1"/>
          </p:cNvSpPr>
          <p:nvPr>
            <p:ph idx="1"/>
          </p:nvPr>
        </p:nvSpPr>
        <p:spPr>
          <a:xfrm>
            <a:off x="345141" y="981307"/>
            <a:ext cx="7717191" cy="5229922"/>
          </a:xfrm>
        </p:spPr>
        <p:txBody>
          <a:bodyPr/>
          <a:lstStyle/>
          <a:p>
            <a:r>
              <a:rPr lang="en-US" b="1" dirty="0" smtClean="0"/>
              <a:t>P </a:t>
            </a:r>
            <a:r>
              <a:rPr lang="en-US" dirty="0" smtClean="0"/>
              <a:t>– Is there a word </a:t>
            </a:r>
            <a:r>
              <a:rPr lang="en-US" b="1" dirty="0" smtClean="0"/>
              <a:t>PICTURE</a:t>
            </a:r>
            <a:r>
              <a:rPr lang="en-US" dirty="0" smtClean="0"/>
              <a:t> or metaphor?</a:t>
            </a:r>
          </a:p>
          <a:p>
            <a:r>
              <a:rPr lang="en-US" dirty="0" smtClean="0"/>
              <a:t>	Ex. </a:t>
            </a:r>
            <a:r>
              <a:rPr lang="en-US" i="1" dirty="0" smtClean="0"/>
              <a:t>You are the light of the world</a:t>
            </a:r>
          </a:p>
          <a:p>
            <a:r>
              <a:rPr lang="en-US" b="1" dirty="0" smtClean="0"/>
              <a:t>R</a:t>
            </a:r>
            <a:r>
              <a:rPr lang="en-US" dirty="0" smtClean="0"/>
              <a:t> – Can I use a </a:t>
            </a:r>
            <a:r>
              <a:rPr lang="en-US" b="1" dirty="0" smtClean="0"/>
              <a:t>RHYME</a:t>
            </a:r>
            <a:r>
              <a:rPr lang="en-US" dirty="0" smtClean="0"/>
              <a:t> to make it memorable? </a:t>
            </a:r>
          </a:p>
          <a:p>
            <a:r>
              <a:rPr lang="en-US" dirty="0" smtClean="0"/>
              <a:t>	Ex.. </a:t>
            </a:r>
            <a:r>
              <a:rPr lang="en-US" i="1" dirty="0" smtClean="0"/>
              <a:t>I before E except after C</a:t>
            </a:r>
          </a:p>
          <a:p>
            <a:r>
              <a:rPr lang="en-US" b="1" dirty="0" smtClean="0"/>
              <a:t>E</a:t>
            </a:r>
            <a:r>
              <a:rPr lang="en-US" dirty="0" smtClean="0"/>
              <a:t> – Can I </a:t>
            </a:r>
            <a:r>
              <a:rPr lang="en-US" b="1" dirty="0" smtClean="0"/>
              <a:t>ECHO</a:t>
            </a:r>
            <a:r>
              <a:rPr lang="en-US" dirty="0" smtClean="0"/>
              <a:t> words or phrases to help it stick?</a:t>
            </a:r>
          </a:p>
          <a:p>
            <a:r>
              <a:rPr lang="en-US" dirty="0" smtClean="0"/>
              <a:t>	Ex.  </a:t>
            </a:r>
            <a:r>
              <a:rPr lang="en-US" i="1" dirty="0" smtClean="0"/>
              <a:t>Forgiven people forgive</a:t>
            </a:r>
          </a:p>
          <a:p>
            <a:r>
              <a:rPr lang="en-US" b="1" dirty="0" smtClean="0"/>
              <a:t>A</a:t>
            </a:r>
            <a:r>
              <a:rPr lang="en-US" dirty="0" smtClean="0"/>
              <a:t> – Will </a:t>
            </a:r>
            <a:r>
              <a:rPr lang="en-US" b="1" dirty="0" smtClean="0"/>
              <a:t>ALLITERATION</a:t>
            </a:r>
            <a:r>
              <a:rPr lang="en-US" dirty="0" smtClean="0"/>
              <a:t> drive it home? </a:t>
            </a:r>
          </a:p>
          <a:p>
            <a:r>
              <a:rPr lang="en-US" dirty="0" smtClean="0"/>
              <a:t>	Ex.  </a:t>
            </a:r>
            <a:r>
              <a:rPr lang="en-US" i="1" dirty="0" smtClean="0"/>
              <a:t>Your soul is more important than your stuff</a:t>
            </a:r>
          </a:p>
          <a:p>
            <a:r>
              <a:rPr lang="en-US" b="1" dirty="0" smtClean="0"/>
              <a:t>C</a:t>
            </a:r>
            <a:r>
              <a:rPr lang="en-US" dirty="0" smtClean="0"/>
              <a:t> – Can I </a:t>
            </a:r>
            <a:r>
              <a:rPr lang="en-US" b="1" dirty="0" smtClean="0"/>
              <a:t>CONTRAST</a:t>
            </a:r>
            <a:r>
              <a:rPr lang="en-US" dirty="0" smtClean="0"/>
              <a:t> two phrases, words or ideas?</a:t>
            </a:r>
          </a:p>
          <a:p>
            <a:r>
              <a:rPr lang="en-US" i="1" dirty="0" smtClean="0"/>
              <a:t>	Ex. Whoever finds his life will lose it</a:t>
            </a:r>
          </a:p>
          <a:p>
            <a:r>
              <a:rPr lang="en-US" b="1" dirty="0" smtClean="0"/>
              <a:t>H</a:t>
            </a:r>
            <a:r>
              <a:rPr lang="en-US" dirty="0" smtClean="0"/>
              <a:t> – Is there a </a:t>
            </a:r>
            <a:r>
              <a:rPr lang="en-US" b="1" dirty="0" smtClean="0"/>
              <a:t>HOOK</a:t>
            </a:r>
            <a:r>
              <a:rPr lang="en-US" dirty="0" smtClean="0"/>
              <a:t> you can repeat again &amp; again?</a:t>
            </a:r>
          </a:p>
          <a:p>
            <a:r>
              <a:rPr lang="en-US" dirty="0" smtClean="0"/>
              <a:t>		</a:t>
            </a:r>
            <a:r>
              <a:rPr lang="en-US" sz="2000" dirty="0" smtClean="0"/>
              <a:t>*From </a:t>
            </a:r>
            <a:r>
              <a:rPr lang="en-US" sz="2000" i="1" dirty="0" err="1" smtClean="0"/>
              <a:t>SermonCraft</a:t>
            </a:r>
            <a:r>
              <a:rPr lang="en-US" sz="2000" dirty="0" smtClean="0"/>
              <a:t>, by preachingrocket.com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34</a:t>
            </a:fld>
            <a:endParaRPr lang="en-US"/>
          </a:p>
        </p:txBody>
      </p:sp>
    </p:spTree>
    <p:extLst>
      <p:ext uri="{BB962C8B-B14F-4D97-AF65-F5344CB8AC3E}">
        <p14:creationId xmlns:p14="http://schemas.microsoft.com/office/powerpoint/2010/main" val="3076016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Deliver a TED Talk</a:t>
            </a:r>
            <a:endParaRPr lang="en-US" dirty="0"/>
          </a:p>
        </p:txBody>
      </p:sp>
      <p:sp>
        <p:nvSpPr>
          <p:cNvPr id="3" name="Content Placeholder 2"/>
          <p:cNvSpPr>
            <a:spLocks noGrp="1"/>
          </p:cNvSpPr>
          <p:nvPr>
            <p:ph idx="1"/>
          </p:nvPr>
        </p:nvSpPr>
        <p:spPr/>
        <p:txBody>
          <a:bodyPr/>
          <a:lstStyle/>
          <a:p>
            <a:pPr marL="457200" indent="-457200">
              <a:buFont typeface="Arial"/>
              <a:buChar char="•"/>
            </a:pPr>
            <a:r>
              <a:rPr lang="en-US" sz="2800" dirty="0" smtClean="0"/>
              <a:t>A well-built catch phrase is a short, action-centric, and rhythmic distillation of your idea worth spreading.  </a:t>
            </a:r>
          </a:p>
          <a:p>
            <a:pPr marL="457200" indent="-457200">
              <a:buFont typeface="Arial"/>
              <a:buChar char="•"/>
            </a:pPr>
            <a:endParaRPr lang="en-US" sz="2800" dirty="0" smtClean="0"/>
          </a:p>
          <a:p>
            <a:pPr marL="457200" indent="-457200">
              <a:buFont typeface="Arial"/>
              <a:buChar char="•"/>
            </a:pPr>
            <a:r>
              <a:rPr lang="en-US" sz="2800" dirty="0" smtClean="0"/>
              <a:t>With a compelling, laser-focused single unifying message packaged into a catch phase that makes it viral, </a:t>
            </a:r>
            <a:r>
              <a:rPr lang="en-US" sz="2800" u="sng" dirty="0" smtClean="0"/>
              <a:t>you will have entered the upper echelon on speakers</a:t>
            </a:r>
            <a:r>
              <a:rPr lang="en-US" sz="2800" dirty="0" smtClean="0"/>
              <a:t>.  </a:t>
            </a:r>
          </a:p>
          <a:p>
            <a:r>
              <a:rPr lang="en-US" sz="2800" dirty="0" smtClean="0"/>
              <a:t>		</a:t>
            </a:r>
          </a:p>
          <a:p>
            <a:r>
              <a:rPr lang="en-US" sz="2800" dirty="0"/>
              <a:t>	</a:t>
            </a:r>
            <a:r>
              <a:rPr lang="en-US" sz="2800" dirty="0" smtClean="0"/>
              <a:t>		-</a:t>
            </a:r>
            <a:r>
              <a:rPr lang="en-US" sz="2800" dirty="0" err="1" smtClean="0"/>
              <a:t>Jeremey</a:t>
            </a:r>
            <a:r>
              <a:rPr lang="en-US" sz="2800" dirty="0" smtClean="0"/>
              <a:t> Donovan, 80.  </a:t>
            </a:r>
            <a:endParaRPr lang="en-US" sz="28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35</a:t>
            </a:fld>
            <a:endParaRPr lang="en-US"/>
          </a:p>
        </p:txBody>
      </p:sp>
    </p:spTree>
    <p:extLst>
      <p:ext uri="{BB962C8B-B14F-4D97-AF65-F5344CB8AC3E}">
        <p14:creationId xmlns:p14="http://schemas.microsoft.com/office/powerpoint/2010/main" val="3734466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st-it-note-l-300x300.jpg"/>
          <p:cNvPicPr>
            <a:picLocks noChangeAspect="1"/>
          </p:cNvPicPr>
          <p:nvPr/>
        </p:nvPicPr>
        <p:blipFill>
          <a:blip r:embed="rId3"/>
          <a:stretch>
            <a:fillRect/>
          </a:stretch>
        </p:blipFill>
        <p:spPr>
          <a:xfrm>
            <a:off x="5027807" y="472534"/>
            <a:ext cx="2857500" cy="2857500"/>
          </a:xfrm>
          <a:prstGeom prst="rect">
            <a:avLst/>
          </a:prstGeom>
        </p:spPr>
      </p:pic>
      <p:sp>
        <p:nvSpPr>
          <p:cNvPr id="2" name="Title 1"/>
          <p:cNvSpPr>
            <a:spLocks noGrp="1"/>
          </p:cNvSpPr>
          <p:nvPr>
            <p:ph type="title"/>
          </p:nvPr>
        </p:nvSpPr>
        <p:spPr/>
        <p:txBody>
          <a:bodyPr/>
          <a:lstStyle/>
          <a:p>
            <a:r>
              <a:rPr lang="en-US" dirty="0" smtClean="0"/>
              <a:t>Examples of sticky Statements</a:t>
            </a:r>
            <a:endParaRPr lang="en-US" dirty="0"/>
          </a:p>
        </p:txBody>
      </p:sp>
      <p:sp>
        <p:nvSpPr>
          <p:cNvPr id="3" name="Content Placeholder 2"/>
          <p:cNvSpPr>
            <a:spLocks noGrp="1"/>
          </p:cNvSpPr>
          <p:nvPr>
            <p:ph idx="1"/>
          </p:nvPr>
        </p:nvSpPr>
        <p:spPr/>
        <p:txBody>
          <a:bodyPr/>
          <a:lstStyle/>
          <a:p>
            <a:r>
              <a:rPr lang="en-US" b="1" i="1" dirty="0" smtClean="0"/>
              <a:t>When People are a priority God receives Glory. </a:t>
            </a:r>
          </a:p>
          <a:p>
            <a:r>
              <a:rPr lang="en-US" dirty="0" smtClean="0"/>
              <a:t>(</a:t>
            </a:r>
            <a:r>
              <a:rPr lang="en-US" sz="2000" dirty="0" smtClean="0"/>
              <a:t>Sermon preached on Fellowship,  Acts 2:42-42 )</a:t>
            </a:r>
          </a:p>
          <a:p>
            <a:endParaRPr lang="en-US" dirty="0" smtClean="0"/>
          </a:p>
          <a:p>
            <a:r>
              <a:rPr lang="en-US" b="1" i="1" dirty="0" smtClean="0"/>
              <a:t>A Fool Consumes Relationships </a:t>
            </a:r>
          </a:p>
          <a:p>
            <a:r>
              <a:rPr lang="en-US" b="1" i="1" dirty="0" smtClean="0"/>
              <a:t>like Cake, but the Wise invest in them.  </a:t>
            </a:r>
          </a:p>
          <a:p>
            <a:r>
              <a:rPr lang="en-US" sz="2000" dirty="0" smtClean="0"/>
              <a:t>(Sermon preached on Proverbs regarding relationships)</a:t>
            </a:r>
          </a:p>
          <a:p>
            <a:endParaRPr lang="en-US" sz="2000" dirty="0" smtClean="0"/>
          </a:p>
          <a:p>
            <a:r>
              <a:rPr lang="en-US" b="1" i="1" dirty="0" smtClean="0"/>
              <a:t>An Attitude of Gratitude Honors God.  </a:t>
            </a:r>
          </a:p>
          <a:p>
            <a:r>
              <a:rPr lang="en-US" sz="2000" dirty="0" smtClean="0"/>
              <a:t>(Sermon preached on 10 Healed lepers, Luke17:11-19 )</a:t>
            </a:r>
          </a:p>
          <a:p>
            <a:endParaRPr lang="en-US" sz="2000" dirty="0" smtClean="0"/>
          </a:p>
          <a:p>
            <a:r>
              <a:rPr lang="en-US" b="1" dirty="0" smtClean="0"/>
              <a:t>What are other examples?  </a:t>
            </a:r>
            <a:endParaRPr lang="en-US" b="1"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36</a:t>
            </a:fld>
            <a:endParaRPr lang="en-US"/>
          </a:p>
        </p:txBody>
      </p:sp>
    </p:spTree>
    <p:extLst>
      <p:ext uri="{BB962C8B-B14F-4D97-AF65-F5344CB8AC3E}">
        <p14:creationId xmlns:p14="http://schemas.microsoft.com/office/powerpoint/2010/main" val="1275650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together</a:t>
            </a:r>
            <a:endParaRPr lang="en-US" dirty="0"/>
          </a:p>
        </p:txBody>
      </p:sp>
      <p:sp>
        <p:nvSpPr>
          <p:cNvPr id="3" name="Content Placeholder 2"/>
          <p:cNvSpPr>
            <a:spLocks noGrp="1"/>
          </p:cNvSpPr>
          <p:nvPr>
            <p:ph idx="1"/>
          </p:nvPr>
        </p:nvSpPr>
        <p:spPr/>
        <p:txBody>
          <a:bodyPr/>
          <a:lstStyle/>
          <a:p>
            <a:r>
              <a:rPr lang="en-US" dirty="0" smtClean="0"/>
              <a:t>Take your passage for your sermon</a:t>
            </a:r>
          </a:p>
          <a:p>
            <a:endParaRPr lang="en-US" dirty="0" smtClean="0"/>
          </a:p>
          <a:p>
            <a:r>
              <a:rPr lang="en-US" b="1" dirty="0" smtClean="0"/>
              <a:t>Subject (Question):</a:t>
            </a:r>
          </a:p>
          <a:p>
            <a:endParaRPr lang="en-US" b="1" dirty="0" smtClean="0"/>
          </a:p>
          <a:p>
            <a:r>
              <a:rPr lang="en-US" b="1" dirty="0" smtClean="0"/>
              <a:t>Complement (Answer):</a:t>
            </a:r>
          </a:p>
          <a:p>
            <a:endParaRPr lang="en-US" dirty="0" smtClean="0"/>
          </a:p>
          <a:p>
            <a:r>
              <a:rPr lang="en-US" b="1" dirty="0" smtClean="0"/>
              <a:t>Idea:</a:t>
            </a:r>
            <a:r>
              <a:rPr lang="en-US" dirty="0" smtClean="0"/>
              <a:t>  </a:t>
            </a:r>
          </a:p>
          <a:p>
            <a:endParaRPr lang="en-US" dirty="0" smtClean="0"/>
          </a:p>
          <a:p>
            <a:r>
              <a:rPr lang="en-US" dirty="0" smtClean="0"/>
              <a:t>Apply PREACH to make sticky.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37</a:t>
            </a:fld>
            <a:endParaRPr lang="en-US"/>
          </a:p>
        </p:txBody>
      </p:sp>
      <p:pic>
        <p:nvPicPr>
          <p:cNvPr id="5" name="Picture 4" descr="post-it-note-l-300x300.jpg"/>
          <p:cNvPicPr>
            <a:picLocks noChangeAspect="1"/>
          </p:cNvPicPr>
          <p:nvPr/>
        </p:nvPicPr>
        <p:blipFill>
          <a:blip r:embed="rId3"/>
          <a:stretch>
            <a:fillRect/>
          </a:stretch>
        </p:blipFill>
        <p:spPr>
          <a:xfrm>
            <a:off x="4815932" y="1721468"/>
            <a:ext cx="3330033" cy="3330033"/>
          </a:xfrm>
          <a:prstGeom prst="rect">
            <a:avLst/>
          </a:prstGeom>
        </p:spPr>
      </p:pic>
      <p:sp>
        <p:nvSpPr>
          <p:cNvPr id="6" name="TextBox 5"/>
          <p:cNvSpPr txBox="1"/>
          <p:nvPr/>
        </p:nvSpPr>
        <p:spPr>
          <a:xfrm>
            <a:off x="5609063" y="2330605"/>
            <a:ext cx="2352908" cy="2123658"/>
          </a:xfrm>
          <a:prstGeom prst="rect">
            <a:avLst/>
          </a:prstGeom>
          <a:noFill/>
        </p:spPr>
        <p:txBody>
          <a:bodyPr wrap="square" rtlCol="0">
            <a:spAutoFit/>
          </a:bodyPr>
          <a:lstStyle/>
          <a:p>
            <a:r>
              <a:rPr lang="en-US" sz="4400" b="1" dirty="0" smtClean="0">
                <a:latin typeface="Bradley Hand ITC" pitchFamily="66" charset="0"/>
              </a:rPr>
              <a:t>YOUR</a:t>
            </a:r>
          </a:p>
          <a:p>
            <a:r>
              <a:rPr lang="en-US" sz="4400" b="1" dirty="0" smtClean="0">
                <a:latin typeface="Bradley Hand ITC" pitchFamily="66" charset="0"/>
              </a:rPr>
              <a:t>IDEA HERE!</a:t>
            </a:r>
            <a:endParaRPr lang="en-US" sz="4400" b="1" dirty="0">
              <a:latin typeface="Bradley Hand ITC" pitchFamily="66" charset="0"/>
            </a:endParaRPr>
          </a:p>
        </p:txBody>
      </p:sp>
    </p:spTree>
    <p:extLst>
      <p:ext uri="{BB962C8B-B14F-4D97-AF65-F5344CB8AC3E}">
        <p14:creationId xmlns:p14="http://schemas.microsoft.com/office/powerpoint/2010/main" val="579295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72966" y="274638"/>
            <a:ext cx="7285147"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sz="3000" b="1" dirty="0" smtClean="0">
                <a:effectLst>
                  <a:outerShdw blurRad="38100" dist="38100" dir="2700000" algn="tl">
                    <a:srgbClr val="000000">
                      <a:alpha val="43137"/>
                    </a:srgbClr>
                  </a:outerShdw>
                </a:effectLst>
              </a:rPr>
              <a:t>Structure</a:t>
            </a:r>
          </a:p>
        </p:txBody>
      </p:sp>
      <p:sp>
        <p:nvSpPr>
          <p:cNvPr id="17411" name="Content Placeholder 3"/>
          <p:cNvSpPr>
            <a:spLocks noGrp="1"/>
          </p:cNvSpPr>
          <p:nvPr>
            <p:ph idx="1"/>
          </p:nvPr>
        </p:nvSpPr>
        <p:spPr bwMode="auto">
          <a:xfrm>
            <a:off x="189186" y="1215278"/>
            <a:ext cx="8576441" cy="4714874"/>
          </a:xfrm>
          <a:noFill/>
          <a:ln>
            <a:miter lim="800000"/>
            <a:headEnd/>
            <a:tailEnd/>
          </a:ln>
        </p:spPr>
        <p:txBody>
          <a:bodyPr vert="horz" wrap="square" lIns="91440" tIns="45720" rIns="91440" bIns="45720" numCol="1" anchor="t" anchorCtr="0" compatLnSpc="1">
            <a:prstTxWarp prst="textNoShape">
              <a:avLst/>
            </a:prstTxWarp>
          </a:bodyPr>
          <a:lstStyle/>
          <a:p>
            <a:r>
              <a:rPr lang="en-US" sz="3000" dirty="0" smtClean="0"/>
              <a:t>How do you want to present the idea?</a:t>
            </a:r>
          </a:p>
          <a:p>
            <a:endParaRPr lang="en-US" sz="3000" dirty="0" smtClean="0"/>
          </a:p>
          <a:p>
            <a:r>
              <a:rPr lang="en-US" sz="3000" dirty="0" smtClean="0"/>
              <a:t>What will the shape of the sermon take?</a:t>
            </a:r>
          </a:p>
          <a:p>
            <a:endParaRPr lang="en-US" sz="3000" dirty="0" smtClean="0"/>
          </a:p>
          <a:p>
            <a:endParaRPr lang="en-US" sz="3000" dirty="0" smtClean="0"/>
          </a:p>
          <a:p>
            <a:r>
              <a:rPr lang="en-US" sz="3000" u="sng" dirty="0" smtClean="0"/>
              <a:t>Examples</a:t>
            </a:r>
          </a:p>
          <a:p>
            <a:r>
              <a:rPr lang="en-US" sz="2500" dirty="0" smtClean="0"/>
              <a:t>Deductive, Inductive, Hybrid, Subject Completed</a:t>
            </a:r>
          </a:p>
        </p:txBody>
      </p:sp>
    </p:spTree>
    <p:extLst>
      <p:ext uri="{BB962C8B-B14F-4D97-AF65-F5344CB8AC3E}">
        <p14:creationId xmlns:p14="http://schemas.microsoft.com/office/powerpoint/2010/main" val="8424736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dirty="0" smtClean="0"/>
              <a:t>Four basic forms</a:t>
            </a:r>
            <a:endParaRPr lang="en-US" sz="3600" b="1" dirty="0" smtClean="0"/>
          </a:p>
        </p:txBody>
      </p:sp>
      <p:pic>
        <p:nvPicPr>
          <p:cNvPr id="2" name="Content Placeholder 1" descr="graphic2.jpg"/>
          <p:cNvPicPr>
            <a:picLocks noGrp="1" noChangeAspect="1"/>
          </p:cNvPicPr>
          <p:nvPr>
            <p:ph idx="1"/>
          </p:nvPr>
        </p:nvPicPr>
        <p:blipFill>
          <a:blip r:embed="rId3">
            <a:extLst>
              <a:ext uri="{28A0092B-C50C-407E-A947-70E740481C1C}">
                <a14:useLocalDpi xmlns:a14="http://schemas.microsoft.com/office/drawing/2010/main" val="0"/>
              </a:ext>
            </a:extLst>
          </a:blip>
          <a:srcRect t="-4235" b="-3346"/>
          <a:stretch>
            <a:fillRect/>
          </a:stretch>
        </p:blipFill>
        <p:spPr bwMode="auto">
          <a:xfrm>
            <a:off x="267083" y="1248938"/>
            <a:ext cx="7973616" cy="4036742"/>
          </a:xfrm>
          <a:noFill/>
          <a:ln>
            <a:miter lim="800000"/>
            <a:headEnd/>
            <a:tailEnd/>
          </a:ln>
        </p:spPr>
      </p:pic>
      <p:sp>
        <p:nvSpPr>
          <p:cNvPr id="4" name="TextBox 3"/>
          <p:cNvSpPr txBox="1"/>
          <p:nvPr/>
        </p:nvSpPr>
        <p:spPr>
          <a:xfrm>
            <a:off x="5263376" y="5675970"/>
            <a:ext cx="1940312" cy="400110"/>
          </a:xfrm>
          <a:prstGeom prst="rect">
            <a:avLst/>
          </a:prstGeom>
          <a:noFill/>
        </p:spPr>
        <p:txBody>
          <a:bodyPr wrap="square" rtlCol="0">
            <a:spAutoFit/>
          </a:bodyPr>
          <a:lstStyle/>
          <a:p>
            <a:r>
              <a:rPr lang="en-US" sz="2000" dirty="0" smtClean="0"/>
              <a:t>-Robinson, 79. </a:t>
            </a:r>
            <a:endParaRPr lang="en-US" sz="2000" dirty="0"/>
          </a:p>
        </p:txBody>
      </p:sp>
    </p:spTree>
    <p:extLst>
      <p:ext uri="{BB962C8B-B14F-4D97-AF65-F5344CB8AC3E}">
        <p14:creationId xmlns:p14="http://schemas.microsoft.com/office/powerpoint/2010/main" val="5470128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effectLst>
                  <a:outerShdw blurRad="38100" dist="38100" dir="2700000" algn="tl">
                    <a:srgbClr val="000000">
                      <a:alpha val="43137"/>
                    </a:srgbClr>
                  </a:outerShdw>
                </a:effectLst>
              </a:rPr>
              <a:t>Small group Activity</a:t>
            </a:r>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How will you support your idea?  Try it.  </a:t>
            </a:r>
          </a:p>
          <a:p>
            <a:endParaRPr lang="en-US" b="1" dirty="0"/>
          </a:p>
          <a:p>
            <a:r>
              <a:rPr lang="en-US" b="1" i="1" dirty="0" smtClean="0"/>
              <a:t>Man in the arena</a:t>
            </a:r>
          </a:p>
          <a:p>
            <a:r>
              <a:rPr lang="en-US" b="1" dirty="0" smtClean="0"/>
              <a:t>Idea:  </a:t>
            </a:r>
            <a:r>
              <a:rPr lang="en-US" sz="2000" i="1" dirty="0">
                <a:solidFill>
                  <a:schemeClr val="tx1"/>
                </a:solidFill>
              </a:rPr>
              <a:t>The credit belongs to the man in the arena, because he spends himself for a worthy cause</a:t>
            </a:r>
            <a:r>
              <a:rPr lang="en-US" sz="2000" b="1" i="1" dirty="0" smtClean="0">
                <a:solidFill>
                  <a:schemeClr val="accent4"/>
                </a:solidFill>
              </a:rPr>
              <a:t>.</a:t>
            </a:r>
            <a:endParaRPr lang="en-US" b="1" dirty="0" smtClean="0"/>
          </a:p>
          <a:p>
            <a:r>
              <a:rPr lang="en-US" b="1" dirty="0" smtClean="0"/>
              <a:t>Made sticky:  </a:t>
            </a:r>
            <a:r>
              <a:rPr lang="en-US" sz="2000" i="1" dirty="0" smtClean="0"/>
              <a:t>The one who strives, survives. </a:t>
            </a:r>
          </a:p>
          <a:p>
            <a:endParaRPr lang="en-US" i="1" dirty="0" smtClean="0"/>
          </a:p>
          <a:p>
            <a:r>
              <a:rPr lang="en-US" b="1" i="1" dirty="0" smtClean="0"/>
              <a:t>Psalm 32:1-2</a:t>
            </a:r>
          </a:p>
          <a:p>
            <a:r>
              <a:rPr lang="en-US" b="1" dirty="0" smtClean="0"/>
              <a:t>Idea:  </a:t>
            </a:r>
            <a:r>
              <a:rPr lang="en-US" sz="2000" i="1" dirty="0" smtClean="0"/>
              <a:t>A blessed person is one who’s sins are forgiven.</a:t>
            </a:r>
          </a:p>
          <a:p>
            <a:endParaRPr lang="en-US" sz="2000" i="1" dirty="0" smtClean="0"/>
          </a:p>
          <a:p>
            <a:r>
              <a:rPr lang="en-US" b="1" dirty="0" smtClean="0"/>
              <a:t>Made sticky:  </a:t>
            </a:r>
            <a:r>
              <a:rPr lang="en-US" sz="2000" i="1" dirty="0" smtClean="0"/>
              <a:t>The Blessed is the one who’s Confessed.  </a:t>
            </a:r>
          </a:p>
          <a:p>
            <a:endParaRPr lang="en-US" sz="2000" i="1" dirty="0" smtClean="0"/>
          </a:p>
        </p:txBody>
      </p:sp>
    </p:spTree>
    <p:extLst>
      <p:ext uri="{BB962C8B-B14F-4D97-AF65-F5344CB8AC3E}">
        <p14:creationId xmlns:p14="http://schemas.microsoft.com/office/powerpoint/2010/main" val="13697247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effectLst>
                  <a:outerShdw blurRad="38100" dist="38100" dir="2700000" algn="tl">
                    <a:srgbClr val="000000">
                      <a:alpha val="43137"/>
                    </a:srgbClr>
                  </a:outerShdw>
                </a:effectLst>
              </a:rPr>
              <a:t>The Big Idea</a:t>
            </a:r>
            <a:endParaRPr lang="en-US" sz="3000" dirty="0">
              <a:effectLst>
                <a:outerShdw blurRad="38100" dist="38100" dir="2700000" algn="tl">
                  <a:srgbClr val="000000">
                    <a:alpha val="43137"/>
                  </a:srgbClr>
                </a:outerShdw>
              </a:effectLst>
            </a:endParaRPr>
          </a:p>
        </p:txBody>
      </p:sp>
      <p:sp>
        <p:nvSpPr>
          <p:cNvPr id="6" name="Content Placeholder 5"/>
          <p:cNvSpPr>
            <a:spLocks noGrp="1"/>
          </p:cNvSpPr>
          <p:nvPr>
            <p:ph sz="quarter" idx="16"/>
          </p:nvPr>
        </p:nvSpPr>
        <p:spPr>
          <a:xfrm>
            <a:off x="356839" y="1204332"/>
            <a:ext cx="7352061" cy="4739268"/>
          </a:xfrm>
        </p:spPr>
        <p:txBody>
          <a:bodyPr/>
          <a:lstStyle/>
          <a:p>
            <a:pPr>
              <a:buFont typeface="Arial" pitchFamily="34" charset="0"/>
              <a:buChar char="•"/>
            </a:pPr>
            <a:r>
              <a:rPr lang="en-US" sz="3000" dirty="0" smtClean="0"/>
              <a:t>A mist in the pulpit is a fog in the pew. </a:t>
            </a:r>
          </a:p>
          <a:p>
            <a:pPr>
              <a:buFont typeface="Arial" pitchFamily="34" charset="0"/>
              <a:buChar char="•"/>
            </a:pPr>
            <a:r>
              <a:rPr lang="en-US" sz="3000" dirty="0" smtClean="0"/>
              <a:t>If the speaker has no point the listeners will miss it every time. </a:t>
            </a:r>
          </a:p>
          <a:p>
            <a:pPr lvl="1">
              <a:buFont typeface="Arial" pitchFamily="34" charset="0"/>
              <a:buChar char="•"/>
            </a:pPr>
            <a:r>
              <a:rPr lang="en-US" sz="3000" dirty="0" smtClean="0"/>
              <a:t>Craft a compelling Idea from your sacred book and present it with clarity.  </a:t>
            </a:r>
          </a:p>
          <a:p>
            <a:pPr>
              <a:buFont typeface="Arial" pitchFamily="34" charset="0"/>
              <a:buChar char="•"/>
            </a:pPr>
            <a:r>
              <a:rPr lang="en-US" sz="3000" dirty="0" smtClean="0"/>
              <a:t>Those who listen will be blessed and respond.</a:t>
            </a:r>
          </a:p>
          <a:p>
            <a:endParaRPr lang="en-US" sz="3000" dirty="0" smtClean="0"/>
          </a:p>
        </p:txBody>
      </p:sp>
      <p:sp>
        <p:nvSpPr>
          <p:cNvPr id="7" name="Slide Number Placeholder 6"/>
          <p:cNvSpPr>
            <a:spLocks noGrp="1"/>
          </p:cNvSpPr>
          <p:nvPr>
            <p:ph type="sldNum" sz="quarter" idx="17"/>
          </p:nvPr>
        </p:nvSpPr>
        <p:spPr/>
        <p:txBody>
          <a:bodyPr/>
          <a:lstStyle/>
          <a:p>
            <a:fld id="{53CBD23D-AC1C-4AAF-81A2-05A66E8F355A}" type="slidenum">
              <a:rPr lang="en-US" smtClean="0"/>
              <a:pPr/>
              <a:t>41</a:t>
            </a:fld>
            <a:endParaRPr lang="en-US"/>
          </a:p>
        </p:txBody>
      </p:sp>
    </p:spTree>
    <p:extLst>
      <p:ext uri="{BB962C8B-B14F-4D97-AF65-F5344CB8AC3E}">
        <p14:creationId xmlns:p14="http://schemas.microsoft.com/office/powerpoint/2010/main" val="6320744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Importance of Purpose</a:t>
            </a:r>
            <a:endParaRPr lang="en-US" dirty="0"/>
          </a:p>
        </p:txBody>
      </p:sp>
      <p:sp>
        <p:nvSpPr>
          <p:cNvPr id="3" name="Content Placeholder 2"/>
          <p:cNvSpPr>
            <a:spLocks noGrp="1"/>
          </p:cNvSpPr>
          <p:nvPr>
            <p:ph idx="1"/>
          </p:nvPr>
        </p:nvSpPr>
        <p:spPr>
          <a:xfrm>
            <a:off x="345142" y="1215278"/>
            <a:ext cx="6800725" cy="4355789"/>
          </a:xfrm>
        </p:spPr>
        <p:txBody>
          <a:bodyPr/>
          <a:lstStyle/>
          <a:p>
            <a:pPr marL="342900" indent="-342900">
              <a:buFont typeface="Arial" panose="020B0604020202020204" pitchFamily="34" charset="0"/>
              <a:buChar char="•"/>
            </a:pPr>
            <a:r>
              <a:rPr lang="en-US" dirty="0"/>
              <a:t>So What? </a:t>
            </a:r>
            <a:endParaRPr lang="en-US" dirty="0" smtClean="0"/>
          </a:p>
          <a:p>
            <a:pPr marL="342900" indent="-342900">
              <a:buFont typeface="Arial" panose="020B0604020202020204" pitchFamily="34" charset="0"/>
              <a:buChar char="•"/>
            </a:pPr>
            <a:r>
              <a:rPr lang="en-US" dirty="0" smtClean="0"/>
              <a:t>Who </a:t>
            </a:r>
            <a:r>
              <a:rPr lang="en-US" dirty="0"/>
              <a:t>Cares? </a:t>
            </a:r>
            <a:endParaRPr lang="en-US" dirty="0" smtClean="0"/>
          </a:p>
          <a:p>
            <a:pPr marL="342900" indent="-342900">
              <a:buFont typeface="Arial" panose="020B0604020202020204" pitchFamily="34" charset="0"/>
              <a:buChar char="•"/>
            </a:pPr>
            <a:r>
              <a:rPr lang="en-US" dirty="0" smtClean="0"/>
              <a:t>What </a:t>
            </a:r>
            <a:r>
              <a:rPr lang="en-US" dirty="0"/>
              <a:t>Difference does it make?  </a:t>
            </a:r>
          </a:p>
          <a:p>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42</a:t>
            </a:fld>
            <a:endParaRPr lang="en-US"/>
          </a:p>
        </p:txBody>
      </p:sp>
    </p:spTree>
    <p:extLst>
      <p:ext uri="{BB962C8B-B14F-4D97-AF65-F5344CB8AC3E}">
        <p14:creationId xmlns:p14="http://schemas.microsoft.com/office/powerpoint/2010/main" val="3446390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C44EEF-44F4-48F3-872B-13327F52D2D7}" type="slidenum">
              <a:rPr lang="en-US"/>
              <a:pPr>
                <a:defRPr/>
              </a:pPr>
              <a:t>43</a:t>
            </a:fld>
            <a:endParaRPr lang="en-US" dirty="0"/>
          </a:p>
        </p:txBody>
      </p:sp>
      <p:sp>
        <p:nvSpPr>
          <p:cNvPr id="1143810" name="Rectangle 2"/>
          <p:cNvSpPr>
            <a:spLocks noGrp="1" noChangeArrowheads="1"/>
          </p:cNvSpPr>
          <p:nvPr>
            <p:ph type="title"/>
          </p:nvPr>
        </p:nvSpPr>
        <p:spPr bwMode="auto">
          <a:xfrm>
            <a:off x="334537" y="274638"/>
            <a:ext cx="7510888"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Purpose of Sermon</a:t>
            </a:r>
          </a:p>
        </p:txBody>
      </p:sp>
      <p:sp>
        <p:nvSpPr>
          <p:cNvPr id="5124"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90000"/>
              </a:lnSpc>
              <a:buFontTx/>
              <a:buNone/>
            </a:pPr>
            <a:r>
              <a:rPr lang="en-US" sz="3000" b="1" i="1" dirty="0" smtClean="0"/>
              <a:t>Ask the question as a result of this message I want my listeners to __________?</a:t>
            </a:r>
          </a:p>
          <a:p>
            <a:pPr>
              <a:lnSpc>
                <a:spcPct val="90000"/>
              </a:lnSpc>
              <a:buFontTx/>
              <a:buNone/>
            </a:pPr>
            <a:endParaRPr lang="en-US" sz="3000" b="1" i="1" dirty="0" smtClean="0"/>
          </a:p>
          <a:p>
            <a:pPr>
              <a:lnSpc>
                <a:spcPct val="90000"/>
              </a:lnSpc>
              <a:buFontTx/>
              <a:buNone/>
            </a:pPr>
            <a:r>
              <a:rPr lang="en-US" sz="3000" b="1" i="1" dirty="0" smtClean="0"/>
              <a:t>Now what?</a:t>
            </a:r>
          </a:p>
          <a:p>
            <a:pPr>
              <a:lnSpc>
                <a:spcPct val="90000"/>
              </a:lnSpc>
              <a:buFont typeface="Arial" pitchFamily="34" charset="0"/>
              <a:buChar char="•"/>
            </a:pPr>
            <a:r>
              <a:rPr lang="en-US" sz="3000" i="1" dirty="0" smtClean="0"/>
              <a:t>Know/Head</a:t>
            </a:r>
          </a:p>
          <a:p>
            <a:pPr>
              <a:lnSpc>
                <a:spcPct val="90000"/>
              </a:lnSpc>
              <a:buFont typeface="Arial" pitchFamily="34" charset="0"/>
              <a:buChar char="•"/>
            </a:pPr>
            <a:r>
              <a:rPr lang="en-US" sz="3000" i="1" dirty="0" smtClean="0"/>
              <a:t>Be/Heart</a:t>
            </a:r>
          </a:p>
          <a:p>
            <a:pPr>
              <a:lnSpc>
                <a:spcPct val="90000"/>
              </a:lnSpc>
              <a:buFont typeface="Arial" pitchFamily="34" charset="0"/>
              <a:buChar char="•"/>
            </a:pPr>
            <a:r>
              <a:rPr lang="en-US" sz="3000" i="1" dirty="0" smtClean="0"/>
              <a:t>Do/Hands</a:t>
            </a:r>
          </a:p>
          <a:p>
            <a:pPr>
              <a:lnSpc>
                <a:spcPct val="90000"/>
              </a:lnSpc>
              <a:buFontTx/>
              <a:buNone/>
            </a:pPr>
            <a:endParaRPr lang="en-US" sz="3000" b="1" i="1" dirty="0" smtClean="0"/>
          </a:p>
          <a:p>
            <a:pPr>
              <a:lnSpc>
                <a:spcPct val="90000"/>
              </a:lnSpc>
              <a:buFontTx/>
              <a:buNone/>
            </a:pPr>
            <a:endParaRPr lang="en-US" sz="1600" b="1" i="1" dirty="0" smtClean="0"/>
          </a:p>
          <a:p>
            <a:pPr>
              <a:lnSpc>
                <a:spcPct val="90000"/>
              </a:lnSpc>
              <a:buFontTx/>
              <a:buNone/>
            </a:pPr>
            <a:r>
              <a:rPr lang="en-US" sz="4400" b="1" i="1" dirty="0" smtClean="0"/>
              <a:t>             </a:t>
            </a:r>
            <a:endParaRPr lang="en-US" sz="2000" dirty="0" smtClean="0"/>
          </a:p>
        </p:txBody>
      </p:sp>
    </p:spTree>
    <p:extLst>
      <p:ext uri="{BB962C8B-B14F-4D97-AF65-F5344CB8AC3E}">
        <p14:creationId xmlns:p14="http://schemas.microsoft.com/office/powerpoint/2010/main" val="31272800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C44EEF-44F4-48F3-872B-13327F52D2D7}" type="slidenum">
              <a:rPr lang="en-US"/>
              <a:pPr>
                <a:defRPr/>
              </a:pPr>
              <a:t>44</a:t>
            </a:fld>
            <a:endParaRPr lang="en-US" dirty="0"/>
          </a:p>
        </p:txBody>
      </p:sp>
      <p:sp>
        <p:nvSpPr>
          <p:cNvPr id="1143810" name="Rectangle 2"/>
          <p:cNvSpPr>
            <a:spLocks noGrp="1" noChangeArrowheads="1"/>
          </p:cNvSpPr>
          <p:nvPr>
            <p:ph type="title"/>
          </p:nvPr>
        </p:nvSpPr>
        <p:spPr bwMode="auto">
          <a:xfrm>
            <a:off x="334537" y="274638"/>
            <a:ext cx="7510888"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Purpose of Sermon</a:t>
            </a:r>
          </a:p>
        </p:txBody>
      </p:sp>
      <p:sp>
        <p:nvSpPr>
          <p:cNvPr id="5124" name="Rectangle 3"/>
          <p:cNvSpPr>
            <a:spLocks noGrp="1" noChangeArrowheads="1"/>
          </p:cNvSpPr>
          <p:nvPr>
            <p:ph type="body" idx="1"/>
          </p:nvPr>
        </p:nvSpPr>
        <p:spPr bwMode="auto">
          <a:xfrm>
            <a:off x="345141" y="1215278"/>
            <a:ext cx="7962518"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buFontTx/>
              <a:buNone/>
            </a:pPr>
            <a:r>
              <a:rPr lang="en-US" sz="3000" dirty="0" smtClean="0"/>
              <a:t>A </a:t>
            </a:r>
            <a:r>
              <a:rPr lang="en-US" sz="3000" b="1" i="1" dirty="0" smtClean="0"/>
              <a:t>purpose</a:t>
            </a:r>
            <a:r>
              <a:rPr lang="en-US" sz="3000" dirty="0" smtClean="0"/>
              <a:t> differs from the </a:t>
            </a:r>
            <a:r>
              <a:rPr lang="en-US" sz="3000" u="sng" dirty="0" smtClean="0"/>
              <a:t>sermon idea</a:t>
            </a:r>
            <a:r>
              <a:rPr lang="en-US" sz="3000" dirty="0" smtClean="0"/>
              <a:t>, </a:t>
            </a:r>
          </a:p>
          <a:p>
            <a:pPr>
              <a:lnSpc>
                <a:spcPct val="90000"/>
              </a:lnSpc>
              <a:buFontTx/>
              <a:buNone/>
            </a:pPr>
            <a:r>
              <a:rPr lang="en-US" sz="3000" dirty="0" smtClean="0"/>
              <a:t>in the same way </a:t>
            </a:r>
          </a:p>
          <a:p>
            <a:pPr>
              <a:lnSpc>
                <a:spcPct val="90000"/>
              </a:lnSpc>
              <a:buFontTx/>
              <a:buNone/>
            </a:pPr>
            <a:r>
              <a:rPr lang="en-US" sz="3000" dirty="0" smtClean="0"/>
              <a:t>a </a:t>
            </a:r>
            <a:r>
              <a:rPr lang="en-US" sz="3000" b="1" i="1" dirty="0" smtClean="0"/>
              <a:t>target</a:t>
            </a:r>
            <a:r>
              <a:rPr lang="en-US" sz="3000" dirty="0" smtClean="0"/>
              <a:t> differs from the </a:t>
            </a:r>
            <a:r>
              <a:rPr lang="en-US" sz="3000" u="sng" dirty="0" smtClean="0"/>
              <a:t>arrow</a:t>
            </a:r>
            <a:r>
              <a:rPr lang="en-US" sz="3000" dirty="0" smtClean="0"/>
              <a:t>; </a:t>
            </a:r>
          </a:p>
          <a:p>
            <a:pPr>
              <a:lnSpc>
                <a:spcPct val="90000"/>
              </a:lnSpc>
              <a:buFontTx/>
              <a:buNone/>
            </a:pPr>
            <a:r>
              <a:rPr lang="en-US" sz="3000" dirty="0" smtClean="0"/>
              <a:t>as </a:t>
            </a:r>
            <a:r>
              <a:rPr lang="en-US" sz="3000" b="1" i="1" dirty="0" smtClean="0"/>
              <a:t>taking a trip </a:t>
            </a:r>
            <a:r>
              <a:rPr lang="en-US" sz="3000" dirty="0" smtClean="0"/>
              <a:t>differs from </a:t>
            </a:r>
            <a:r>
              <a:rPr lang="en-US" sz="3000" u="sng" dirty="0" smtClean="0"/>
              <a:t>studying a map</a:t>
            </a:r>
            <a:r>
              <a:rPr lang="en-US" sz="3000" dirty="0" smtClean="0"/>
              <a:t>; as </a:t>
            </a:r>
            <a:r>
              <a:rPr lang="en-US" sz="3000" b="1" i="1" dirty="0" smtClean="0"/>
              <a:t>baking a pie </a:t>
            </a:r>
            <a:r>
              <a:rPr lang="en-US" sz="3000" dirty="0" smtClean="0"/>
              <a:t>differs from </a:t>
            </a:r>
            <a:r>
              <a:rPr lang="en-US" sz="3000" u="sng" dirty="0" smtClean="0"/>
              <a:t>reading a recipe</a:t>
            </a:r>
            <a:r>
              <a:rPr lang="en-US" sz="3000" dirty="0" smtClean="0"/>
              <a:t>.  </a:t>
            </a:r>
          </a:p>
          <a:p>
            <a:pPr>
              <a:lnSpc>
                <a:spcPct val="90000"/>
              </a:lnSpc>
              <a:buFontTx/>
              <a:buNone/>
            </a:pPr>
            <a:endParaRPr lang="en-US" sz="3000" dirty="0" smtClean="0"/>
          </a:p>
          <a:p>
            <a:pPr>
              <a:lnSpc>
                <a:spcPct val="90000"/>
              </a:lnSpc>
              <a:buFontTx/>
              <a:buNone/>
            </a:pPr>
            <a:r>
              <a:rPr lang="en-US" sz="3200" dirty="0" smtClean="0"/>
              <a:t>*The </a:t>
            </a:r>
            <a:r>
              <a:rPr lang="en-US" sz="3200" b="1" i="1" u="sng" dirty="0" smtClean="0"/>
              <a:t>IDEA</a:t>
            </a:r>
            <a:r>
              <a:rPr lang="en-US" sz="3200" dirty="0" smtClean="0"/>
              <a:t> </a:t>
            </a:r>
            <a:r>
              <a:rPr lang="en-US" sz="3200" dirty="0" smtClean="0">
                <a:solidFill>
                  <a:schemeClr val="tx1"/>
                </a:solidFill>
              </a:rPr>
              <a:t>states the truth</a:t>
            </a:r>
            <a:r>
              <a:rPr lang="en-US" sz="3200" dirty="0" smtClean="0"/>
              <a:t>, the </a:t>
            </a:r>
            <a:r>
              <a:rPr lang="en-US" sz="3200" b="1" i="1" u="sng" dirty="0" smtClean="0"/>
              <a:t>PURPOSE</a:t>
            </a:r>
            <a:r>
              <a:rPr lang="en-US" sz="3200" dirty="0" smtClean="0"/>
              <a:t> </a:t>
            </a:r>
            <a:r>
              <a:rPr lang="en-US" sz="3200" dirty="0" smtClean="0">
                <a:solidFill>
                  <a:schemeClr val="tx1"/>
                </a:solidFill>
              </a:rPr>
              <a:t>defines what the truth should accomplish</a:t>
            </a:r>
            <a:r>
              <a:rPr lang="en-US" sz="3000" dirty="0" smtClean="0"/>
              <a:t>.</a:t>
            </a:r>
          </a:p>
          <a:p>
            <a:pPr>
              <a:lnSpc>
                <a:spcPct val="90000"/>
              </a:lnSpc>
              <a:buFontTx/>
              <a:buNone/>
            </a:pPr>
            <a:r>
              <a:rPr lang="en-US" sz="3000" dirty="0" smtClean="0"/>
              <a:t>						</a:t>
            </a:r>
            <a:r>
              <a:rPr lang="en-US" sz="2000" dirty="0" smtClean="0"/>
              <a:t>-Robinson, 72.  </a:t>
            </a:r>
          </a:p>
          <a:p>
            <a:pPr>
              <a:lnSpc>
                <a:spcPct val="90000"/>
              </a:lnSpc>
              <a:buFontTx/>
              <a:buNone/>
            </a:pPr>
            <a:endParaRPr lang="en-US" sz="1600" b="1" i="1" dirty="0" smtClean="0"/>
          </a:p>
          <a:p>
            <a:pPr>
              <a:lnSpc>
                <a:spcPct val="90000"/>
              </a:lnSpc>
              <a:buFontTx/>
              <a:buNone/>
            </a:pPr>
            <a:r>
              <a:rPr lang="en-US" sz="4400" b="1" i="1" dirty="0" smtClean="0"/>
              <a:t>             </a:t>
            </a:r>
            <a:endParaRPr lang="en-US" sz="2000" dirty="0" smtClean="0"/>
          </a:p>
        </p:txBody>
      </p:sp>
    </p:spTree>
    <p:extLst>
      <p:ext uri="{BB962C8B-B14F-4D97-AF65-F5344CB8AC3E}">
        <p14:creationId xmlns:p14="http://schemas.microsoft.com/office/powerpoint/2010/main" val="22193702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C44EEF-44F4-48F3-872B-13327F52D2D7}" type="slidenum">
              <a:rPr lang="en-US"/>
              <a:pPr>
                <a:defRPr/>
              </a:pPr>
              <a:t>45</a:t>
            </a:fld>
            <a:endParaRPr lang="en-US" dirty="0"/>
          </a:p>
        </p:txBody>
      </p:sp>
      <p:sp>
        <p:nvSpPr>
          <p:cNvPr id="1143810" name="Rectangle 2"/>
          <p:cNvSpPr>
            <a:spLocks noGrp="1" noChangeArrowheads="1"/>
          </p:cNvSpPr>
          <p:nvPr>
            <p:ph type="title"/>
          </p:nvPr>
        </p:nvSpPr>
        <p:spPr bwMode="auto">
          <a:xfrm>
            <a:off x="334537" y="274638"/>
            <a:ext cx="7510888"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Purpose of Sermon</a:t>
            </a:r>
          </a:p>
        </p:txBody>
      </p:sp>
      <p:sp>
        <p:nvSpPr>
          <p:cNvPr id="5124" name="Rectangle 3"/>
          <p:cNvSpPr>
            <a:spLocks noGrp="1" noChangeArrowheads="1"/>
          </p:cNvSpPr>
          <p:nvPr>
            <p:ph type="body" idx="1"/>
          </p:nvPr>
        </p:nvSpPr>
        <p:spPr bwMode="auto">
          <a:xfrm>
            <a:off x="345141" y="1215278"/>
            <a:ext cx="7639132"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buFontTx/>
              <a:buNone/>
            </a:pPr>
            <a:r>
              <a:rPr lang="en-US" sz="3000" b="1" u="sng" dirty="0" smtClean="0"/>
              <a:t>Three Developmental Questions</a:t>
            </a:r>
          </a:p>
          <a:p>
            <a:pPr>
              <a:lnSpc>
                <a:spcPct val="90000"/>
              </a:lnSpc>
              <a:buFontTx/>
              <a:buNone/>
            </a:pPr>
            <a:endParaRPr lang="en-US" sz="3000" b="1" i="1" dirty="0" smtClean="0"/>
          </a:p>
          <a:p>
            <a:pPr>
              <a:lnSpc>
                <a:spcPct val="90000"/>
              </a:lnSpc>
              <a:buFontTx/>
              <a:buNone/>
            </a:pPr>
            <a:r>
              <a:rPr lang="en-US" sz="3000" i="1" dirty="0" smtClean="0"/>
              <a:t>1) What does this mean?</a:t>
            </a:r>
          </a:p>
          <a:p>
            <a:pPr>
              <a:lnSpc>
                <a:spcPct val="90000"/>
              </a:lnSpc>
              <a:buFontTx/>
              <a:buNone/>
            </a:pPr>
            <a:endParaRPr lang="en-US" sz="3000" i="1" dirty="0" smtClean="0"/>
          </a:p>
          <a:p>
            <a:pPr>
              <a:lnSpc>
                <a:spcPct val="90000"/>
              </a:lnSpc>
              <a:buFontTx/>
              <a:buNone/>
            </a:pPr>
            <a:r>
              <a:rPr lang="en-US" sz="3000" i="1" dirty="0" smtClean="0"/>
              <a:t>2) Is this true? Do I believe it?</a:t>
            </a:r>
          </a:p>
          <a:p>
            <a:pPr>
              <a:lnSpc>
                <a:spcPct val="90000"/>
              </a:lnSpc>
              <a:buFontTx/>
              <a:buNone/>
            </a:pPr>
            <a:endParaRPr lang="en-US" sz="3000" i="1" dirty="0" smtClean="0"/>
          </a:p>
          <a:p>
            <a:pPr>
              <a:lnSpc>
                <a:spcPct val="90000"/>
              </a:lnSpc>
              <a:buFontTx/>
              <a:buNone/>
            </a:pPr>
            <a:r>
              <a:rPr lang="en-US" sz="3000" i="1" dirty="0" smtClean="0"/>
              <a:t>3) So What? What difference does it make?</a:t>
            </a:r>
          </a:p>
          <a:p>
            <a:pPr>
              <a:lnSpc>
                <a:spcPct val="90000"/>
              </a:lnSpc>
              <a:buFontTx/>
              <a:buNone/>
            </a:pPr>
            <a:r>
              <a:rPr lang="en-US" sz="3000" b="1" i="1" dirty="0" smtClean="0"/>
              <a:t>						</a:t>
            </a:r>
            <a:r>
              <a:rPr lang="en-US" sz="2000" b="1" i="1" dirty="0" smtClean="0"/>
              <a:t>-Robinson, 67.</a:t>
            </a:r>
          </a:p>
          <a:p>
            <a:pPr>
              <a:lnSpc>
                <a:spcPct val="90000"/>
              </a:lnSpc>
              <a:buFontTx/>
              <a:buNone/>
            </a:pPr>
            <a:endParaRPr lang="en-US" sz="1600" b="1" i="1" dirty="0" smtClean="0"/>
          </a:p>
          <a:p>
            <a:pPr>
              <a:lnSpc>
                <a:spcPct val="90000"/>
              </a:lnSpc>
              <a:buFontTx/>
              <a:buNone/>
            </a:pPr>
            <a:r>
              <a:rPr lang="en-US" sz="4400" b="1" i="1" dirty="0" smtClean="0"/>
              <a:t>             </a:t>
            </a:r>
            <a:endParaRPr lang="en-US" sz="2000" dirty="0" smtClean="0"/>
          </a:p>
        </p:txBody>
      </p:sp>
    </p:spTree>
    <p:extLst>
      <p:ext uri="{BB962C8B-B14F-4D97-AF65-F5344CB8AC3E}">
        <p14:creationId xmlns:p14="http://schemas.microsoft.com/office/powerpoint/2010/main" val="19794782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the Objective of </a:t>
            </a:r>
            <a:br>
              <a:rPr lang="en-US" dirty="0" smtClean="0"/>
            </a:br>
            <a:r>
              <a:rPr lang="en-US" dirty="0"/>
              <a:t>	</a:t>
            </a:r>
            <a:r>
              <a:rPr lang="en-US" dirty="0" smtClean="0"/>
              <a:t>		the </a:t>
            </a:r>
            <a:r>
              <a:rPr lang="en-US" dirty="0" err="1" smtClean="0"/>
              <a:t>Khutbah</a:t>
            </a:r>
            <a:r>
              <a:rPr lang="en-US" dirty="0" smtClean="0"/>
              <a:t> (Sermon)</a:t>
            </a:r>
            <a:endParaRPr lang="en-US" dirty="0"/>
          </a:p>
        </p:txBody>
      </p:sp>
      <p:sp>
        <p:nvSpPr>
          <p:cNvPr id="3" name="Content Placeholder 2"/>
          <p:cNvSpPr>
            <a:spLocks noGrp="1"/>
          </p:cNvSpPr>
          <p:nvPr>
            <p:ph idx="1"/>
          </p:nvPr>
        </p:nvSpPr>
        <p:spPr/>
        <p:txBody>
          <a:bodyPr/>
          <a:lstStyle/>
          <a:p>
            <a:pPr marL="342900" indent="-342900">
              <a:buFont typeface="Arial"/>
              <a:buChar char="•"/>
            </a:pPr>
            <a:r>
              <a:rPr lang="en-US" sz="2800" dirty="0" smtClean="0"/>
              <a:t>Am I going to persuade the audience to espouse a new idea, correct certain misunderstandings?  Or Am I going to spiritually inspire, inform, or mobilize the audience for a certain action?</a:t>
            </a:r>
          </a:p>
          <a:p>
            <a:endParaRPr lang="en-US" sz="2800" dirty="0"/>
          </a:p>
          <a:p>
            <a:r>
              <a:rPr lang="en-US" sz="2800" dirty="0" smtClean="0"/>
              <a:t>			-</a:t>
            </a:r>
            <a:r>
              <a:rPr lang="en-US" sz="2800" dirty="0" err="1" smtClean="0"/>
              <a:t>Wael</a:t>
            </a:r>
            <a:r>
              <a:rPr lang="en-US" sz="2800" dirty="0" smtClean="0"/>
              <a:t> </a:t>
            </a:r>
            <a:r>
              <a:rPr lang="en-US" sz="2800" dirty="0" err="1" smtClean="0"/>
              <a:t>Alkhairo</a:t>
            </a:r>
            <a:r>
              <a:rPr lang="en-US" sz="2800" dirty="0" smtClean="0"/>
              <a:t>, 41.</a:t>
            </a:r>
          </a:p>
          <a:p>
            <a:r>
              <a:rPr lang="en-US" sz="2000" i="1" dirty="0" smtClean="0"/>
              <a:t>Speaking for Change:  A Guide to Making Effective Friday Sermons</a:t>
            </a:r>
            <a:r>
              <a:rPr lang="en-US" sz="2000" dirty="0" smtClean="0"/>
              <a:t>.  </a:t>
            </a:r>
            <a:endParaRPr lang="en-US" sz="2000"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46</a:t>
            </a:fld>
            <a:endParaRPr lang="en-US"/>
          </a:p>
        </p:txBody>
      </p:sp>
    </p:spTree>
    <p:extLst>
      <p:ext uri="{BB962C8B-B14F-4D97-AF65-F5344CB8AC3E}">
        <p14:creationId xmlns:p14="http://schemas.microsoft.com/office/powerpoint/2010/main" val="2479874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72966" y="274638"/>
            <a:ext cx="7285147"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sz="3600" b="1" dirty="0" smtClean="0"/>
              <a:t>Running the Bases</a:t>
            </a:r>
            <a:endParaRPr lang="en-US" sz="3600" b="1" dirty="0" smtClean="0">
              <a:effectLst>
                <a:outerShdw blurRad="38100" dist="38100" dir="2700000" algn="tl">
                  <a:srgbClr val="C0C0C0"/>
                </a:outerShdw>
              </a:effectLst>
            </a:endParaRPr>
          </a:p>
        </p:txBody>
      </p:sp>
      <p:sp>
        <p:nvSpPr>
          <p:cNvPr id="2" name="Slide Number Placeholder 1"/>
          <p:cNvSpPr>
            <a:spLocks noGrp="1"/>
          </p:cNvSpPr>
          <p:nvPr>
            <p:ph type="sldNum" sz="quarter" idx="10"/>
          </p:nvPr>
        </p:nvSpPr>
        <p:spPr/>
        <p:txBody>
          <a:bodyPr/>
          <a:lstStyle/>
          <a:p>
            <a:fld id="{0720D076-B867-4310-B849-9D67C90AB3E4}" type="slidenum">
              <a:rPr lang="en-US" smtClean="0"/>
              <a:pPr/>
              <a:t>47</a:t>
            </a:fld>
            <a:endParaRPr lang="en-US"/>
          </a:p>
        </p:txBody>
      </p:sp>
      <p:pic>
        <p:nvPicPr>
          <p:cNvPr id="5" name="Content Placeholder 4"/>
          <p:cNvPicPr>
            <a:picLocks noGrp="1" noChangeAspect="1"/>
          </p:cNvPicPr>
          <p:nvPr>
            <p:ph idx="1"/>
          </p:nvPr>
        </p:nvPicPr>
        <p:blipFill rotWithShape="1">
          <a:blip r:embed="rId4"/>
          <a:srcRect l="50417" t="17354" r="293" b="4769"/>
          <a:stretch/>
        </p:blipFill>
        <p:spPr>
          <a:xfrm>
            <a:off x="495370" y="1110357"/>
            <a:ext cx="7262743" cy="4590052"/>
          </a:xfrm>
          <a:prstGeom prst="rect">
            <a:avLst/>
          </a:prstGeom>
        </p:spPr>
      </p:pic>
    </p:spTree>
    <p:custDataLst>
      <p:tags r:id="rId1"/>
    </p:custDataLst>
    <p:extLst>
      <p:ext uri="{BB962C8B-B14F-4D97-AF65-F5344CB8AC3E}">
        <p14:creationId xmlns:p14="http://schemas.microsoft.com/office/powerpoint/2010/main" val="37756520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Purpose</a:t>
            </a:r>
            <a:endParaRPr lang="en-US" dirty="0"/>
          </a:p>
        </p:txBody>
      </p:sp>
      <p:pic>
        <p:nvPicPr>
          <p:cNvPr id="5" name="Content Placeholder 4" descr="elements.jpg"/>
          <p:cNvPicPr>
            <a:picLocks noGrp="1" noChangeAspect="1"/>
          </p:cNvPicPr>
          <p:nvPr>
            <p:ph idx="1"/>
          </p:nvPr>
        </p:nvPicPr>
        <p:blipFill>
          <a:blip r:embed="rId3"/>
          <a:stretch>
            <a:fillRect/>
          </a:stretch>
        </p:blipFill>
        <p:spPr>
          <a:xfrm>
            <a:off x="902191" y="1216025"/>
            <a:ext cx="6285518" cy="4714875"/>
          </a:xfrm>
        </p:spPr>
      </p:pic>
      <p:sp>
        <p:nvSpPr>
          <p:cNvPr id="4" name="Slide Number Placeholder 3"/>
          <p:cNvSpPr>
            <a:spLocks noGrp="1"/>
          </p:cNvSpPr>
          <p:nvPr>
            <p:ph type="sldNum" sz="quarter" idx="10"/>
          </p:nvPr>
        </p:nvSpPr>
        <p:spPr/>
        <p:txBody>
          <a:bodyPr/>
          <a:lstStyle/>
          <a:p>
            <a:fld id="{0720D076-B867-4310-B849-9D67C90AB3E4}" type="slidenum">
              <a:rPr lang="en-US" smtClean="0"/>
              <a:pPr/>
              <a:t>48</a:t>
            </a:fld>
            <a:endParaRPr lang="en-US"/>
          </a:p>
        </p:txBody>
      </p:sp>
    </p:spTree>
    <p:extLst>
      <p:ext uri="{BB962C8B-B14F-4D97-AF65-F5344CB8AC3E}">
        <p14:creationId xmlns:p14="http://schemas.microsoft.com/office/powerpoint/2010/main" val="23035154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the Pieces together</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2817" y="1076326"/>
            <a:ext cx="7100197" cy="5019674"/>
          </a:xfrm>
        </p:spPr>
      </p:pic>
      <p:sp>
        <p:nvSpPr>
          <p:cNvPr id="4" name="Slide Number Placeholder 3"/>
          <p:cNvSpPr>
            <a:spLocks noGrp="1"/>
          </p:cNvSpPr>
          <p:nvPr>
            <p:ph type="sldNum" sz="quarter" idx="10"/>
          </p:nvPr>
        </p:nvSpPr>
        <p:spPr/>
        <p:txBody>
          <a:bodyPr/>
          <a:lstStyle/>
          <a:p>
            <a:fld id="{0720D076-B867-4310-B849-9D67C90AB3E4}" type="slidenum">
              <a:rPr lang="en-US" smtClean="0"/>
              <a:pPr/>
              <a:t>49</a:t>
            </a:fld>
            <a:endParaRPr lang="en-US"/>
          </a:p>
        </p:txBody>
      </p:sp>
    </p:spTree>
    <p:extLst>
      <p:ext uri="{BB962C8B-B14F-4D97-AF65-F5344CB8AC3E}">
        <p14:creationId xmlns:p14="http://schemas.microsoft.com/office/powerpoint/2010/main" val="600019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Illustrations </a:t>
            </a:r>
            <a:endParaRPr lang="en-US" dirty="0"/>
          </a:p>
        </p:txBody>
      </p:sp>
      <p:sp>
        <p:nvSpPr>
          <p:cNvPr id="3" name="Content Placeholder 2"/>
          <p:cNvSpPr>
            <a:spLocks noGrp="1"/>
          </p:cNvSpPr>
          <p:nvPr>
            <p:ph idx="1"/>
          </p:nvPr>
        </p:nvSpPr>
        <p:spPr/>
        <p:txBody>
          <a:bodyPr/>
          <a:lstStyle/>
          <a:p>
            <a:r>
              <a:rPr lang="en-US" dirty="0" smtClean="0"/>
              <a:t>Ask the questions, </a:t>
            </a:r>
          </a:p>
          <a:p>
            <a:pPr lvl="1">
              <a:buFont typeface="Arial" pitchFamily="34" charset="0"/>
              <a:buChar char="•"/>
            </a:pPr>
            <a:r>
              <a:rPr lang="en-US" dirty="0" smtClean="0"/>
              <a:t>“What am I illustrating?”</a:t>
            </a:r>
          </a:p>
          <a:p>
            <a:pPr lvl="1">
              <a:buFont typeface="Arial" pitchFamily="34" charset="0"/>
              <a:buChar char="•"/>
            </a:pPr>
            <a:r>
              <a:rPr lang="en-US" dirty="0" smtClean="0"/>
              <a:t>What is the best way to support the point I am making? </a:t>
            </a:r>
          </a:p>
          <a:p>
            <a:pPr lvl="1">
              <a:buFont typeface="Arial" pitchFamily="34" charset="0"/>
              <a:buChar char="•"/>
            </a:pPr>
            <a:r>
              <a:rPr lang="en-US" dirty="0" smtClean="0"/>
              <a:t>What makes an illustration powerful?</a:t>
            </a:r>
          </a:p>
          <a:p>
            <a:pPr lvl="1">
              <a:buFont typeface="Arial" pitchFamily="34" charset="0"/>
              <a:buChar char="•"/>
            </a:pPr>
            <a:r>
              <a:rPr lang="en-US" dirty="0" smtClean="0"/>
              <a:t>What are ways to illustrate based on my point and purpose?  (</a:t>
            </a:r>
            <a:r>
              <a:rPr lang="en-US" dirty="0" err="1" smtClean="0"/>
              <a:t>ie</a:t>
            </a:r>
            <a:r>
              <a:rPr lang="en-US" dirty="0" smtClean="0"/>
              <a:t>. Personal Story, news clip, video) </a:t>
            </a:r>
          </a:p>
          <a:p>
            <a:pPr lvl="1">
              <a:buFont typeface="Arial" pitchFamily="34" charset="0"/>
              <a:buChar char="•"/>
            </a:pPr>
            <a:r>
              <a:rPr lang="en-US" dirty="0" smtClean="0"/>
              <a:t>Is the illustration too powerful or does it distract from my point?  </a:t>
            </a:r>
            <a:endParaRPr lang="en-US" dirty="0"/>
          </a:p>
        </p:txBody>
      </p:sp>
      <p:sp>
        <p:nvSpPr>
          <p:cNvPr id="4" name="Slide Number Placeholder 3"/>
          <p:cNvSpPr>
            <a:spLocks noGrp="1"/>
          </p:cNvSpPr>
          <p:nvPr>
            <p:ph type="sldNum" sz="quarter" idx="10"/>
          </p:nvPr>
        </p:nvSpPr>
        <p:spPr/>
        <p:txBody>
          <a:bodyPr/>
          <a:lstStyle/>
          <a:p>
            <a:fld id="{0720D076-B867-4310-B849-9D67C90AB3E4}" type="slidenum">
              <a:rPr lang="en-US" smtClean="0"/>
              <a:pPr/>
              <a:t>50</a:t>
            </a:fld>
            <a:endParaRPr lang="en-US"/>
          </a:p>
        </p:txBody>
      </p:sp>
    </p:spTree>
    <p:extLst>
      <p:ext uri="{BB962C8B-B14F-4D97-AF65-F5344CB8AC3E}">
        <p14:creationId xmlns:p14="http://schemas.microsoft.com/office/powerpoint/2010/main" val="2280642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Tools for Clarity</a:t>
            </a:r>
            <a:endParaRPr lang="en-US" dirty="0"/>
          </a:p>
        </p:txBody>
      </p:sp>
      <p:pic>
        <p:nvPicPr>
          <p:cNvPr id="5" name="Content Placeholder 4" descr="tools.jpg"/>
          <p:cNvPicPr>
            <a:picLocks noGrp="1" noChangeAspect="1"/>
          </p:cNvPicPr>
          <p:nvPr>
            <p:ph idx="1"/>
          </p:nvPr>
        </p:nvPicPr>
        <p:blipFill>
          <a:blip r:embed="rId3"/>
          <a:stretch>
            <a:fillRect/>
          </a:stretch>
        </p:blipFill>
        <p:spPr>
          <a:xfrm>
            <a:off x="902191" y="1216025"/>
            <a:ext cx="6285518" cy="4714875"/>
          </a:xfrm>
        </p:spPr>
      </p:pic>
      <p:sp>
        <p:nvSpPr>
          <p:cNvPr id="4" name="Slide Number Placeholder 3"/>
          <p:cNvSpPr>
            <a:spLocks noGrp="1"/>
          </p:cNvSpPr>
          <p:nvPr>
            <p:ph type="sldNum" sz="quarter" idx="10"/>
          </p:nvPr>
        </p:nvSpPr>
        <p:spPr/>
        <p:txBody>
          <a:bodyPr/>
          <a:lstStyle/>
          <a:p>
            <a:fld id="{0720D076-B867-4310-B849-9D67C90AB3E4}" type="slidenum">
              <a:rPr lang="en-US" smtClean="0"/>
              <a:pPr/>
              <a:t>51</a:t>
            </a:fld>
            <a:endParaRPr lang="en-US"/>
          </a:p>
        </p:txBody>
      </p:sp>
    </p:spTree>
    <p:extLst>
      <p:ext uri="{BB962C8B-B14F-4D97-AF65-F5344CB8AC3E}">
        <p14:creationId xmlns:p14="http://schemas.microsoft.com/office/powerpoint/2010/main" val="20553944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dirty="0" smtClean="0"/>
              <a:t>The Beginning and The end</a:t>
            </a:r>
            <a:endParaRPr lang="en-US" sz="3600" b="1" dirty="0" smtClean="0"/>
          </a:p>
        </p:txBody>
      </p:sp>
      <p:sp>
        <p:nvSpPr>
          <p:cNvPr id="1945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000" i="1" u="sng" dirty="0" smtClean="0"/>
              <a:t>Introductions</a:t>
            </a:r>
            <a:r>
              <a:rPr lang="en-US" sz="3000" i="1" dirty="0" smtClean="0"/>
              <a:t> and </a:t>
            </a:r>
            <a:r>
              <a:rPr lang="en-US" sz="3000" i="1" u="sng" dirty="0" smtClean="0"/>
              <a:t>conclusions</a:t>
            </a:r>
            <a:r>
              <a:rPr lang="en-US" sz="3000" i="1" dirty="0" smtClean="0"/>
              <a:t> have significance in a sermon out of proportion to their length.   </a:t>
            </a:r>
            <a:r>
              <a:rPr lang="en-US" dirty="0" smtClean="0"/>
              <a:t>						      				Robinson,165.</a:t>
            </a:r>
          </a:p>
          <a:p>
            <a:endParaRPr lang="en-US" dirty="0" smtClean="0"/>
          </a:p>
          <a:p>
            <a:r>
              <a:rPr lang="en-US" b="1" dirty="0" smtClean="0"/>
              <a:t>Do you think this is true? Why?</a:t>
            </a:r>
          </a:p>
          <a:p>
            <a:endParaRPr lang="en-US" dirty="0" smtClean="0"/>
          </a:p>
        </p:txBody>
      </p:sp>
      <p:sp>
        <p:nvSpPr>
          <p:cNvPr id="2" name="Slide Number Placeholder 1"/>
          <p:cNvSpPr>
            <a:spLocks noGrp="1"/>
          </p:cNvSpPr>
          <p:nvPr>
            <p:ph type="sldNum" sz="quarter" idx="10"/>
          </p:nvPr>
        </p:nvSpPr>
        <p:spPr/>
        <p:txBody>
          <a:bodyPr/>
          <a:lstStyle/>
          <a:p>
            <a:fld id="{0720D076-B867-4310-B849-9D67C90AB3E4}" type="slidenum">
              <a:rPr lang="en-US" smtClean="0"/>
              <a:pPr/>
              <a:t>52</a:t>
            </a:fld>
            <a:endParaRPr lang="en-US"/>
          </a:p>
        </p:txBody>
      </p:sp>
    </p:spTree>
    <p:extLst>
      <p:ext uri="{BB962C8B-B14F-4D97-AF65-F5344CB8AC3E}">
        <p14:creationId xmlns:p14="http://schemas.microsoft.com/office/powerpoint/2010/main" val="37442125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t>Intros &amp; Conclusions</a:t>
            </a:r>
          </a:p>
        </p:txBody>
      </p:sp>
      <p:pic>
        <p:nvPicPr>
          <p:cNvPr id="4" name="Content Placeholder 3" descr="Merge.jpg"/>
          <p:cNvPicPr>
            <a:picLocks noGrp="1" noChangeAspect="1"/>
          </p:cNvPicPr>
          <p:nvPr>
            <p:ph idx="1"/>
          </p:nvPr>
        </p:nvPicPr>
        <p:blipFill>
          <a:blip r:embed="rId3"/>
          <a:stretch>
            <a:fillRect/>
          </a:stretch>
        </p:blipFill>
        <p:spPr bwMode="auto">
          <a:xfrm>
            <a:off x="854094" y="2051824"/>
            <a:ext cx="6475122" cy="2759888"/>
          </a:xfrm>
          <a:noFill/>
          <a:ln>
            <a:miter lim="800000"/>
            <a:headEnd/>
            <a:tailEnd/>
          </a:ln>
        </p:spPr>
      </p:pic>
      <p:sp>
        <p:nvSpPr>
          <p:cNvPr id="2" name="TextBox 1"/>
          <p:cNvSpPr txBox="1"/>
          <p:nvPr/>
        </p:nvSpPr>
        <p:spPr>
          <a:xfrm>
            <a:off x="806824" y="5199529"/>
            <a:ext cx="6514352" cy="553998"/>
          </a:xfrm>
          <a:prstGeom prst="rect">
            <a:avLst/>
          </a:prstGeom>
          <a:noFill/>
        </p:spPr>
        <p:txBody>
          <a:bodyPr wrap="square" rtlCol="0">
            <a:spAutoFit/>
          </a:bodyPr>
          <a:lstStyle/>
          <a:p>
            <a:r>
              <a:rPr lang="en-US" sz="3000" dirty="0" smtClean="0"/>
              <a:t>On ramp and Off ramp to the Sermon</a:t>
            </a:r>
            <a:endParaRPr lang="en-US" sz="3000" dirty="0"/>
          </a:p>
        </p:txBody>
      </p:sp>
      <p:sp>
        <p:nvSpPr>
          <p:cNvPr id="3" name="Slide Number Placeholder 2"/>
          <p:cNvSpPr>
            <a:spLocks noGrp="1"/>
          </p:cNvSpPr>
          <p:nvPr>
            <p:ph type="sldNum" sz="quarter" idx="10"/>
          </p:nvPr>
        </p:nvSpPr>
        <p:spPr/>
        <p:txBody>
          <a:bodyPr/>
          <a:lstStyle/>
          <a:p>
            <a:fld id="{0720D076-B867-4310-B849-9D67C90AB3E4}" type="slidenum">
              <a:rPr lang="en-US" smtClean="0"/>
              <a:pPr/>
              <a:t>53</a:t>
            </a:fld>
            <a:endParaRPr lang="en-US"/>
          </a:p>
        </p:txBody>
      </p:sp>
    </p:spTree>
    <p:extLst>
      <p:ext uri="{BB962C8B-B14F-4D97-AF65-F5344CB8AC3E}">
        <p14:creationId xmlns:p14="http://schemas.microsoft.com/office/powerpoint/2010/main" val="41177741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t>Introductions</a:t>
            </a:r>
          </a:p>
        </p:txBody>
      </p:sp>
      <p:sp>
        <p:nvSpPr>
          <p:cNvPr id="5" name="Content Placeholder 4"/>
          <p:cNvSpPr>
            <a:spLocks noGrp="1"/>
          </p:cNvSpPr>
          <p:nvPr>
            <p:ph idx="1"/>
          </p:nvPr>
        </p:nvSpPr>
        <p:spPr>
          <a:xfrm>
            <a:off x="345141" y="2973294"/>
            <a:ext cx="7400925" cy="2956857"/>
          </a:xfrm>
        </p:spPr>
        <p:txBody>
          <a:bodyPr/>
          <a:lstStyle/>
          <a:p>
            <a:pPr>
              <a:buFont typeface="Arial" pitchFamily="34" charset="0"/>
              <a:buChar char="•"/>
            </a:pPr>
            <a:endParaRPr lang="en-US" dirty="0" smtClean="0"/>
          </a:p>
          <a:p>
            <a:pPr>
              <a:buFont typeface="Arial" pitchFamily="34" charset="0"/>
              <a:buChar char="•"/>
            </a:pPr>
            <a:r>
              <a:rPr lang="en-US" dirty="0" smtClean="0"/>
              <a:t>How to Start?</a:t>
            </a:r>
            <a:endParaRPr lang="en-US" dirty="0"/>
          </a:p>
          <a:p>
            <a:pPr>
              <a:buFont typeface="Arial" pitchFamily="34" charset="0"/>
              <a:buChar char="•"/>
            </a:pPr>
            <a:r>
              <a:rPr lang="en-US" dirty="0" smtClean="0"/>
              <a:t>State the central idea</a:t>
            </a:r>
          </a:p>
          <a:p>
            <a:pPr>
              <a:buFont typeface="Arial" pitchFamily="34" charset="0"/>
              <a:buChar char="•"/>
            </a:pPr>
            <a:r>
              <a:rPr lang="en-US" dirty="0"/>
              <a:t>L</a:t>
            </a:r>
            <a:r>
              <a:rPr lang="en-US" dirty="0" smtClean="0"/>
              <a:t>ead into the first point</a:t>
            </a:r>
          </a:p>
          <a:p>
            <a:pPr>
              <a:buFont typeface="Arial" pitchFamily="34" charset="0"/>
              <a:buChar char="•"/>
            </a:pPr>
            <a:r>
              <a:rPr lang="en-US" dirty="0" smtClean="0"/>
              <a:t>Command attention</a:t>
            </a:r>
          </a:p>
          <a:p>
            <a:pPr>
              <a:buFont typeface="Arial" pitchFamily="34" charset="0"/>
              <a:buChar char="•"/>
            </a:pPr>
            <a:r>
              <a:rPr lang="en-US" dirty="0" smtClean="0"/>
              <a:t>Create tension</a:t>
            </a:r>
          </a:p>
          <a:p>
            <a:pPr>
              <a:buFont typeface="Arial" pitchFamily="34" charset="0"/>
              <a:buChar char="•"/>
            </a:pPr>
            <a:r>
              <a:rPr lang="en-US" dirty="0" smtClean="0"/>
              <a:t>Surface need/ desire to listen</a:t>
            </a:r>
          </a:p>
          <a:p>
            <a:pPr>
              <a:buFont typeface="Arial" pitchFamily="34" charset="0"/>
              <a:buChar char="•"/>
            </a:pPr>
            <a:endParaRPr lang="en-US" dirty="0"/>
          </a:p>
        </p:txBody>
      </p:sp>
      <p:pic>
        <p:nvPicPr>
          <p:cNvPr id="3" name="Picture 2" descr="Writer-once-upon-a-time.jpg"/>
          <p:cNvPicPr>
            <a:picLocks noChangeAspect="1"/>
          </p:cNvPicPr>
          <p:nvPr/>
        </p:nvPicPr>
        <p:blipFill rotWithShape="1">
          <a:blip r:embed="rId3">
            <a:extLst>
              <a:ext uri="{28A0092B-C50C-407E-A947-70E740481C1C}">
                <a14:useLocalDpi xmlns:a14="http://schemas.microsoft.com/office/drawing/2010/main" val="0"/>
              </a:ext>
            </a:extLst>
          </a:blip>
          <a:srcRect t="27578" b="19710"/>
          <a:stretch/>
        </p:blipFill>
        <p:spPr>
          <a:xfrm>
            <a:off x="164353" y="1030941"/>
            <a:ext cx="8113059" cy="2405529"/>
          </a:xfrm>
          <a:prstGeom prst="rect">
            <a:avLst/>
          </a:prstGeom>
        </p:spPr>
      </p:pic>
      <p:sp>
        <p:nvSpPr>
          <p:cNvPr id="2" name="Slide Number Placeholder 1"/>
          <p:cNvSpPr>
            <a:spLocks noGrp="1"/>
          </p:cNvSpPr>
          <p:nvPr>
            <p:ph type="sldNum" sz="quarter" idx="10"/>
          </p:nvPr>
        </p:nvSpPr>
        <p:spPr/>
        <p:txBody>
          <a:bodyPr/>
          <a:lstStyle/>
          <a:p>
            <a:fld id="{0720D076-B867-4310-B849-9D67C90AB3E4}" type="slidenum">
              <a:rPr lang="en-US" smtClean="0"/>
              <a:pPr/>
              <a:t>54</a:t>
            </a:fld>
            <a:endParaRPr lang="en-US"/>
          </a:p>
        </p:txBody>
      </p:sp>
    </p:spTree>
    <p:extLst>
      <p:ext uri="{BB962C8B-B14F-4D97-AF65-F5344CB8AC3E}">
        <p14:creationId xmlns:p14="http://schemas.microsoft.com/office/powerpoint/2010/main" val="17012537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t's all Folk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407" y="924211"/>
            <a:ext cx="6949888" cy="5238741"/>
          </a:xfrm>
          <a:prstGeom prst="rect">
            <a:avLst/>
          </a:prstGeom>
        </p:spPr>
      </p:pic>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t>Conclusion</a:t>
            </a:r>
          </a:p>
        </p:txBody>
      </p:sp>
      <p:sp>
        <p:nvSpPr>
          <p:cNvPr id="5" name="Content Placeholder 4"/>
          <p:cNvSpPr>
            <a:spLocks noGrp="1"/>
          </p:cNvSpPr>
          <p:nvPr>
            <p:ph idx="1"/>
          </p:nvPr>
        </p:nvSpPr>
        <p:spPr>
          <a:xfrm>
            <a:off x="345141" y="1060824"/>
            <a:ext cx="7400925" cy="4869328"/>
          </a:xfrm>
        </p:spPr>
        <p:txBody>
          <a:bodyPr/>
          <a:lstStyle/>
          <a:p>
            <a:pPr>
              <a:buFont typeface="Arial" pitchFamily="34" charset="0"/>
              <a:buChar char="•"/>
            </a:pPr>
            <a:r>
              <a:rPr lang="en-US" dirty="0" smtClean="0">
                <a:solidFill>
                  <a:schemeClr val="bg1"/>
                </a:solidFill>
              </a:rPr>
              <a:t>Summarize</a:t>
            </a:r>
          </a:p>
          <a:p>
            <a:pPr>
              <a:buFont typeface="Arial" pitchFamily="34" charset="0"/>
              <a:buChar char="•"/>
            </a:pPr>
            <a:r>
              <a:rPr lang="en-US" dirty="0" smtClean="0">
                <a:solidFill>
                  <a:schemeClr val="bg1"/>
                </a:solidFill>
              </a:rPr>
              <a:t>Use of Illustration to focus point</a:t>
            </a:r>
          </a:p>
          <a:p>
            <a:pPr>
              <a:buFont typeface="Arial" pitchFamily="34" charset="0"/>
              <a:buChar char="•"/>
            </a:pPr>
            <a:r>
              <a:rPr lang="en-US" dirty="0" smtClean="0">
                <a:solidFill>
                  <a:schemeClr val="bg1"/>
                </a:solidFill>
              </a:rPr>
              <a:t>Provide a sense of finality and challenge</a:t>
            </a:r>
          </a:p>
          <a:p>
            <a:pPr>
              <a:buFont typeface="Arial" pitchFamily="34" charset="0"/>
              <a:buChar char="•"/>
            </a:pPr>
            <a:endParaRPr lang="en-US" dirty="0" smtClean="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US" dirty="0" smtClean="0">
              <a:solidFill>
                <a:schemeClr val="bg1"/>
              </a:solidFill>
            </a:endParaRPr>
          </a:p>
          <a:p>
            <a:pPr>
              <a:buFont typeface="Arial" pitchFamily="34" charset="0"/>
              <a:buChar char="•"/>
            </a:pPr>
            <a:endParaRPr lang="en-US" dirty="0">
              <a:solidFill>
                <a:schemeClr val="bg1"/>
              </a:solidFill>
            </a:endParaRPr>
          </a:p>
          <a:p>
            <a:pPr>
              <a:buFont typeface="Arial" pitchFamily="34" charset="0"/>
              <a:buChar char="•"/>
            </a:pPr>
            <a:endParaRPr lang="en-US" dirty="0" smtClean="0">
              <a:solidFill>
                <a:schemeClr val="bg1"/>
              </a:solidFill>
            </a:endParaRPr>
          </a:p>
          <a:p>
            <a:pPr>
              <a:buFont typeface="Arial" pitchFamily="34" charset="0"/>
              <a:buChar char="•"/>
            </a:pPr>
            <a:endParaRPr lang="en-US" dirty="0" smtClean="0">
              <a:solidFill>
                <a:schemeClr val="bg1"/>
              </a:solidFill>
            </a:endParaRPr>
          </a:p>
          <a:p>
            <a:pPr>
              <a:buFont typeface="Arial" pitchFamily="34" charset="0"/>
              <a:buChar char="•"/>
            </a:pPr>
            <a:r>
              <a:rPr lang="en-US" dirty="0" smtClean="0">
                <a:solidFill>
                  <a:schemeClr val="bg1"/>
                </a:solidFill>
              </a:rPr>
              <a:t>Do not introduce new material</a:t>
            </a:r>
            <a:endParaRPr lang="en-US" dirty="0">
              <a:solidFill>
                <a:schemeClr val="bg1"/>
              </a:solidFill>
            </a:endParaRPr>
          </a:p>
        </p:txBody>
      </p:sp>
      <p:sp>
        <p:nvSpPr>
          <p:cNvPr id="3" name="Slide Number Placeholder 2"/>
          <p:cNvSpPr>
            <a:spLocks noGrp="1"/>
          </p:cNvSpPr>
          <p:nvPr>
            <p:ph type="sldNum" sz="quarter" idx="10"/>
          </p:nvPr>
        </p:nvSpPr>
        <p:spPr/>
        <p:txBody>
          <a:bodyPr/>
          <a:lstStyle/>
          <a:p>
            <a:fld id="{0720D076-B867-4310-B849-9D67C90AB3E4}" type="slidenum">
              <a:rPr lang="en-US" smtClean="0"/>
              <a:pPr/>
              <a:t>55</a:t>
            </a:fld>
            <a:endParaRPr lang="en-US"/>
          </a:p>
        </p:txBody>
      </p:sp>
    </p:spTree>
    <p:extLst>
      <p:ext uri="{BB962C8B-B14F-4D97-AF65-F5344CB8AC3E}">
        <p14:creationId xmlns:p14="http://schemas.microsoft.com/office/powerpoint/2010/main" val="9325087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fld id="{0720D076-B867-4310-B849-9D67C90AB3E4}" type="slidenum">
              <a:rPr lang="en-US" smtClean="0"/>
              <a:pPr/>
              <a:t>56</a:t>
            </a:fld>
            <a:endParaRPr lang="en-US"/>
          </a:p>
        </p:txBody>
      </p:sp>
    </p:spTree>
    <p:extLst>
      <p:ext uri="{BB962C8B-B14F-4D97-AF65-F5344CB8AC3E}">
        <p14:creationId xmlns:p14="http://schemas.microsoft.com/office/powerpoint/2010/main" val="4127049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t>Check on Learning</a:t>
            </a:r>
          </a:p>
        </p:txBody>
      </p:sp>
      <p:sp>
        <p:nvSpPr>
          <p:cNvPr id="5" name="Content Placeholder 4"/>
          <p:cNvSpPr>
            <a:spLocks noGrp="1"/>
          </p:cNvSpPr>
          <p:nvPr>
            <p:ph idx="1"/>
          </p:nvPr>
        </p:nvSpPr>
        <p:spPr/>
        <p:txBody>
          <a:bodyPr/>
          <a:lstStyle/>
          <a:p>
            <a:r>
              <a:rPr lang="en-US" u="sng" dirty="0" smtClean="0"/>
              <a:t>Putting it all together</a:t>
            </a:r>
          </a:p>
          <a:p>
            <a:pPr>
              <a:buFont typeface="Arial" pitchFamily="34" charset="0"/>
              <a:buChar char="•"/>
            </a:pPr>
            <a:r>
              <a:rPr lang="en-US" dirty="0" smtClean="0"/>
              <a:t>Central Idea</a:t>
            </a:r>
          </a:p>
          <a:p>
            <a:pPr>
              <a:buFont typeface="Arial" pitchFamily="34" charset="0"/>
              <a:buChar char="•"/>
            </a:pPr>
            <a:r>
              <a:rPr lang="en-US" dirty="0" smtClean="0"/>
              <a:t>Structure</a:t>
            </a:r>
          </a:p>
          <a:p>
            <a:pPr>
              <a:buFont typeface="Arial" pitchFamily="34" charset="0"/>
              <a:buChar char="•"/>
            </a:pPr>
            <a:r>
              <a:rPr lang="en-US" dirty="0" smtClean="0"/>
              <a:t>Purpose</a:t>
            </a:r>
          </a:p>
          <a:p>
            <a:pPr>
              <a:buFont typeface="Arial" pitchFamily="34" charset="0"/>
              <a:buChar char="•"/>
            </a:pPr>
            <a:r>
              <a:rPr lang="en-US" dirty="0" smtClean="0"/>
              <a:t>Illustrations</a:t>
            </a:r>
          </a:p>
          <a:p>
            <a:pPr>
              <a:buFont typeface="Arial" pitchFamily="34" charset="0"/>
              <a:buChar char="•"/>
            </a:pPr>
            <a:r>
              <a:rPr lang="en-US" dirty="0" smtClean="0"/>
              <a:t>Introduction</a:t>
            </a:r>
          </a:p>
          <a:p>
            <a:pPr>
              <a:buFont typeface="Arial" pitchFamily="34" charset="0"/>
              <a:buChar char="•"/>
            </a:pPr>
            <a:r>
              <a:rPr lang="en-US" dirty="0" smtClean="0"/>
              <a:t>Conclusion</a:t>
            </a:r>
            <a:endParaRPr lang="en-US" dirty="0"/>
          </a:p>
        </p:txBody>
      </p:sp>
    </p:spTree>
    <p:extLst>
      <p:ext uri="{BB962C8B-B14F-4D97-AF65-F5344CB8AC3E}">
        <p14:creationId xmlns:p14="http://schemas.microsoft.com/office/powerpoint/2010/main" val="31996227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EB2764-F635-4511-9176-602B71FBB70D}" type="slidenum">
              <a:rPr lang="en-US"/>
              <a:pPr>
                <a:defRPr/>
              </a:pPr>
              <a:t>58</a:t>
            </a:fld>
            <a:endParaRPr lang="en-US" dirty="0"/>
          </a:p>
        </p:txBody>
      </p:sp>
      <p:sp>
        <p:nvSpPr>
          <p:cNvPr id="1111042" name="Rectangle 2"/>
          <p:cNvSpPr>
            <a:spLocks noGrp="1" noChangeArrowheads="1"/>
          </p:cNvSpPr>
          <p:nvPr>
            <p:ph type="title"/>
          </p:nvPr>
        </p:nvSpPr>
        <p:spPr bwMode="auto">
          <a:xfrm>
            <a:off x="331076" y="274638"/>
            <a:ext cx="7898524"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sz="3000" b="1" dirty="0" smtClean="0">
                <a:effectLst>
                  <a:outerShdw blurRad="38100" dist="38100" dir="2700000" algn="tl">
                    <a:srgbClr val="C0C0C0"/>
                  </a:outerShdw>
                </a:effectLst>
              </a:rPr>
              <a:t>Terminal Learning Objective (TLO)</a:t>
            </a:r>
          </a:p>
        </p:txBody>
      </p:sp>
      <p:sp>
        <p:nvSpPr>
          <p:cNvPr id="3076" name="Rectangle 3"/>
          <p:cNvSpPr>
            <a:spLocks noGrp="1" noChangeArrowheads="1"/>
          </p:cNvSpPr>
          <p:nvPr>
            <p:ph type="body" idx="1"/>
          </p:nvPr>
        </p:nvSpPr>
        <p:spPr bwMode="auto">
          <a:xfrm>
            <a:off x="331076" y="1074738"/>
            <a:ext cx="7725925" cy="4714874"/>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500" b="1" dirty="0"/>
              <a:t>ACTION</a:t>
            </a:r>
            <a:r>
              <a:rPr lang="en-US" sz="2500" dirty="0"/>
              <a:t>: Conduct Religious Services in various military settings according to faith traditions.</a:t>
            </a:r>
          </a:p>
          <a:p>
            <a:pPr>
              <a:lnSpc>
                <a:spcPct val="90000"/>
              </a:lnSpc>
            </a:pPr>
            <a:r>
              <a:rPr lang="en-US" sz="2500" dirty="0"/>
              <a:t>  </a:t>
            </a:r>
          </a:p>
          <a:p>
            <a:pPr>
              <a:lnSpc>
                <a:spcPct val="90000"/>
              </a:lnSpc>
            </a:pPr>
            <a:r>
              <a:rPr lang="en-US" sz="2500" b="1" dirty="0"/>
              <a:t>CONDITIONS</a:t>
            </a:r>
            <a:r>
              <a:rPr lang="en-US" sz="2500" dirty="0"/>
              <a:t>: In a classroom environment, given classroom discussion, student handouts, student activities, assessment rubric and homework assignment.   </a:t>
            </a:r>
          </a:p>
          <a:p>
            <a:pPr>
              <a:lnSpc>
                <a:spcPct val="90000"/>
              </a:lnSpc>
            </a:pPr>
            <a:endParaRPr lang="en-US" sz="2500" dirty="0"/>
          </a:p>
          <a:p>
            <a:r>
              <a:rPr lang="en-US" sz="2500" b="1" dirty="0"/>
              <a:t>STANDARD</a:t>
            </a:r>
            <a:r>
              <a:rPr lang="en-US" sz="2500" dirty="0"/>
              <a:t>:</a:t>
            </a:r>
            <a:r>
              <a:rPr lang="en-GB" sz="2500" dirty="0">
                <a:cs typeface="Arial" charset="0"/>
              </a:rPr>
              <a:t> </a:t>
            </a:r>
            <a:r>
              <a:rPr lang="en-US" sz="2500" dirty="0"/>
              <a:t>The student will have met the standard when they have written a 2-page summary and </a:t>
            </a:r>
            <a:r>
              <a:rPr lang="en-US" sz="2500" dirty="0" smtClean="0"/>
              <a:t>present </a:t>
            </a:r>
            <a:r>
              <a:rPr lang="en-US" sz="2500" dirty="0"/>
              <a:t>a message based on Sacred text according to their faith tradition. </a:t>
            </a:r>
          </a:p>
        </p:txBody>
      </p:sp>
    </p:spTree>
    <p:extLst>
      <p:ext uri="{BB962C8B-B14F-4D97-AF65-F5344CB8AC3E}">
        <p14:creationId xmlns:p14="http://schemas.microsoft.com/office/powerpoint/2010/main" val="22328335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Army_Enterprise-Dual-Brand_Vertical_Template">
  <a:themeElements>
    <a:clrScheme name="US Army">
      <a:dk1>
        <a:srgbClr val="000000"/>
      </a:dk1>
      <a:lt1>
        <a:srgbClr val="FFFFFF"/>
      </a:lt1>
      <a:dk2>
        <a:srgbClr val="57584F"/>
      </a:dk2>
      <a:lt2>
        <a:srgbClr val="BDB1A6"/>
      </a:lt2>
      <a:accent1>
        <a:srgbClr val="F9C931"/>
      </a:accent1>
      <a:accent2>
        <a:srgbClr val="778648"/>
      </a:accent2>
      <a:accent3>
        <a:srgbClr val="705C38"/>
      </a:accent3>
      <a:accent4>
        <a:srgbClr val="3E6682"/>
      </a:accent4>
      <a:accent5>
        <a:srgbClr val="663830"/>
      </a:accent5>
      <a:accent6>
        <a:srgbClr val="82786F"/>
      </a:accent6>
      <a:hlink>
        <a:srgbClr val="0070C0"/>
      </a:hlink>
      <a:folHlink>
        <a:srgbClr val="7692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Army_Enterprise-Dual-Brand_Vertical_Template</Template>
  <TotalTime>3091</TotalTime>
  <Words>4588</Words>
  <Application>Microsoft Office PowerPoint</Application>
  <PresentationFormat>On-screen Show (4:3)</PresentationFormat>
  <Paragraphs>594</Paragraphs>
  <Slides>58</Slides>
  <Notes>51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6" baseType="lpstr">
      <vt:lpstr>ＭＳ Ｐゴシック</vt:lpstr>
      <vt:lpstr>Arial</vt:lpstr>
      <vt:lpstr>Bradley Hand ITC</vt:lpstr>
      <vt:lpstr>Calibri</vt:lpstr>
      <vt:lpstr>Symbol</vt:lpstr>
      <vt:lpstr>Times New Roman</vt:lpstr>
      <vt:lpstr>Army_Enterprise-Dual-Brand_Vertical_Template</vt:lpstr>
      <vt:lpstr>Acrobat Document</vt:lpstr>
      <vt:lpstr> *Analyze the Elements of Sacred Communication       </vt:lpstr>
      <vt:lpstr>TED </vt:lpstr>
      <vt:lpstr>Terminal Learning Objective (TLO)</vt:lpstr>
      <vt:lpstr>Administrative Data </vt:lpstr>
      <vt:lpstr>A Model for Developing Sacred Communication</vt:lpstr>
      <vt:lpstr>Speaker Assessment Cycle (SAC)</vt:lpstr>
      <vt:lpstr> Speaker Assessment Cycle  (SAC) </vt:lpstr>
      <vt:lpstr>PowerPoint Presentation</vt:lpstr>
      <vt:lpstr>C.H Spurgeon on Preaching</vt:lpstr>
      <vt:lpstr>Abraham Joshua Heschel on Preaching</vt:lpstr>
      <vt:lpstr>Thoughts on Preaching</vt:lpstr>
      <vt:lpstr>PowerPoint Presentation</vt:lpstr>
      <vt:lpstr>PowerPoint Presentation</vt:lpstr>
      <vt:lpstr>Preaching Between two worlds</vt:lpstr>
      <vt:lpstr>Preaching as bridge building</vt:lpstr>
      <vt:lpstr>Feed MY Giraffes?</vt:lpstr>
      <vt:lpstr>What’s The Point? </vt:lpstr>
      <vt:lpstr>The Pope on Preaching</vt:lpstr>
      <vt:lpstr>One Theme, Please!</vt:lpstr>
      <vt:lpstr>The Big Idea</vt:lpstr>
      <vt:lpstr>Names for the Most important Sentence</vt:lpstr>
      <vt:lpstr>PowerPoint Presentation</vt:lpstr>
      <vt:lpstr>What am I talking about?</vt:lpstr>
      <vt:lpstr>Result of Choosing One Idea</vt:lpstr>
      <vt:lpstr>Forming the Idea</vt:lpstr>
      <vt:lpstr>Forming the Idea</vt:lpstr>
      <vt:lpstr>The Man  in the Arena</vt:lpstr>
      <vt:lpstr>The Man  in the Arena</vt:lpstr>
      <vt:lpstr>The Man  in the Arena (Con.)</vt:lpstr>
      <vt:lpstr>Student Activity</vt:lpstr>
      <vt:lpstr>Student activity</vt:lpstr>
      <vt:lpstr>Student activity</vt:lpstr>
      <vt:lpstr>Student activity</vt:lpstr>
      <vt:lpstr>Crafting a Sticky Statement</vt:lpstr>
      <vt:lpstr>How to Deliver a TED Talk</vt:lpstr>
      <vt:lpstr>Examples of sticky Statements</vt:lpstr>
      <vt:lpstr>Putting it together</vt:lpstr>
      <vt:lpstr>Structure</vt:lpstr>
      <vt:lpstr>Four basic forms</vt:lpstr>
      <vt:lpstr>Small group Activity</vt:lpstr>
      <vt:lpstr>The Big Idea</vt:lpstr>
      <vt:lpstr>The Importance of Purpose</vt:lpstr>
      <vt:lpstr>Purpose of Sermon</vt:lpstr>
      <vt:lpstr>Purpose of Sermon</vt:lpstr>
      <vt:lpstr>Purpose of Sermon</vt:lpstr>
      <vt:lpstr>Setting the Objective of     the Khutbah (Sermon)</vt:lpstr>
      <vt:lpstr>Running the Bases</vt:lpstr>
      <vt:lpstr>Elements of Purpose</vt:lpstr>
      <vt:lpstr>Putting the Pieces together</vt:lpstr>
      <vt:lpstr>Tips for Illustrations </vt:lpstr>
      <vt:lpstr>Tools for Clarity</vt:lpstr>
      <vt:lpstr>The Beginning and The end</vt:lpstr>
      <vt:lpstr>Intros &amp; Conclusions</vt:lpstr>
      <vt:lpstr>Introductions</vt:lpstr>
      <vt:lpstr>Conclusion</vt:lpstr>
      <vt:lpstr>PowerPoint Presentation</vt:lpstr>
      <vt:lpstr>Check on Learning</vt:lpstr>
      <vt:lpstr>Terminal Learning Objective (TLO)</vt:lpstr>
    </vt:vector>
  </TitlesOfParts>
  <Company>United States Army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OPTION 1 PRESENTATION TITLE HERE KEEP LEFT JUSTIFIED</dc:title>
  <dc:creator>brandon.r.moore</dc:creator>
  <cp:lastModifiedBy>brandon.r.moore</cp:lastModifiedBy>
  <cp:revision>135</cp:revision>
  <cp:lastPrinted>2016-02-08T15:04:05Z</cp:lastPrinted>
  <dcterms:created xsi:type="dcterms:W3CDTF">2014-02-24T15:53:02Z</dcterms:created>
  <dcterms:modified xsi:type="dcterms:W3CDTF">2016-07-29T17:01:15Z</dcterms:modified>
</cp:coreProperties>
</file>