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 id="2147484252" r:id="rId2"/>
  </p:sldMasterIdLst>
  <p:notesMasterIdLst>
    <p:notesMasterId r:id="rId27"/>
  </p:notesMasterIdLst>
  <p:handoutMasterIdLst>
    <p:handoutMasterId r:id="rId28"/>
  </p:handoutMasterIdLst>
  <p:sldIdLst>
    <p:sldId id="429" r:id="rId3"/>
    <p:sldId id="318" r:id="rId4"/>
    <p:sldId id="380" r:id="rId5"/>
    <p:sldId id="406" r:id="rId6"/>
    <p:sldId id="428" r:id="rId7"/>
    <p:sldId id="426" r:id="rId8"/>
    <p:sldId id="425" r:id="rId9"/>
    <p:sldId id="417" r:id="rId10"/>
    <p:sldId id="422" r:id="rId11"/>
    <p:sldId id="431" r:id="rId12"/>
    <p:sldId id="430" r:id="rId13"/>
    <p:sldId id="356" r:id="rId14"/>
    <p:sldId id="400" r:id="rId15"/>
    <p:sldId id="415" r:id="rId16"/>
    <p:sldId id="419" r:id="rId17"/>
    <p:sldId id="404" r:id="rId18"/>
    <p:sldId id="405" r:id="rId19"/>
    <p:sldId id="399" r:id="rId20"/>
    <p:sldId id="423" r:id="rId21"/>
    <p:sldId id="424" r:id="rId22"/>
    <p:sldId id="413" r:id="rId23"/>
    <p:sldId id="371" r:id="rId24"/>
    <p:sldId id="432" r:id="rId25"/>
    <p:sldId id="427" r:id="rId26"/>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3B4324"/>
    <a:srgbClr val="32362C"/>
    <a:srgbClr val="3A3E34"/>
    <a:srgbClr val="3D4137"/>
    <a:srgbClr val="3F4339"/>
    <a:srgbClr val="D8D8D8"/>
    <a:srgbClr val="C9C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66578" autoAdjust="0"/>
  </p:normalViewPr>
  <p:slideViewPr>
    <p:cSldViewPr snapToGrid="0">
      <p:cViewPr varScale="1">
        <p:scale>
          <a:sx n="84" d="100"/>
          <a:sy n="84" d="100"/>
        </p:scale>
        <p:origin x="60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685E13-9E2F-407A-8444-9B50E1D100FA}"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US"/>
        </a:p>
      </dgm:t>
    </dgm:pt>
    <dgm:pt modelId="{CE6332B0-522D-47CE-939B-2305F27E0DC3}">
      <dgm:prSet phldrT="[Text]"/>
      <dgm:spPr>
        <a:solidFill>
          <a:schemeClr val="accent1"/>
        </a:solidFill>
      </dgm:spPr>
      <dgm:t>
        <a:bodyPr/>
        <a:lstStyle/>
        <a:p>
          <a:r>
            <a:rPr lang="en-US" dirty="0" smtClean="0"/>
            <a:t>Supervision</a:t>
          </a:r>
        </a:p>
        <a:p>
          <a:r>
            <a:rPr lang="en-US" dirty="0" smtClean="0"/>
            <a:t>Coaching</a:t>
          </a:r>
          <a:endParaRPr lang="en-US" dirty="0"/>
        </a:p>
      </dgm:t>
    </dgm:pt>
    <dgm:pt modelId="{C833A104-3580-4A93-A660-D376D50A97D6}" type="parTrans" cxnId="{22DBF4A4-3D8B-4A6C-964E-F6BBBE6E3370}">
      <dgm:prSet/>
      <dgm:spPr/>
      <dgm:t>
        <a:bodyPr/>
        <a:lstStyle/>
        <a:p>
          <a:endParaRPr lang="en-US"/>
        </a:p>
      </dgm:t>
    </dgm:pt>
    <dgm:pt modelId="{596AB63E-B824-41BD-B97C-64E45334C381}" type="sibTrans" cxnId="{22DBF4A4-3D8B-4A6C-964E-F6BBBE6E3370}">
      <dgm:prSet/>
      <dgm:spPr/>
      <dgm:t>
        <a:bodyPr/>
        <a:lstStyle/>
        <a:p>
          <a:endParaRPr lang="en-US"/>
        </a:p>
      </dgm:t>
    </dgm:pt>
    <dgm:pt modelId="{CEFA5E31-3895-4325-9A7F-8752E2958D06}">
      <dgm:prSet phldrT="[Text]" custT="1"/>
      <dgm:spPr>
        <a:solidFill>
          <a:schemeClr val="accent4"/>
        </a:solidFill>
      </dgm:spPr>
      <dgm:t>
        <a:bodyPr/>
        <a:lstStyle/>
        <a:p>
          <a:r>
            <a:rPr lang="en-US" sz="1300" dirty="0" smtClean="0"/>
            <a:t>Basic </a:t>
          </a:r>
        </a:p>
        <a:p>
          <a:r>
            <a:rPr lang="en-US" sz="1300" dirty="0" smtClean="0"/>
            <a:t>Sacred </a:t>
          </a:r>
          <a:r>
            <a:rPr lang="en-US" sz="1300" dirty="0" err="1" smtClean="0"/>
            <a:t>Comms</a:t>
          </a:r>
          <a:r>
            <a:rPr lang="en-US" sz="1300" dirty="0" smtClean="0"/>
            <a:t> Skills </a:t>
          </a:r>
        </a:p>
      </dgm:t>
    </dgm:pt>
    <dgm:pt modelId="{B455FDF7-E7B9-4485-9C23-30436FEEC623}" type="parTrans" cxnId="{069245B5-8322-4CAD-97D5-BA2107AAFBBD}">
      <dgm:prSet/>
      <dgm:spPr/>
      <dgm:t>
        <a:bodyPr/>
        <a:lstStyle/>
        <a:p>
          <a:endParaRPr lang="en-US"/>
        </a:p>
      </dgm:t>
    </dgm:pt>
    <dgm:pt modelId="{DA477F4C-1182-478D-A1AF-EC9F89263F9B}" type="sibTrans" cxnId="{069245B5-8322-4CAD-97D5-BA2107AAFBBD}">
      <dgm:prSet/>
      <dgm:spPr/>
      <dgm:t>
        <a:bodyPr/>
        <a:lstStyle/>
        <a:p>
          <a:endParaRPr lang="en-US"/>
        </a:p>
      </dgm:t>
    </dgm:pt>
    <dgm:pt modelId="{394FD3F0-4267-4CDF-B152-8CFE11482DE0}">
      <dgm:prSet phldrT="[Text]"/>
      <dgm:spPr>
        <a:solidFill>
          <a:schemeClr val="tx1"/>
        </a:solidFill>
      </dgm:spPr>
      <dgm:t>
        <a:bodyPr/>
        <a:lstStyle/>
        <a:p>
          <a:r>
            <a:rPr lang="en-US" dirty="0" smtClean="0"/>
            <a:t>Theological Integration</a:t>
          </a:r>
          <a:endParaRPr lang="en-US" dirty="0"/>
        </a:p>
      </dgm:t>
    </dgm:pt>
    <dgm:pt modelId="{61AE6670-2C58-4E43-A687-8CEAA0C565C9}" type="parTrans" cxnId="{FB76F6EB-572D-4799-A984-51404EC52981}">
      <dgm:prSet/>
      <dgm:spPr/>
      <dgm:t>
        <a:bodyPr/>
        <a:lstStyle/>
        <a:p>
          <a:endParaRPr lang="en-US"/>
        </a:p>
      </dgm:t>
    </dgm:pt>
    <dgm:pt modelId="{D4A84C2C-3B7B-4860-9537-B26B1F500513}" type="sibTrans" cxnId="{FB76F6EB-572D-4799-A984-51404EC52981}">
      <dgm:prSet/>
      <dgm:spPr/>
      <dgm:t>
        <a:bodyPr/>
        <a:lstStyle/>
        <a:p>
          <a:endParaRPr lang="en-US"/>
        </a:p>
      </dgm:t>
    </dgm:pt>
    <dgm:pt modelId="{B84D5284-D1FC-4671-98F4-8D01486CFED6}">
      <dgm:prSet phldrT="[Text]"/>
      <dgm:spPr>
        <a:solidFill>
          <a:schemeClr val="accent5"/>
        </a:solidFill>
      </dgm:spPr>
      <dgm:t>
        <a:bodyPr/>
        <a:lstStyle/>
        <a:p>
          <a:r>
            <a:rPr lang="en-US" dirty="0" smtClean="0"/>
            <a:t>Model for  Funeral Messages</a:t>
          </a:r>
          <a:endParaRPr lang="en-US" dirty="0"/>
        </a:p>
      </dgm:t>
    </dgm:pt>
    <dgm:pt modelId="{1EF88F5F-CDCE-46B9-80E2-46B79EB638AC}" type="parTrans" cxnId="{610C7B5C-4F5F-4B20-AB22-1351C167F2F0}">
      <dgm:prSet/>
      <dgm:spPr/>
      <dgm:t>
        <a:bodyPr/>
        <a:lstStyle/>
        <a:p>
          <a:endParaRPr lang="en-US"/>
        </a:p>
      </dgm:t>
    </dgm:pt>
    <dgm:pt modelId="{2AD2C21B-7933-4A99-834E-88A11308E07E}" type="sibTrans" cxnId="{610C7B5C-4F5F-4B20-AB22-1351C167F2F0}">
      <dgm:prSet/>
      <dgm:spPr/>
      <dgm:t>
        <a:bodyPr/>
        <a:lstStyle/>
        <a:p>
          <a:endParaRPr lang="en-US"/>
        </a:p>
      </dgm:t>
    </dgm:pt>
    <dgm:pt modelId="{26ED2008-09AC-4F87-B9BC-4CBF58AF6911}" type="pres">
      <dgm:prSet presAssocID="{48685E13-9E2F-407A-8444-9B50E1D100FA}" presName="compositeShape" presStyleCnt="0">
        <dgm:presLayoutVars>
          <dgm:chMax val="9"/>
          <dgm:dir/>
          <dgm:resizeHandles val="exact"/>
        </dgm:presLayoutVars>
      </dgm:prSet>
      <dgm:spPr/>
      <dgm:t>
        <a:bodyPr/>
        <a:lstStyle/>
        <a:p>
          <a:endParaRPr lang="en-US"/>
        </a:p>
      </dgm:t>
    </dgm:pt>
    <dgm:pt modelId="{66E89305-6D6C-4319-A1D3-991D8F4A0399}" type="pres">
      <dgm:prSet presAssocID="{48685E13-9E2F-407A-8444-9B50E1D100FA}" presName="triangle1" presStyleLbl="node1" presStyleIdx="0" presStyleCnt="4">
        <dgm:presLayoutVars>
          <dgm:bulletEnabled val="1"/>
        </dgm:presLayoutVars>
      </dgm:prSet>
      <dgm:spPr/>
      <dgm:t>
        <a:bodyPr/>
        <a:lstStyle/>
        <a:p>
          <a:endParaRPr lang="en-US"/>
        </a:p>
      </dgm:t>
    </dgm:pt>
    <dgm:pt modelId="{C45F52C4-9C22-4A26-813E-BFE11A2F10B3}" type="pres">
      <dgm:prSet presAssocID="{48685E13-9E2F-407A-8444-9B50E1D100FA}" presName="triangle2" presStyleLbl="node1" presStyleIdx="1" presStyleCnt="4" custLinFactNeighborX="1047" custLinFactNeighborY="-662">
        <dgm:presLayoutVars>
          <dgm:bulletEnabled val="1"/>
        </dgm:presLayoutVars>
      </dgm:prSet>
      <dgm:spPr/>
      <dgm:t>
        <a:bodyPr/>
        <a:lstStyle/>
        <a:p>
          <a:endParaRPr lang="en-US"/>
        </a:p>
      </dgm:t>
    </dgm:pt>
    <dgm:pt modelId="{32D64760-D649-4D85-B42F-4ACD8160232E}" type="pres">
      <dgm:prSet presAssocID="{48685E13-9E2F-407A-8444-9B50E1D100FA}" presName="triangle3" presStyleLbl="node1" presStyleIdx="2" presStyleCnt="4" custLinFactNeighborY="749">
        <dgm:presLayoutVars>
          <dgm:bulletEnabled val="1"/>
        </dgm:presLayoutVars>
      </dgm:prSet>
      <dgm:spPr/>
      <dgm:t>
        <a:bodyPr/>
        <a:lstStyle/>
        <a:p>
          <a:endParaRPr lang="en-US"/>
        </a:p>
      </dgm:t>
    </dgm:pt>
    <dgm:pt modelId="{65699CB9-61B8-4026-8C86-D908B7932F59}" type="pres">
      <dgm:prSet presAssocID="{48685E13-9E2F-407A-8444-9B50E1D100FA}" presName="triangle4" presStyleLbl="node1" presStyleIdx="3" presStyleCnt="4">
        <dgm:presLayoutVars>
          <dgm:bulletEnabled val="1"/>
        </dgm:presLayoutVars>
      </dgm:prSet>
      <dgm:spPr/>
      <dgm:t>
        <a:bodyPr/>
        <a:lstStyle/>
        <a:p>
          <a:endParaRPr lang="en-US"/>
        </a:p>
      </dgm:t>
    </dgm:pt>
  </dgm:ptLst>
  <dgm:cxnLst>
    <dgm:cxn modelId="{B9866C15-6BBD-084E-BE93-958CDEB045F0}" type="presOf" srcId="{CE6332B0-522D-47CE-939B-2305F27E0DC3}" destId="{66E89305-6D6C-4319-A1D3-991D8F4A0399}" srcOrd="0" destOrd="0" presId="urn:microsoft.com/office/officeart/2005/8/layout/pyramid4"/>
    <dgm:cxn modelId="{610C7B5C-4F5F-4B20-AB22-1351C167F2F0}" srcId="{48685E13-9E2F-407A-8444-9B50E1D100FA}" destId="{B84D5284-D1FC-4671-98F4-8D01486CFED6}" srcOrd="3" destOrd="0" parTransId="{1EF88F5F-CDCE-46B9-80E2-46B79EB638AC}" sibTransId="{2AD2C21B-7933-4A99-834E-88A11308E07E}"/>
    <dgm:cxn modelId="{069245B5-8322-4CAD-97D5-BA2107AAFBBD}" srcId="{48685E13-9E2F-407A-8444-9B50E1D100FA}" destId="{CEFA5E31-3895-4325-9A7F-8752E2958D06}" srcOrd="1" destOrd="0" parTransId="{B455FDF7-E7B9-4485-9C23-30436FEEC623}" sibTransId="{DA477F4C-1182-478D-A1AF-EC9F89263F9B}"/>
    <dgm:cxn modelId="{D980CE39-3E74-B841-B906-D557B9FD5BBC}" type="presOf" srcId="{394FD3F0-4267-4CDF-B152-8CFE11482DE0}" destId="{32D64760-D649-4D85-B42F-4ACD8160232E}" srcOrd="0" destOrd="0" presId="urn:microsoft.com/office/officeart/2005/8/layout/pyramid4"/>
    <dgm:cxn modelId="{FB76F6EB-572D-4799-A984-51404EC52981}" srcId="{48685E13-9E2F-407A-8444-9B50E1D100FA}" destId="{394FD3F0-4267-4CDF-B152-8CFE11482DE0}" srcOrd="2" destOrd="0" parTransId="{61AE6670-2C58-4E43-A687-8CEAA0C565C9}" sibTransId="{D4A84C2C-3B7B-4860-9537-B26B1F500513}"/>
    <dgm:cxn modelId="{575AAE77-D02C-C64A-A116-A92E30DBC4E1}" type="presOf" srcId="{48685E13-9E2F-407A-8444-9B50E1D100FA}" destId="{26ED2008-09AC-4F87-B9BC-4CBF58AF6911}" srcOrd="0" destOrd="0" presId="urn:microsoft.com/office/officeart/2005/8/layout/pyramid4"/>
    <dgm:cxn modelId="{6A11A993-40C5-2C42-812D-30B3ECBB3868}" type="presOf" srcId="{B84D5284-D1FC-4671-98F4-8D01486CFED6}" destId="{65699CB9-61B8-4026-8C86-D908B7932F59}" srcOrd="0" destOrd="0" presId="urn:microsoft.com/office/officeart/2005/8/layout/pyramid4"/>
    <dgm:cxn modelId="{22DBF4A4-3D8B-4A6C-964E-F6BBBE6E3370}" srcId="{48685E13-9E2F-407A-8444-9B50E1D100FA}" destId="{CE6332B0-522D-47CE-939B-2305F27E0DC3}" srcOrd="0" destOrd="0" parTransId="{C833A104-3580-4A93-A660-D376D50A97D6}" sibTransId="{596AB63E-B824-41BD-B97C-64E45334C381}"/>
    <dgm:cxn modelId="{1E964E60-4C37-6F46-AEE8-CB7435AE764E}" type="presOf" srcId="{CEFA5E31-3895-4325-9A7F-8752E2958D06}" destId="{C45F52C4-9C22-4A26-813E-BFE11A2F10B3}" srcOrd="0" destOrd="0" presId="urn:microsoft.com/office/officeart/2005/8/layout/pyramid4"/>
    <dgm:cxn modelId="{E785C868-8CCE-4747-A141-96937AC136CE}" type="presParOf" srcId="{26ED2008-09AC-4F87-B9BC-4CBF58AF6911}" destId="{66E89305-6D6C-4319-A1D3-991D8F4A0399}" srcOrd="0" destOrd="0" presId="urn:microsoft.com/office/officeart/2005/8/layout/pyramid4"/>
    <dgm:cxn modelId="{FAFA3415-DA5B-724D-8741-254CF46288A9}" type="presParOf" srcId="{26ED2008-09AC-4F87-B9BC-4CBF58AF6911}" destId="{C45F52C4-9C22-4A26-813E-BFE11A2F10B3}" srcOrd="1" destOrd="0" presId="urn:microsoft.com/office/officeart/2005/8/layout/pyramid4"/>
    <dgm:cxn modelId="{E49760E6-3959-9348-AF3C-82DB152358E5}" type="presParOf" srcId="{26ED2008-09AC-4F87-B9BC-4CBF58AF6911}" destId="{32D64760-D649-4D85-B42F-4ACD8160232E}" srcOrd="2" destOrd="0" presId="urn:microsoft.com/office/officeart/2005/8/layout/pyramid4"/>
    <dgm:cxn modelId="{E4DAE03C-C748-D14D-BE7C-B05CB5D7E810}" type="presParOf" srcId="{26ED2008-09AC-4F87-B9BC-4CBF58AF6911}" destId="{65699CB9-61B8-4026-8C86-D908B7932F59}"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064900-E834-464E-92B2-2B54F31C9F3F}" type="doc">
      <dgm:prSet loTypeId="urn:microsoft.com/office/officeart/2009/3/layout/IncreasingArrowsProcess" loCatId="" qsTypeId="urn:microsoft.com/office/officeart/2005/8/quickstyle/simple4" qsCatId="simple" csTypeId="urn:microsoft.com/office/officeart/2005/8/colors/colorful1#1" csCatId="colorful" phldr="1"/>
      <dgm:spPr/>
      <dgm:t>
        <a:bodyPr/>
        <a:lstStyle/>
        <a:p>
          <a:endParaRPr lang="en-US"/>
        </a:p>
      </dgm:t>
    </dgm:pt>
    <dgm:pt modelId="{E6104AC7-981E-2F43-8E1D-90450B639EE5}">
      <dgm:prSet phldrT="[Text]"/>
      <dgm:spPr/>
      <dgm:t>
        <a:bodyPr/>
        <a:lstStyle/>
        <a:p>
          <a:r>
            <a:rPr lang="en-US" dirty="0" smtClean="0"/>
            <a:t>Person – </a:t>
          </a:r>
          <a:r>
            <a:rPr lang="en-US" i="1" dirty="0" smtClean="0"/>
            <a:t>Soul</a:t>
          </a:r>
          <a:r>
            <a:rPr lang="en-US" dirty="0" smtClean="0"/>
            <a:t> - Formation</a:t>
          </a:r>
          <a:endParaRPr lang="en-US" dirty="0"/>
        </a:p>
      </dgm:t>
    </dgm:pt>
    <dgm:pt modelId="{6E5EB732-A08D-DB42-9E8F-28DC6E91B884}" type="parTrans" cxnId="{58620758-797D-7C48-A8EA-17A2C43F4C60}">
      <dgm:prSet/>
      <dgm:spPr/>
      <dgm:t>
        <a:bodyPr/>
        <a:lstStyle/>
        <a:p>
          <a:endParaRPr lang="en-US"/>
        </a:p>
      </dgm:t>
    </dgm:pt>
    <dgm:pt modelId="{01B64DF4-EE88-8C4B-ADE0-7AA0DEFA41CF}" type="sibTrans" cxnId="{58620758-797D-7C48-A8EA-17A2C43F4C60}">
      <dgm:prSet/>
      <dgm:spPr/>
      <dgm:t>
        <a:bodyPr/>
        <a:lstStyle/>
        <a:p>
          <a:endParaRPr lang="en-US"/>
        </a:p>
      </dgm:t>
    </dgm:pt>
    <dgm:pt modelId="{86A32D7C-70E6-4245-9B32-86A4641849DD}">
      <dgm:prSet phldrT="[Text]"/>
      <dgm:spPr/>
      <dgm:t>
        <a:bodyPr/>
        <a:lstStyle/>
        <a:p>
          <a:r>
            <a:rPr lang="en-US" dirty="0" smtClean="0"/>
            <a:t>In what ways did the speaker add to or distract from the message? </a:t>
          </a:r>
          <a:endParaRPr lang="en-US" dirty="0"/>
        </a:p>
      </dgm:t>
    </dgm:pt>
    <dgm:pt modelId="{D49F1AC8-A90C-BF4A-8A39-4B6FECF6E24F}" type="parTrans" cxnId="{D1E01542-F535-1041-9649-A32CAA9E3A7F}">
      <dgm:prSet/>
      <dgm:spPr/>
      <dgm:t>
        <a:bodyPr/>
        <a:lstStyle/>
        <a:p>
          <a:endParaRPr lang="en-US"/>
        </a:p>
      </dgm:t>
    </dgm:pt>
    <dgm:pt modelId="{A7EC46B4-1924-9F43-9762-D789B06E5C48}" type="sibTrans" cxnId="{D1E01542-F535-1041-9649-A32CAA9E3A7F}">
      <dgm:prSet/>
      <dgm:spPr/>
      <dgm:t>
        <a:bodyPr/>
        <a:lstStyle/>
        <a:p>
          <a:endParaRPr lang="en-US"/>
        </a:p>
      </dgm:t>
    </dgm:pt>
    <dgm:pt modelId="{AD892EBE-9C2D-1349-8CD4-D3C6AA9C2844}">
      <dgm:prSet phldrT="[Text]"/>
      <dgm:spPr/>
      <dgm:t>
        <a:bodyPr/>
        <a:lstStyle/>
        <a:p>
          <a:r>
            <a:rPr lang="en-US" dirty="0" smtClean="0"/>
            <a:t>Preparation – </a:t>
          </a:r>
          <a:r>
            <a:rPr lang="en-US" i="1" dirty="0" smtClean="0"/>
            <a:t>Skill</a:t>
          </a:r>
          <a:r>
            <a:rPr lang="en-US" dirty="0" smtClean="0"/>
            <a:t> - Information</a:t>
          </a:r>
          <a:endParaRPr lang="en-US" dirty="0"/>
        </a:p>
      </dgm:t>
    </dgm:pt>
    <dgm:pt modelId="{ADBB0665-172D-4546-9266-7F25B0C5AAF6}" type="parTrans" cxnId="{EF812F06-97C5-3745-9C32-974619FE0557}">
      <dgm:prSet/>
      <dgm:spPr/>
      <dgm:t>
        <a:bodyPr/>
        <a:lstStyle/>
        <a:p>
          <a:endParaRPr lang="en-US"/>
        </a:p>
      </dgm:t>
    </dgm:pt>
    <dgm:pt modelId="{F0C20F64-D4B2-A04B-9215-71DE540E8B46}" type="sibTrans" cxnId="{EF812F06-97C5-3745-9C32-974619FE0557}">
      <dgm:prSet/>
      <dgm:spPr/>
      <dgm:t>
        <a:bodyPr/>
        <a:lstStyle/>
        <a:p>
          <a:endParaRPr lang="en-US"/>
        </a:p>
      </dgm:t>
    </dgm:pt>
    <dgm:pt modelId="{8A331A42-9F39-4D4F-84B6-CFA6317D35DE}">
      <dgm:prSet phldrT="[Text]"/>
      <dgm:spPr/>
      <dgm:t>
        <a:bodyPr/>
        <a:lstStyle/>
        <a:p>
          <a:r>
            <a:rPr lang="en-US" dirty="0" smtClean="0"/>
            <a:t>Did the message reveal preparation &amp; clear concise thought?</a:t>
          </a:r>
          <a:endParaRPr lang="en-US" dirty="0"/>
        </a:p>
      </dgm:t>
    </dgm:pt>
    <dgm:pt modelId="{C6A3FA0A-0944-7E40-9B37-5E98828B4355}" type="parTrans" cxnId="{90ACFB77-903C-AD48-9673-2F978BF17844}">
      <dgm:prSet/>
      <dgm:spPr/>
      <dgm:t>
        <a:bodyPr/>
        <a:lstStyle/>
        <a:p>
          <a:endParaRPr lang="en-US"/>
        </a:p>
      </dgm:t>
    </dgm:pt>
    <dgm:pt modelId="{2030C94B-8AF0-7840-A691-AFE91238D45B}" type="sibTrans" cxnId="{90ACFB77-903C-AD48-9673-2F978BF17844}">
      <dgm:prSet/>
      <dgm:spPr/>
      <dgm:t>
        <a:bodyPr/>
        <a:lstStyle/>
        <a:p>
          <a:endParaRPr lang="en-US"/>
        </a:p>
      </dgm:t>
    </dgm:pt>
    <dgm:pt modelId="{974C4789-FA56-5C42-B833-F5F814946330}">
      <dgm:prSet phldrT="[Text]"/>
      <dgm:spPr/>
      <dgm:t>
        <a:bodyPr/>
        <a:lstStyle/>
        <a:p>
          <a:r>
            <a:rPr lang="en-US" dirty="0" smtClean="0"/>
            <a:t>Presentation – </a:t>
          </a:r>
          <a:r>
            <a:rPr lang="en-US" i="1" dirty="0" smtClean="0"/>
            <a:t>Sermon </a:t>
          </a:r>
          <a:r>
            <a:rPr lang="en-US" dirty="0" smtClean="0"/>
            <a:t>- Evaluation </a:t>
          </a:r>
          <a:endParaRPr lang="en-US" dirty="0"/>
        </a:p>
      </dgm:t>
    </dgm:pt>
    <dgm:pt modelId="{4A670173-C505-FD45-8986-8F5E15400F67}" type="parTrans" cxnId="{0B003482-FC25-B349-BE93-B96FF1D2FF90}">
      <dgm:prSet/>
      <dgm:spPr/>
      <dgm:t>
        <a:bodyPr/>
        <a:lstStyle/>
        <a:p>
          <a:endParaRPr lang="en-US"/>
        </a:p>
      </dgm:t>
    </dgm:pt>
    <dgm:pt modelId="{1FAE34D6-0E49-9E46-9B33-F1D72A9C44B8}" type="sibTrans" cxnId="{0B003482-FC25-B349-BE93-B96FF1D2FF90}">
      <dgm:prSet/>
      <dgm:spPr/>
      <dgm:t>
        <a:bodyPr/>
        <a:lstStyle/>
        <a:p>
          <a:endParaRPr lang="en-US"/>
        </a:p>
      </dgm:t>
    </dgm:pt>
    <dgm:pt modelId="{05CDE070-FD82-E14C-AE92-C8DF4BD44DB9}">
      <dgm:prSet phldrT="[Text]"/>
      <dgm:spPr/>
      <dgm:t>
        <a:bodyPr/>
        <a:lstStyle/>
        <a:p>
          <a:r>
            <a:rPr lang="en-US" dirty="0" smtClean="0"/>
            <a:t>Was the message contextually relevant, within time constraints, &amp; did it accomplish its purpose? </a:t>
          </a:r>
          <a:endParaRPr lang="en-US" dirty="0"/>
        </a:p>
      </dgm:t>
    </dgm:pt>
    <dgm:pt modelId="{CD15C0CB-23C2-B64F-AC6E-2DC9929B0865}" type="parTrans" cxnId="{A12A1E92-60DF-E746-A161-271DCA4C1F74}">
      <dgm:prSet/>
      <dgm:spPr/>
      <dgm:t>
        <a:bodyPr/>
        <a:lstStyle/>
        <a:p>
          <a:endParaRPr lang="en-US"/>
        </a:p>
      </dgm:t>
    </dgm:pt>
    <dgm:pt modelId="{58B5E5C8-357A-3444-8F88-A312F286064E}" type="sibTrans" cxnId="{A12A1E92-60DF-E746-A161-271DCA4C1F74}">
      <dgm:prSet/>
      <dgm:spPr/>
      <dgm:t>
        <a:bodyPr/>
        <a:lstStyle/>
        <a:p>
          <a:endParaRPr lang="en-US"/>
        </a:p>
      </dgm:t>
    </dgm:pt>
    <dgm:pt modelId="{0CB12BB0-C2B3-8148-98EA-68C0CFC634DA}">
      <dgm:prSet/>
      <dgm:spPr/>
      <dgm:t>
        <a:bodyPr/>
        <a:lstStyle/>
        <a:p>
          <a:endParaRPr lang="en-US" dirty="0"/>
        </a:p>
      </dgm:t>
    </dgm:pt>
    <dgm:pt modelId="{BEC5F88C-4EBE-3543-A92B-5D6CE48F8E17}" type="parTrans" cxnId="{292EA7DA-048D-224B-B212-44E1EB5ABE2A}">
      <dgm:prSet/>
      <dgm:spPr/>
      <dgm:t>
        <a:bodyPr/>
        <a:lstStyle/>
        <a:p>
          <a:endParaRPr lang="en-US"/>
        </a:p>
      </dgm:t>
    </dgm:pt>
    <dgm:pt modelId="{43563241-49C9-0442-8915-5323CB6CFE59}" type="sibTrans" cxnId="{292EA7DA-048D-224B-B212-44E1EB5ABE2A}">
      <dgm:prSet/>
      <dgm:spPr/>
      <dgm:t>
        <a:bodyPr/>
        <a:lstStyle/>
        <a:p>
          <a:endParaRPr lang="en-US"/>
        </a:p>
      </dgm:t>
    </dgm:pt>
    <dgm:pt modelId="{A77D0D74-CAFC-8344-9CBB-82E290B4C197}">
      <dgm:prSet/>
      <dgm:spPr/>
      <dgm:t>
        <a:bodyPr/>
        <a:lstStyle/>
        <a:p>
          <a:endParaRPr lang="en-US" dirty="0"/>
        </a:p>
      </dgm:t>
    </dgm:pt>
    <dgm:pt modelId="{FF6A2CD2-9753-7646-8809-AD52DE0F6458}" type="sibTrans" cxnId="{71F68B0A-D8C9-3749-A0B6-6DB70070D3E9}">
      <dgm:prSet/>
      <dgm:spPr/>
      <dgm:t>
        <a:bodyPr/>
        <a:lstStyle/>
        <a:p>
          <a:endParaRPr lang="en-US"/>
        </a:p>
      </dgm:t>
    </dgm:pt>
    <dgm:pt modelId="{467B77C2-E30F-E14A-B096-ABBEB7EB52E4}" type="parTrans" cxnId="{71F68B0A-D8C9-3749-A0B6-6DB70070D3E9}">
      <dgm:prSet/>
      <dgm:spPr/>
      <dgm:t>
        <a:bodyPr/>
        <a:lstStyle/>
        <a:p>
          <a:endParaRPr lang="en-US"/>
        </a:p>
      </dgm:t>
    </dgm:pt>
    <dgm:pt modelId="{BC4E630E-E635-EF4A-8987-8DF882800EB9}" type="pres">
      <dgm:prSet presAssocID="{A0064900-E834-464E-92B2-2B54F31C9F3F}" presName="Name0" presStyleCnt="0">
        <dgm:presLayoutVars>
          <dgm:chMax val="5"/>
          <dgm:chPref val="5"/>
          <dgm:dir/>
          <dgm:animLvl val="lvl"/>
        </dgm:presLayoutVars>
      </dgm:prSet>
      <dgm:spPr/>
      <dgm:t>
        <a:bodyPr/>
        <a:lstStyle/>
        <a:p>
          <a:endParaRPr lang="en-US"/>
        </a:p>
      </dgm:t>
    </dgm:pt>
    <dgm:pt modelId="{F6E55023-2F1A-BB43-A40E-FDED2DB26101}" type="pres">
      <dgm:prSet presAssocID="{E6104AC7-981E-2F43-8E1D-90450B639EE5}" presName="parentText1" presStyleLbl="node1" presStyleIdx="0" presStyleCnt="4" custLinFactNeighborX="-202" custLinFactNeighborY="-4159">
        <dgm:presLayoutVars>
          <dgm:chMax/>
          <dgm:chPref val="3"/>
          <dgm:bulletEnabled val="1"/>
        </dgm:presLayoutVars>
      </dgm:prSet>
      <dgm:spPr/>
      <dgm:t>
        <a:bodyPr/>
        <a:lstStyle/>
        <a:p>
          <a:endParaRPr lang="en-US"/>
        </a:p>
      </dgm:t>
    </dgm:pt>
    <dgm:pt modelId="{6A019E24-986B-7643-992C-87C3F9EA5C03}" type="pres">
      <dgm:prSet presAssocID="{E6104AC7-981E-2F43-8E1D-90450B639EE5}" presName="childText1" presStyleLbl="solidAlignAcc1" presStyleIdx="0" presStyleCnt="3" custScaleX="96687" custScaleY="103063">
        <dgm:presLayoutVars>
          <dgm:chMax val="0"/>
          <dgm:chPref val="0"/>
          <dgm:bulletEnabled val="1"/>
        </dgm:presLayoutVars>
      </dgm:prSet>
      <dgm:spPr/>
      <dgm:t>
        <a:bodyPr/>
        <a:lstStyle/>
        <a:p>
          <a:endParaRPr lang="en-US"/>
        </a:p>
      </dgm:t>
    </dgm:pt>
    <dgm:pt modelId="{BCA30028-02E9-DD48-9EB0-0D98118B75B4}" type="pres">
      <dgm:prSet presAssocID="{AD892EBE-9C2D-1349-8CD4-D3C6AA9C2844}" presName="parentText2" presStyleLbl="node1" presStyleIdx="1" presStyleCnt="4" custScaleX="101036">
        <dgm:presLayoutVars>
          <dgm:chMax/>
          <dgm:chPref val="3"/>
          <dgm:bulletEnabled val="1"/>
        </dgm:presLayoutVars>
      </dgm:prSet>
      <dgm:spPr/>
      <dgm:t>
        <a:bodyPr/>
        <a:lstStyle/>
        <a:p>
          <a:endParaRPr lang="en-US"/>
        </a:p>
      </dgm:t>
    </dgm:pt>
    <dgm:pt modelId="{2DD8251D-F641-BE4E-957A-29F5A49ACA15}" type="pres">
      <dgm:prSet presAssocID="{AD892EBE-9C2D-1349-8CD4-D3C6AA9C2844}" presName="childText2" presStyleLbl="solidAlignAcc1" presStyleIdx="1" presStyleCnt="3" custScaleX="103459">
        <dgm:presLayoutVars>
          <dgm:chMax val="0"/>
          <dgm:chPref val="0"/>
          <dgm:bulletEnabled val="1"/>
        </dgm:presLayoutVars>
      </dgm:prSet>
      <dgm:spPr/>
      <dgm:t>
        <a:bodyPr/>
        <a:lstStyle/>
        <a:p>
          <a:endParaRPr lang="en-US"/>
        </a:p>
      </dgm:t>
    </dgm:pt>
    <dgm:pt modelId="{CF7BE7D2-89CF-8C43-8C82-41149F31D000}" type="pres">
      <dgm:prSet presAssocID="{974C4789-FA56-5C42-B833-F5F814946330}" presName="parentText3" presStyleLbl="node1" presStyleIdx="2" presStyleCnt="4">
        <dgm:presLayoutVars>
          <dgm:chMax/>
          <dgm:chPref val="3"/>
          <dgm:bulletEnabled val="1"/>
        </dgm:presLayoutVars>
      </dgm:prSet>
      <dgm:spPr/>
      <dgm:t>
        <a:bodyPr/>
        <a:lstStyle/>
        <a:p>
          <a:endParaRPr lang="en-US"/>
        </a:p>
      </dgm:t>
    </dgm:pt>
    <dgm:pt modelId="{B454234B-5EF5-AD4E-BB11-9D3717550218}" type="pres">
      <dgm:prSet presAssocID="{974C4789-FA56-5C42-B833-F5F814946330}" presName="childText3" presStyleLbl="solidAlignAcc1" presStyleIdx="2" presStyleCnt="3" custScaleX="100584">
        <dgm:presLayoutVars>
          <dgm:chMax val="0"/>
          <dgm:chPref val="0"/>
          <dgm:bulletEnabled val="1"/>
        </dgm:presLayoutVars>
      </dgm:prSet>
      <dgm:spPr/>
      <dgm:t>
        <a:bodyPr/>
        <a:lstStyle/>
        <a:p>
          <a:endParaRPr lang="en-US"/>
        </a:p>
      </dgm:t>
    </dgm:pt>
    <dgm:pt modelId="{C867D0E4-2FA1-A64B-8514-330395AE58C4}" type="pres">
      <dgm:prSet presAssocID="{A77D0D74-CAFC-8344-9CBB-82E290B4C197}" presName="parentText4" presStyleLbl="node1" presStyleIdx="3" presStyleCnt="4" custAng="12955552" custScaleX="105651" custScaleY="354287" custLinFactNeighborX="52554" custLinFactNeighborY="-27816">
        <dgm:presLayoutVars>
          <dgm:chMax/>
          <dgm:chPref val="3"/>
          <dgm:bulletEnabled val="1"/>
        </dgm:presLayoutVars>
      </dgm:prSet>
      <dgm:spPr>
        <a:prstGeom prst="curvedRightArrow">
          <a:avLst/>
        </a:prstGeom>
      </dgm:spPr>
      <dgm:t>
        <a:bodyPr/>
        <a:lstStyle/>
        <a:p>
          <a:endParaRPr lang="en-US"/>
        </a:p>
      </dgm:t>
    </dgm:pt>
  </dgm:ptLst>
  <dgm:cxnLst>
    <dgm:cxn modelId="{365843AE-472D-C24C-A40B-0E8A349900E0}" type="presOf" srcId="{86A32D7C-70E6-4245-9B32-86A4641849DD}" destId="{6A019E24-986B-7643-992C-87C3F9EA5C03}" srcOrd="0" destOrd="0" presId="urn:microsoft.com/office/officeart/2009/3/layout/IncreasingArrowsProcess"/>
    <dgm:cxn modelId="{F9F81B1F-B809-FA41-ACF3-64D1EF7D9331}" type="presOf" srcId="{0CB12BB0-C2B3-8148-98EA-68C0CFC634DA}" destId="{6A019E24-986B-7643-992C-87C3F9EA5C03}" srcOrd="0" destOrd="1" presId="urn:microsoft.com/office/officeart/2009/3/layout/IncreasingArrowsProcess"/>
    <dgm:cxn modelId="{7903AC14-A17E-7347-8D61-59C0114282AE}" type="presOf" srcId="{AD892EBE-9C2D-1349-8CD4-D3C6AA9C2844}" destId="{BCA30028-02E9-DD48-9EB0-0D98118B75B4}" srcOrd="0" destOrd="0" presId="urn:microsoft.com/office/officeart/2009/3/layout/IncreasingArrowsProcess"/>
    <dgm:cxn modelId="{1DABDC00-53AB-D744-8B07-501C89B7EA15}" type="presOf" srcId="{A77D0D74-CAFC-8344-9CBB-82E290B4C197}" destId="{C867D0E4-2FA1-A64B-8514-330395AE58C4}" srcOrd="0" destOrd="0" presId="urn:microsoft.com/office/officeart/2009/3/layout/IncreasingArrowsProcess"/>
    <dgm:cxn modelId="{90ACFB77-903C-AD48-9673-2F978BF17844}" srcId="{AD892EBE-9C2D-1349-8CD4-D3C6AA9C2844}" destId="{8A331A42-9F39-4D4F-84B6-CFA6317D35DE}" srcOrd="0" destOrd="0" parTransId="{C6A3FA0A-0944-7E40-9B37-5E98828B4355}" sibTransId="{2030C94B-8AF0-7840-A691-AFE91238D45B}"/>
    <dgm:cxn modelId="{7CABC19A-910C-CD4D-8619-8E9F63758AEC}" type="presOf" srcId="{974C4789-FA56-5C42-B833-F5F814946330}" destId="{CF7BE7D2-89CF-8C43-8C82-41149F31D000}" srcOrd="0" destOrd="0" presId="urn:microsoft.com/office/officeart/2009/3/layout/IncreasingArrowsProcess"/>
    <dgm:cxn modelId="{58620758-797D-7C48-A8EA-17A2C43F4C60}" srcId="{A0064900-E834-464E-92B2-2B54F31C9F3F}" destId="{E6104AC7-981E-2F43-8E1D-90450B639EE5}" srcOrd="0" destOrd="0" parTransId="{6E5EB732-A08D-DB42-9E8F-28DC6E91B884}" sibTransId="{01B64DF4-EE88-8C4B-ADE0-7AA0DEFA41CF}"/>
    <dgm:cxn modelId="{EF812F06-97C5-3745-9C32-974619FE0557}" srcId="{A0064900-E834-464E-92B2-2B54F31C9F3F}" destId="{AD892EBE-9C2D-1349-8CD4-D3C6AA9C2844}" srcOrd="1" destOrd="0" parTransId="{ADBB0665-172D-4546-9266-7F25B0C5AAF6}" sibTransId="{F0C20F64-D4B2-A04B-9215-71DE540E8B46}"/>
    <dgm:cxn modelId="{9BCAA488-7439-CE41-B6C6-38753997059E}" type="presOf" srcId="{E6104AC7-981E-2F43-8E1D-90450B639EE5}" destId="{F6E55023-2F1A-BB43-A40E-FDED2DB26101}" srcOrd="0" destOrd="0" presId="urn:microsoft.com/office/officeart/2009/3/layout/IncreasingArrowsProcess"/>
    <dgm:cxn modelId="{D1E01542-F535-1041-9649-A32CAA9E3A7F}" srcId="{E6104AC7-981E-2F43-8E1D-90450B639EE5}" destId="{86A32D7C-70E6-4245-9B32-86A4641849DD}" srcOrd="0" destOrd="0" parTransId="{D49F1AC8-A90C-BF4A-8A39-4B6FECF6E24F}" sibTransId="{A7EC46B4-1924-9F43-9762-D789B06E5C48}"/>
    <dgm:cxn modelId="{0B003482-FC25-B349-BE93-B96FF1D2FF90}" srcId="{A0064900-E834-464E-92B2-2B54F31C9F3F}" destId="{974C4789-FA56-5C42-B833-F5F814946330}" srcOrd="2" destOrd="0" parTransId="{4A670173-C505-FD45-8986-8F5E15400F67}" sibTransId="{1FAE34D6-0E49-9E46-9B33-F1D72A9C44B8}"/>
    <dgm:cxn modelId="{39C19C3F-549D-7F4A-AC54-DA6DED9350C9}" type="presOf" srcId="{8A331A42-9F39-4D4F-84B6-CFA6317D35DE}" destId="{2DD8251D-F641-BE4E-957A-29F5A49ACA15}" srcOrd="0" destOrd="0" presId="urn:microsoft.com/office/officeart/2009/3/layout/IncreasingArrowsProcess"/>
    <dgm:cxn modelId="{71F68B0A-D8C9-3749-A0B6-6DB70070D3E9}" srcId="{A0064900-E834-464E-92B2-2B54F31C9F3F}" destId="{A77D0D74-CAFC-8344-9CBB-82E290B4C197}" srcOrd="3" destOrd="0" parTransId="{467B77C2-E30F-E14A-B096-ABBEB7EB52E4}" sibTransId="{FF6A2CD2-9753-7646-8809-AD52DE0F6458}"/>
    <dgm:cxn modelId="{9BF454AB-EA3A-B149-AA89-09794AA4E049}" type="presOf" srcId="{A0064900-E834-464E-92B2-2B54F31C9F3F}" destId="{BC4E630E-E635-EF4A-8987-8DF882800EB9}" srcOrd="0" destOrd="0" presId="urn:microsoft.com/office/officeart/2009/3/layout/IncreasingArrowsProcess"/>
    <dgm:cxn modelId="{A12A1E92-60DF-E746-A161-271DCA4C1F74}" srcId="{974C4789-FA56-5C42-B833-F5F814946330}" destId="{05CDE070-FD82-E14C-AE92-C8DF4BD44DB9}" srcOrd="0" destOrd="0" parTransId="{CD15C0CB-23C2-B64F-AC6E-2DC9929B0865}" sibTransId="{58B5E5C8-357A-3444-8F88-A312F286064E}"/>
    <dgm:cxn modelId="{CDBFDAEB-32F5-FA42-8BC8-5DB2C2A50ED6}" type="presOf" srcId="{05CDE070-FD82-E14C-AE92-C8DF4BD44DB9}" destId="{B454234B-5EF5-AD4E-BB11-9D3717550218}" srcOrd="0" destOrd="0" presId="urn:microsoft.com/office/officeart/2009/3/layout/IncreasingArrowsProcess"/>
    <dgm:cxn modelId="{292EA7DA-048D-224B-B212-44E1EB5ABE2A}" srcId="{86A32D7C-70E6-4245-9B32-86A4641849DD}" destId="{0CB12BB0-C2B3-8148-98EA-68C0CFC634DA}" srcOrd="0" destOrd="0" parTransId="{BEC5F88C-4EBE-3543-A92B-5D6CE48F8E17}" sibTransId="{43563241-49C9-0442-8915-5323CB6CFE59}"/>
    <dgm:cxn modelId="{8954F23F-927D-704E-8ED1-6AD332DF2DCD}" type="presParOf" srcId="{BC4E630E-E635-EF4A-8987-8DF882800EB9}" destId="{F6E55023-2F1A-BB43-A40E-FDED2DB26101}" srcOrd="0" destOrd="0" presId="urn:microsoft.com/office/officeart/2009/3/layout/IncreasingArrowsProcess"/>
    <dgm:cxn modelId="{39E183A0-C8FD-0141-AE7F-C7B89B545919}" type="presParOf" srcId="{BC4E630E-E635-EF4A-8987-8DF882800EB9}" destId="{6A019E24-986B-7643-992C-87C3F9EA5C03}" srcOrd="1" destOrd="0" presId="urn:microsoft.com/office/officeart/2009/3/layout/IncreasingArrowsProcess"/>
    <dgm:cxn modelId="{B437B445-2D5C-184A-B1B9-C90FE3682B8A}" type="presParOf" srcId="{BC4E630E-E635-EF4A-8987-8DF882800EB9}" destId="{BCA30028-02E9-DD48-9EB0-0D98118B75B4}" srcOrd="2" destOrd="0" presId="urn:microsoft.com/office/officeart/2009/3/layout/IncreasingArrowsProcess"/>
    <dgm:cxn modelId="{9172D316-8852-9B4D-AE82-01D695D7B16F}" type="presParOf" srcId="{BC4E630E-E635-EF4A-8987-8DF882800EB9}" destId="{2DD8251D-F641-BE4E-957A-29F5A49ACA15}" srcOrd="3" destOrd="0" presId="urn:microsoft.com/office/officeart/2009/3/layout/IncreasingArrowsProcess"/>
    <dgm:cxn modelId="{1969EE8C-F0CB-0F4A-BD9D-541A423745C4}" type="presParOf" srcId="{BC4E630E-E635-EF4A-8987-8DF882800EB9}" destId="{CF7BE7D2-89CF-8C43-8C82-41149F31D000}" srcOrd="4" destOrd="0" presId="urn:microsoft.com/office/officeart/2009/3/layout/IncreasingArrowsProcess"/>
    <dgm:cxn modelId="{B626E038-6240-E147-A5B9-473AF6264B50}" type="presParOf" srcId="{BC4E630E-E635-EF4A-8987-8DF882800EB9}" destId="{B454234B-5EF5-AD4E-BB11-9D3717550218}" srcOrd="5" destOrd="0" presId="urn:microsoft.com/office/officeart/2009/3/layout/IncreasingArrowsProcess"/>
    <dgm:cxn modelId="{25332839-1F17-B84A-A629-E8CF280A1A42}" type="presParOf" srcId="{BC4E630E-E635-EF4A-8987-8DF882800EB9}" destId="{C867D0E4-2FA1-A64B-8514-330395AE58C4}" srcOrd="6"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E89305-6D6C-4319-A1D3-991D8F4A0399}">
      <dsp:nvSpPr>
        <dsp:cNvPr id="0" name=""/>
        <dsp:cNvSpPr/>
      </dsp:nvSpPr>
      <dsp:spPr>
        <a:xfrm>
          <a:off x="2976644" y="0"/>
          <a:ext cx="1933411" cy="1933411"/>
        </a:xfrm>
        <a:prstGeom prst="triangl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Supervision</a:t>
          </a:r>
        </a:p>
        <a:p>
          <a:pPr lvl="0" algn="ctr" defTabSz="577850">
            <a:lnSpc>
              <a:spcPct val="90000"/>
            </a:lnSpc>
            <a:spcBef>
              <a:spcPct val="0"/>
            </a:spcBef>
            <a:spcAft>
              <a:spcPct val="35000"/>
            </a:spcAft>
          </a:pPr>
          <a:r>
            <a:rPr lang="en-US" sz="1300" kern="1200" dirty="0" smtClean="0"/>
            <a:t>Coaching</a:t>
          </a:r>
          <a:endParaRPr lang="en-US" sz="1300" kern="1200" dirty="0"/>
        </a:p>
      </dsp:txBody>
      <dsp:txXfrm>
        <a:off x="3459997" y="966706"/>
        <a:ext cx="966705" cy="966705"/>
      </dsp:txXfrm>
    </dsp:sp>
    <dsp:sp modelId="{C45F52C4-9C22-4A26-813E-BFE11A2F10B3}">
      <dsp:nvSpPr>
        <dsp:cNvPr id="0" name=""/>
        <dsp:cNvSpPr/>
      </dsp:nvSpPr>
      <dsp:spPr>
        <a:xfrm>
          <a:off x="2030181" y="1920612"/>
          <a:ext cx="1933411" cy="1933411"/>
        </a:xfrm>
        <a:prstGeom prst="triangl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Basic </a:t>
          </a:r>
        </a:p>
        <a:p>
          <a:pPr lvl="0" algn="ctr" defTabSz="577850">
            <a:lnSpc>
              <a:spcPct val="90000"/>
            </a:lnSpc>
            <a:spcBef>
              <a:spcPct val="0"/>
            </a:spcBef>
            <a:spcAft>
              <a:spcPct val="35000"/>
            </a:spcAft>
          </a:pPr>
          <a:r>
            <a:rPr lang="en-US" sz="1300" kern="1200" dirty="0" smtClean="0"/>
            <a:t>Sacred </a:t>
          </a:r>
          <a:r>
            <a:rPr lang="en-US" sz="1300" kern="1200" dirty="0" err="1" smtClean="0"/>
            <a:t>Comms</a:t>
          </a:r>
          <a:r>
            <a:rPr lang="en-US" sz="1300" kern="1200" dirty="0" smtClean="0"/>
            <a:t> Skills </a:t>
          </a:r>
        </a:p>
      </dsp:txBody>
      <dsp:txXfrm>
        <a:off x="2513534" y="2887318"/>
        <a:ext cx="966705" cy="966705"/>
      </dsp:txXfrm>
    </dsp:sp>
    <dsp:sp modelId="{32D64760-D649-4D85-B42F-4ACD8160232E}">
      <dsp:nvSpPr>
        <dsp:cNvPr id="0" name=""/>
        <dsp:cNvSpPr/>
      </dsp:nvSpPr>
      <dsp:spPr>
        <a:xfrm rot="10800000">
          <a:off x="2976644" y="1933411"/>
          <a:ext cx="1933411" cy="1933411"/>
        </a:xfrm>
        <a:prstGeom prst="triangl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Theological Integration</a:t>
          </a:r>
          <a:endParaRPr lang="en-US" sz="1300" kern="1200" dirty="0"/>
        </a:p>
      </dsp:txBody>
      <dsp:txXfrm rot="10800000">
        <a:off x="3459997" y="1933411"/>
        <a:ext cx="966705" cy="966705"/>
      </dsp:txXfrm>
    </dsp:sp>
    <dsp:sp modelId="{65699CB9-61B8-4026-8C86-D908B7932F59}">
      <dsp:nvSpPr>
        <dsp:cNvPr id="0" name=""/>
        <dsp:cNvSpPr/>
      </dsp:nvSpPr>
      <dsp:spPr>
        <a:xfrm>
          <a:off x="3943350" y="1933411"/>
          <a:ext cx="1933411" cy="1933411"/>
        </a:xfrm>
        <a:prstGeom prst="triangle">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Model for  Funeral Messages</a:t>
          </a:r>
          <a:endParaRPr lang="en-US" sz="1300" kern="1200" dirty="0"/>
        </a:p>
      </dsp:txBody>
      <dsp:txXfrm>
        <a:off x="4426703" y="2900117"/>
        <a:ext cx="966705" cy="9667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55023-2F1A-BB43-A40E-FDED2DB26101}">
      <dsp:nvSpPr>
        <dsp:cNvPr id="0" name=""/>
        <dsp:cNvSpPr/>
      </dsp:nvSpPr>
      <dsp:spPr>
        <a:xfrm>
          <a:off x="-28512" y="1416619"/>
          <a:ext cx="6541994" cy="952416"/>
        </a:xfrm>
        <a:prstGeom prst="rightArrow">
          <a:avLst>
            <a:gd name="adj1" fmla="val 5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254000" bIns="151196" numCol="1" spcCol="1270" anchor="ctr" anchorCtr="0">
          <a:noAutofit/>
        </a:bodyPr>
        <a:lstStyle/>
        <a:p>
          <a:pPr lvl="0" algn="l" defTabSz="622300">
            <a:lnSpc>
              <a:spcPct val="90000"/>
            </a:lnSpc>
            <a:spcBef>
              <a:spcPct val="0"/>
            </a:spcBef>
            <a:spcAft>
              <a:spcPct val="35000"/>
            </a:spcAft>
          </a:pPr>
          <a:r>
            <a:rPr lang="en-US" sz="1400" kern="1200" dirty="0" smtClean="0"/>
            <a:t>Person – </a:t>
          </a:r>
          <a:r>
            <a:rPr lang="en-US" sz="1400" i="1" kern="1200" dirty="0" smtClean="0"/>
            <a:t>Soul</a:t>
          </a:r>
          <a:r>
            <a:rPr lang="en-US" sz="1400" kern="1200" dirty="0" smtClean="0"/>
            <a:t> - Formation</a:t>
          </a:r>
          <a:endParaRPr lang="en-US" sz="1400" kern="1200" dirty="0"/>
        </a:p>
      </dsp:txBody>
      <dsp:txXfrm>
        <a:off x="-28512" y="1654723"/>
        <a:ext cx="6303890" cy="476208"/>
      </dsp:txXfrm>
    </dsp:sp>
    <dsp:sp modelId="{6A019E24-986B-7643-992C-87C3F9EA5C03}">
      <dsp:nvSpPr>
        <dsp:cNvPr id="0" name=""/>
        <dsp:cNvSpPr/>
      </dsp:nvSpPr>
      <dsp:spPr>
        <a:xfrm>
          <a:off x="-3533" y="2165253"/>
          <a:ext cx="1457971" cy="1815642"/>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In what ways did the speaker add to or distract from the message? </a:t>
          </a:r>
          <a:endParaRPr lang="en-US" sz="1400" kern="1200" dirty="0"/>
        </a:p>
        <a:p>
          <a:pPr marL="57150" lvl="1" indent="-57150" algn="l" defTabSz="488950">
            <a:lnSpc>
              <a:spcPct val="90000"/>
            </a:lnSpc>
            <a:spcBef>
              <a:spcPct val="0"/>
            </a:spcBef>
            <a:spcAft>
              <a:spcPct val="15000"/>
            </a:spcAft>
            <a:buChar char="••"/>
          </a:pPr>
          <a:endParaRPr lang="en-US" sz="1100" kern="1200" dirty="0"/>
        </a:p>
      </dsp:txBody>
      <dsp:txXfrm>
        <a:off x="-3533" y="2165253"/>
        <a:ext cx="1457971" cy="1815642"/>
      </dsp:txXfrm>
    </dsp:sp>
    <dsp:sp modelId="{BCA30028-02E9-DD48-9EB0-0D98118B75B4}">
      <dsp:nvSpPr>
        <dsp:cNvPr id="0" name=""/>
        <dsp:cNvSpPr/>
      </dsp:nvSpPr>
      <dsp:spPr>
        <a:xfrm>
          <a:off x="1453340" y="1773589"/>
          <a:ext cx="5086217" cy="952416"/>
        </a:xfrm>
        <a:prstGeom prst="rightArrow">
          <a:avLst>
            <a:gd name="adj1" fmla="val 5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254000" bIns="151196" numCol="1" spcCol="1270" anchor="ctr" anchorCtr="0">
          <a:noAutofit/>
        </a:bodyPr>
        <a:lstStyle/>
        <a:p>
          <a:pPr lvl="0" algn="l" defTabSz="622300">
            <a:lnSpc>
              <a:spcPct val="90000"/>
            </a:lnSpc>
            <a:spcBef>
              <a:spcPct val="0"/>
            </a:spcBef>
            <a:spcAft>
              <a:spcPct val="35000"/>
            </a:spcAft>
          </a:pPr>
          <a:r>
            <a:rPr lang="en-US" sz="1400" kern="1200" dirty="0" smtClean="0"/>
            <a:t>Preparation – </a:t>
          </a:r>
          <a:r>
            <a:rPr lang="en-US" sz="1400" i="1" kern="1200" dirty="0" smtClean="0"/>
            <a:t>Skill</a:t>
          </a:r>
          <a:r>
            <a:rPr lang="en-US" sz="1400" kern="1200" dirty="0" smtClean="0"/>
            <a:t> - Information</a:t>
          </a:r>
          <a:endParaRPr lang="en-US" sz="1400" kern="1200" dirty="0"/>
        </a:p>
      </dsp:txBody>
      <dsp:txXfrm>
        <a:off x="1453340" y="2011693"/>
        <a:ext cx="4848113" cy="476208"/>
      </dsp:txXfrm>
    </dsp:sp>
    <dsp:sp modelId="{2DD8251D-F641-BE4E-957A-29F5A49ACA15}">
      <dsp:nvSpPr>
        <dsp:cNvPr id="0" name=""/>
        <dsp:cNvSpPr/>
      </dsp:nvSpPr>
      <dsp:spPr>
        <a:xfrm>
          <a:off x="1453337" y="2509593"/>
          <a:ext cx="1560088" cy="1716779"/>
        </a:xfrm>
        <a:prstGeom prst="rect">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Did the message reveal preparation &amp; clear concise thought?</a:t>
          </a:r>
          <a:endParaRPr lang="en-US" sz="1400" kern="1200" dirty="0"/>
        </a:p>
      </dsp:txBody>
      <dsp:txXfrm>
        <a:off x="1453337" y="2509593"/>
        <a:ext cx="1560088" cy="1716779"/>
      </dsp:txXfrm>
    </dsp:sp>
    <dsp:sp modelId="{CF7BE7D2-89CF-8C43-8C82-41149F31D000}">
      <dsp:nvSpPr>
        <dsp:cNvPr id="0" name=""/>
        <dsp:cNvSpPr/>
      </dsp:nvSpPr>
      <dsp:spPr>
        <a:xfrm>
          <a:off x="2987347" y="2090949"/>
          <a:ext cx="3526134" cy="952416"/>
        </a:xfrm>
        <a:prstGeom prst="rightArrow">
          <a:avLst>
            <a:gd name="adj1" fmla="val 5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254000" bIns="151196" numCol="1" spcCol="1270" anchor="ctr" anchorCtr="0">
          <a:noAutofit/>
        </a:bodyPr>
        <a:lstStyle/>
        <a:p>
          <a:pPr lvl="0" algn="l" defTabSz="622300">
            <a:lnSpc>
              <a:spcPct val="90000"/>
            </a:lnSpc>
            <a:spcBef>
              <a:spcPct val="0"/>
            </a:spcBef>
            <a:spcAft>
              <a:spcPct val="35000"/>
            </a:spcAft>
          </a:pPr>
          <a:r>
            <a:rPr lang="en-US" sz="1400" kern="1200" dirty="0" smtClean="0"/>
            <a:t>Presentation – </a:t>
          </a:r>
          <a:r>
            <a:rPr lang="en-US" sz="1400" i="1" kern="1200" dirty="0" smtClean="0"/>
            <a:t>Sermon </a:t>
          </a:r>
          <a:r>
            <a:rPr lang="en-US" sz="1400" kern="1200" dirty="0" smtClean="0"/>
            <a:t>- Evaluation </a:t>
          </a:r>
          <a:endParaRPr lang="en-US" sz="1400" kern="1200" dirty="0"/>
        </a:p>
      </dsp:txBody>
      <dsp:txXfrm>
        <a:off x="2987347" y="2329053"/>
        <a:ext cx="3288030" cy="476208"/>
      </dsp:txXfrm>
    </dsp:sp>
    <dsp:sp modelId="{B454234B-5EF5-AD4E-BB11-9D3717550218}">
      <dsp:nvSpPr>
        <dsp:cNvPr id="0" name=""/>
        <dsp:cNvSpPr/>
      </dsp:nvSpPr>
      <dsp:spPr>
        <a:xfrm>
          <a:off x="2982943" y="2826952"/>
          <a:ext cx="1516735" cy="1728258"/>
        </a:xfrm>
        <a:prstGeom prst="rect">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Was the message contextually relevant, within time constraints, &amp; did it accomplish its purpose? </a:t>
          </a:r>
          <a:endParaRPr lang="en-US" sz="1400" kern="1200" dirty="0"/>
        </a:p>
      </dsp:txBody>
      <dsp:txXfrm>
        <a:off x="2982943" y="2826952"/>
        <a:ext cx="1516735" cy="1728258"/>
      </dsp:txXfrm>
    </dsp:sp>
    <dsp:sp modelId="{C867D0E4-2FA1-A64B-8514-330395AE58C4}">
      <dsp:nvSpPr>
        <dsp:cNvPr id="0" name=""/>
        <dsp:cNvSpPr/>
      </dsp:nvSpPr>
      <dsp:spPr>
        <a:xfrm rot="12955552">
          <a:off x="5349281" y="932449"/>
          <a:ext cx="2132253" cy="3374286"/>
        </a:xfrm>
        <a:prstGeom prst="curvedRightArrow">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254000" bIns="151196" numCol="1" spcCol="1270" anchor="ctr" anchorCtr="0">
          <a:noAutofit/>
        </a:bodyPr>
        <a:lstStyle/>
        <a:p>
          <a:pPr lvl="0" algn="l" defTabSz="622300">
            <a:lnSpc>
              <a:spcPct val="90000"/>
            </a:lnSpc>
            <a:spcBef>
              <a:spcPct val="0"/>
            </a:spcBef>
            <a:spcAft>
              <a:spcPct val="35000"/>
            </a:spcAft>
          </a:pPr>
          <a:endParaRPr lang="en-US" sz="1400" kern="1200" dirty="0"/>
        </a:p>
      </dsp:txBody>
      <dsp:txXfrm>
        <a:off x="5349281" y="932449"/>
        <a:ext cx="2132253" cy="3374286"/>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FEF556D3-1C4F-429A-BB11-0A36035BADD1}" type="datetimeFigureOut">
              <a:rPr lang="en-US"/>
              <a:pPr/>
              <a:t>7/31/2016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C8C126BD-5B0F-4063-8E4F-025E58A23C39}" type="slidenum">
              <a:rPr lang="en-US"/>
              <a:pPr/>
              <a:t>‹#›</a:t>
            </a:fld>
            <a:endParaRPr lang="en-US"/>
          </a:p>
        </p:txBody>
      </p:sp>
    </p:spTree>
    <p:extLst>
      <p:ext uri="{BB962C8B-B14F-4D97-AF65-F5344CB8AC3E}">
        <p14:creationId xmlns:p14="http://schemas.microsoft.com/office/powerpoint/2010/main" val="34298689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06C4008C-2B79-4C19-9E0B-89E58B6D3082}" type="datetimeFigureOut">
              <a:rPr lang="en-US"/>
              <a:pPr/>
              <a:t>7/31/2016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2BD0F4D3-A369-4E7E-8A3D-517EC289D556}" type="slidenum">
              <a:rPr lang="en-US"/>
              <a:pPr/>
              <a:t>‹#›</a:t>
            </a:fld>
            <a:endParaRPr lang="en-US"/>
          </a:p>
        </p:txBody>
      </p:sp>
    </p:spTree>
    <p:extLst>
      <p:ext uri="{BB962C8B-B14F-4D97-AF65-F5344CB8AC3E}">
        <p14:creationId xmlns:p14="http://schemas.microsoft.com/office/powerpoint/2010/main" val="19732141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effectLst/>
                <a:latin typeface="Arial" pitchFamily="34" charset="0"/>
                <a:ea typeface="ＭＳ Ｐゴシック" charset="0"/>
                <a:cs typeface="ＭＳ Ｐゴシック" charset="0"/>
              </a:rPr>
              <a:t>Notes for Lesson 1:   Analyze Pastoral Presence in Sacred Communication</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Task 85D-201-8014  Perform Supervision of Sacred Communication (updated Evaluate Sacred Communication)  C:  Level 5</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b="1" kern="1200" dirty="0" smtClean="0">
                <a:solidFill>
                  <a:schemeClr val="tx1"/>
                </a:solidFill>
                <a:effectLst/>
                <a:latin typeface="Arial" pitchFamily="34" charset="0"/>
                <a:ea typeface="ＭＳ Ｐゴシック" charset="0"/>
                <a:cs typeface="ＭＳ Ｐゴシック" charset="0"/>
              </a:rPr>
              <a:t>Slide 1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Attention:    No one intends to preach a bad sermon, it just comes naturally.  </a:t>
            </a:r>
            <a:r>
              <a:rPr lang="en-US" sz="1200" kern="1200" dirty="0" smtClean="0">
                <a:solidFill>
                  <a:schemeClr val="tx1"/>
                </a:solidFill>
                <a:effectLst/>
                <a:latin typeface="Arial" pitchFamily="34" charset="0"/>
                <a:ea typeface="ＭＳ Ｐゴシック" charset="0"/>
                <a:cs typeface="ＭＳ Ｐゴシック" charset="0"/>
                <a:sym typeface="Wingdings"/>
              </a:rPr>
              <a:t></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*Attributed to St. Francis of Assisi, “Preach always if necessary use words”</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Motivation:  today we are going to talk about, How the person is the foundation for the presentation.  </a:t>
            </a:r>
          </a:p>
          <a:p>
            <a:r>
              <a:rPr lang="en-US" sz="1200" kern="1200" dirty="0" smtClean="0">
                <a:solidFill>
                  <a:schemeClr val="tx1"/>
                </a:solidFill>
                <a:effectLst/>
                <a:latin typeface="Arial" pitchFamily="34" charset="0"/>
                <a:ea typeface="ＭＳ Ｐゴシック" charset="0"/>
                <a:cs typeface="ＭＳ Ｐゴシック" charset="0"/>
              </a:rPr>
              <a:t>The bottom line for today’s lesson is “If you were jerk and a good preacher you’re still a jerk!”  Who you are and how you present yourself has more of an affect on what you say than what you think.  So</a:t>
            </a:r>
            <a:r>
              <a:rPr lang="en-US" sz="1200" kern="1200" baseline="0" dirty="0" smtClean="0">
                <a:solidFill>
                  <a:schemeClr val="tx1"/>
                </a:solidFill>
                <a:effectLst/>
                <a:latin typeface="Arial" pitchFamily="34" charset="0"/>
                <a:ea typeface="ＭＳ Ｐゴシック" charset="0"/>
                <a:cs typeface="ＭＳ Ｐゴシック" charset="0"/>
              </a:rPr>
              <a:t> t</a:t>
            </a:r>
            <a:r>
              <a:rPr lang="en-US" sz="1200" kern="1200" dirty="0" smtClean="0">
                <a:solidFill>
                  <a:schemeClr val="tx1"/>
                </a:solidFill>
                <a:effectLst/>
                <a:latin typeface="Arial" pitchFamily="34" charset="0"/>
                <a:ea typeface="ＭＳ Ｐゴシック" charset="0"/>
                <a:cs typeface="ＭＳ Ｐゴシック" charset="0"/>
              </a:rPr>
              <a:t>oday, we’re going to examine and explore the X factor of</a:t>
            </a:r>
            <a:r>
              <a:rPr lang="en-US" sz="1200" kern="1200" baseline="0" dirty="0" smtClean="0">
                <a:solidFill>
                  <a:schemeClr val="tx1"/>
                </a:solidFill>
                <a:effectLst/>
                <a:latin typeface="Arial" pitchFamily="34" charset="0"/>
                <a:ea typeface="ＭＳ Ｐゴシック" charset="0"/>
                <a:cs typeface="ＭＳ Ｐゴシック" charset="0"/>
              </a:rPr>
              <a:t> Sacred</a:t>
            </a:r>
            <a:r>
              <a:rPr lang="en-US" sz="1200" kern="1200" dirty="0" smtClean="0">
                <a:solidFill>
                  <a:schemeClr val="tx1"/>
                </a:solidFill>
                <a:effectLst/>
                <a:latin typeface="Arial" pitchFamily="34" charset="0"/>
                <a:ea typeface="ＭＳ Ｐゴシック" charset="0"/>
                <a:cs typeface="ＭＳ Ｐゴシック" charset="0"/>
              </a:rPr>
              <a:t> Communications. Truth is that if you miss this, missed everything. You</a:t>
            </a:r>
            <a:r>
              <a:rPr lang="en-US" sz="1200" kern="1200" baseline="0" dirty="0" smtClean="0">
                <a:solidFill>
                  <a:schemeClr val="tx1"/>
                </a:solidFill>
                <a:effectLst/>
                <a:latin typeface="Arial" pitchFamily="34" charset="0"/>
                <a:ea typeface="ＭＳ Ｐゴシック" charset="0"/>
                <a:cs typeface="ＭＳ Ｐゴシック" charset="0"/>
              </a:rPr>
              <a:t> must </a:t>
            </a:r>
            <a:r>
              <a:rPr lang="en-US" sz="1200" kern="1200" dirty="0" smtClean="0">
                <a:solidFill>
                  <a:schemeClr val="tx1"/>
                </a:solidFill>
                <a:effectLst/>
                <a:latin typeface="Arial" pitchFamily="34" charset="0"/>
                <a:ea typeface="ＭＳ Ｐゴシック" charset="0"/>
                <a:cs typeface="ＭＳ Ｐゴシック" charset="0"/>
              </a:rPr>
              <a:t>understand that you are an integral part of the message that you give.  </a:t>
            </a:r>
          </a:p>
          <a:p>
            <a:r>
              <a:rPr lang="en-US" sz="1200" kern="1200" dirty="0" smtClean="0">
                <a:solidFill>
                  <a:schemeClr val="tx1"/>
                </a:solidFill>
                <a:effectLst/>
                <a:latin typeface="Arial" pitchFamily="34" charset="0"/>
                <a:ea typeface="ＭＳ Ｐゴシック" charset="0"/>
                <a:cs typeface="ＭＳ Ｐゴシック" charset="0"/>
              </a:rPr>
              <a:t>In </a:t>
            </a:r>
            <a:r>
              <a:rPr lang="en-US" sz="1200" kern="1200" dirty="0" smtClean="0">
                <a:solidFill>
                  <a:schemeClr val="tx1"/>
                </a:solidFill>
                <a:effectLst/>
                <a:latin typeface="Arial" pitchFamily="34" charset="0"/>
                <a:ea typeface="ＭＳ Ｐゴシック" charset="0"/>
                <a:cs typeface="ＭＳ Ｐゴシック" charset="0"/>
              </a:rPr>
              <a:t>the Book “You are the message, </a:t>
            </a:r>
            <a:r>
              <a:rPr lang="en-US" sz="1200" kern="1200" dirty="0" err="1" smtClean="0">
                <a:solidFill>
                  <a:schemeClr val="tx1"/>
                </a:solidFill>
                <a:effectLst/>
                <a:latin typeface="Arial" pitchFamily="34" charset="0"/>
                <a:ea typeface="ＭＳ Ｐゴシック" charset="0"/>
                <a:cs typeface="ＭＳ Ｐゴシック" charset="0"/>
              </a:rPr>
              <a:t>Rogiles</a:t>
            </a:r>
            <a:r>
              <a:rPr lang="en-US" sz="1200" kern="1200" dirty="0" smtClean="0">
                <a:solidFill>
                  <a:schemeClr val="tx1"/>
                </a:solidFill>
                <a:effectLst/>
                <a:latin typeface="Arial" pitchFamily="34" charset="0"/>
                <a:ea typeface="ＭＳ Ｐゴシック" charset="0"/>
                <a:cs typeface="ＭＳ Ｐゴシック" charset="0"/>
              </a:rPr>
              <a:t> states that the first</a:t>
            </a:r>
            <a:r>
              <a:rPr lang="en-US" sz="1200" kern="1200" baseline="0" dirty="0" smtClean="0">
                <a:solidFill>
                  <a:schemeClr val="tx1"/>
                </a:solidFill>
                <a:effectLst/>
                <a:latin typeface="Arial" pitchFamily="34" charset="0"/>
                <a:ea typeface="ＭＳ Ｐゴシック" charset="0"/>
                <a:cs typeface="ＭＳ Ｐゴシック" charset="0"/>
              </a:rPr>
              <a:t> 7 </a:t>
            </a:r>
            <a:r>
              <a:rPr lang="en-US" sz="1200" kern="1200" baseline="0" dirty="0" err="1" smtClean="0">
                <a:solidFill>
                  <a:schemeClr val="tx1"/>
                </a:solidFill>
                <a:effectLst/>
                <a:latin typeface="Arial" pitchFamily="34" charset="0"/>
                <a:ea typeface="ＭＳ Ｐゴシック" charset="0"/>
                <a:cs typeface="ＭＳ Ｐゴシック" charset="0"/>
              </a:rPr>
              <a:t>secs</a:t>
            </a:r>
            <a:r>
              <a:rPr lang="en-US" sz="1200" kern="1200" baseline="0" dirty="0" smtClean="0">
                <a:solidFill>
                  <a:schemeClr val="tx1"/>
                </a:solidFill>
                <a:effectLst/>
                <a:latin typeface="Arial" pitchFamily="34" charset="0"/>
                <a:ea typeface="ＭＳ Ｐゴシック" charset="0"/>
                <a:cs typeface="ＭＳ Ｐゴシック" charset="0"/>
              </a:rPr>
              <a:t> are key.  </a:t>
            </a:r>
            <a:endParaRPr lang="en-US" sz="1200" kern="1200" baseline="0" dirty="0" smtClean="0">
              <a:solidFill>
                <a:schemeClr val="tx1"/>
              </a:solidFill>
              <a:effectLst/>
              <a:latin typeface="Arial" pitchFamily="34" charset="0"/>
              <a:ea typeface="ＭＳ Ｐゴシック" charset="0"/>
              <a:cs typeface="ＭＳ Ｐゴシック" charset="0"/>
            </a:endParaRPr>
          </a:p>
          <a:p>
            <a:r>
              <a:rPr lang="en-US" sz="1200" kern="1200" baseline="0" dirty="0" smtClean="0">
                <a:solidFill>
                  <a:schemeClr val="tx1"/>
                </a:solidFill>
                <a:effectLst/>
                <a:latin typeface="Arial" pitchFamily="34" charset="0"/>
                <a:ea typeface="ＭＳ Ｐゴシック" charset="0"/>
                <a:cs typeface="ＭＳ Ｐゴシック" charset="0"/>
              </a:rPr>
              <a:t>	First </a:t>
            </a:r>
            <a:r>
              <a:rPr lang="en-US" sz="1200" kern="1200" baseline="0" dirty="0" smtClean="0">
                <a:solidFill>
                  <a:schemeClr val="tx1"/>
                </a:solidFill>
                <a:effectLst/>
                <a:latin typeface="Arial" pitchFamily="34" charset="0"/>
                <a:ea typeface="ＭＳ Ｐゴシック" charset="0"/>
                <a:cs typeface="ＭＳ Ｐゴシック" charset="0"/>
              </a:rPr>
              <a:t>impressions we communicate with our eyes, faces, bodies, and attitudes.  </a:t>
            </a:r>
          </a:p>
          <a:p>
            <a:r>
              <a:rPr lang="en-US" sz="1200" kern="1200" baseline="0" dirty="0" smtClean="0">
                <a:solidFill>
                  <a:schemeClr val="tx1"/>
                </a:solidFill>
                <a:effectLst/>
                <a:latin typeface="Arial" pitchFamily="34" charset="0"/>
                <a:ea typeface="ＭＳ Ｐゴシック" charset="0"/>
                <a:cs typeface="ＭＳ Ｐゴシック" charset="0"/>
              </a:rPr>
              <a:t>Research shows that the 80 muscles of the face are capable of making more than 7000 different facial expressions.  Sadly many of us have been taught that having a poker face gives you a strategic advantage.  In some cases but not in Oral communication.  </a:t>
            </a:r>
            <a:endParaRPr lang="en-US" dirty="0" smtClean="0"/>
          </a:p>
          <a:p>
            <a:r>
              <a:rPr lang="en-US" dirty="0" smtClean="0"/>
              <a:t>Let’s practice.  Not verbal communication 101:  it is called the smile</a:t>
            </a:r>
            <a:r>
              <a:rPr lang="en-US" baseline="0" dirty="0" smtClean="0"/>
              <a:t> </a:t>
            </a:r>
            <a:r>
              <a:rPr lang="en-US" baseline="0" dirty="0" smtClean="0">
                <a:sym typeface="Wingdings"/>
              </a:rPr>
              <a:t>  </a:t>
            </a:r>
          </a:p>
          <a:p>
            <a:r>
              <a:rPr lang="en-US" baseline="0" dirty="0" smtClean="0">
                <a:sym typeface="Wingdings"/>
              </a:rPr>
              <a:t>Note:  based on time and feel of group instructor can go through other facial expressions and have class try them.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a:t>
            </a:fld>
            <a:endParaRPr lang="en-US"/>
          </a:p>
        </p:txBody>
      </p:sp>
    </p:spTree>
    <p:extLst>
      <p:ext uri="{BB962C8B-B14F-4D97-AF65-F5344CB8AC3E}">
        <p14:creationId xmlns:p14="http://schemas.microsoft.com/office/powerpoint/2010/main" val="3082459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2</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TLO</a:t>
            </a:r>
            <a:r>
              <a:rPr lang="en-US" sz="1200" kern="1200" dirty="0" smtClean="0">
                <a:solidFill>
                  <a:schemeClr val="tx1"/>
                </a:solidFill>
                <a:effectLst/>
                <a:latin typeface="Arial" pitchFamily="34" charset="0"/>
                <a:ea typeface="ＭＳ Ｐゴシック" charset="0"/>
                <a:cs typeface="ＭＳ Ｐゴシック" charset="0"/>
              </a:rPr>
              <a:t> slide 2 and 3 are the TLO slides </a:t>
            </a:r>
          </a:p>
          <a:p>
            <a:r>
              <a:rPr lang="en-US" sz="1200" kern="1200" dirty="0" smtClean="0">
                <a:solidFill>
                  <a:schemeClr val="tx1"/>
                </a:solidFill>
                <a:effectLst/>
                <a:latin typeface="Arial" pitchFamily="34" charset="0"/>
                <a:ea typeface="ＭＳ Ｐゴシック" charset="0"/>
                <a:cs typeface="ＭＳ Ｐゴシック" charset="0"/>
              </a:rPr>
              <a:t>Discuss action conditions and standards,  what’s expected</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a:t>
            </a:fld>
            <a:endParaRPr lang="en-US"/>
          </a:p>
        </p:txBody>
      </p:sp>
    </p:spTree>
    <p:extLst>
      <p:ext uri="{BB962C8B-B14F-4D97-AF65-F5344CB8AC3E}">
        <p14:creationId xmlns:p14="http://schemas.microsoft.com/office/powerpoint/2010/main" val="959425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3</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err="1" smtClean="0">
                <a:solidFill>
                  <a:schemeClr val="tx1"/>
                </a:solidFill>
                <a:effectLst/>
                <a:latin typeface="Arial" pitchFamily="34" charset="0"/>
                <a:ea typeface="ＭＳ Ｐゴシック" charset="0"/>
                <a:cs typeface="ＭＳ Ｐゴシック" charset="0"/>
              </a:rPr>
              <a:t>Safty</a:t>
            </a:r>
            <a:r>
              <a:rPr lang="en-US" sz="1200" kern="1200" dirty="0" smtClean="0">
                <a:solidFill>
                  <a:schemeClr val="tx1"/>
                </a:solidFill>
                <a:effectLst/>
                <a:latin typeface="Arial" pitchFamily="34" charset="0"/>
                <a:ea typeface="ＭＳ Ｐゴシック" charset="0"/>
                <a:cs typeface="ＭＳ Ｐゴシック" charset="0"/>
              </a:rPr>
              <a:t>:</a:t>
            </a:r>
          </a:p>
          <a:p>
            <a:r>
              <a:rPr lang="en-US" sz="1200" kern="1200" dirty="0" smtClean="0">
                <a:solidFill>
                  <a:schemeClr val="tx1"/>
                </a:solidFill>
                <a:effectLst/>
                <a:latin typeface="Arial" pitchFamily="34" charset="0"/>
                <a:ea typeface="ＭＳ Ｐゴシック" charset="0"/>
                <a:cs typeface="ＭＳ Ｐゴシック" charset="0"/>
              </a:rPr>
              <a:t>Risk:</a:t>
            </a:r>
          </a:p>
          <a:p>
            <a:r>
              <a:rPr lang="en-US" dirty="0" err="1" smtClean="0"/>
              <a:t>etc</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a:t>
            </a:fld>
            <a:endParaRPr lang="en-US"/>
          </a:p>
        </p:txBody>
      </p:sp>
    </p:spTree>
    <p:extLst>
      <p:ext uri="{BB962C8B-B14F-4D97-AF65-F5344CB8AC3E}">
        <p14:creationId xmlns:p14="http://schemas.microsoft.com/office/powerpoint/2010/main" val="3663497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4:</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Overview</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Bullets on the slide are the key areas we are going to look at today. </a:t>
            </a:r>
          </a:p>
          <a:p>
            <a:r>
              <a:rPr lang="en-US" sz="1200" kern="1200" dirty="0" smtClean="0">
                <a:solidFill>
                  <a:schemeClr val="tx1"/>
                </a:solidFill>
                <a:effectLst/>
                <a:latin typeface="Arial" pitchFamily="34" charset="0"/>
                <a:ea typeface="ＭＳ Ｐゴシック" charset="0"/>
                <a:cs typeface="ＭＳ Ｐゴシック" charset="0"/>
              </a:rPr>
              <a:t>Begin to discuss those LSA’s with class.</a:t>
            </a:r>
          </a:p>
          <a:p>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The overall goal for our</a:t>
            </a:r>
            <a:r>
              <a:rPr lang="en-US" sz="1200" kern="1200" baseline="0" dirty="0" smtClean="0">
                <a:solidFill>
                  <a:schemeClr val="tx1"/>
                </a:solidFill>
                <a:effectLst/>
                <a:latin typeface="Arial" pitchFamily="34" charset="0"/>
                <a:ea typeface="ＭＳ Ｐゴシック" charset="0"/>
                <a:cs typeface="ＭＳ Ｐゴシック" charset="0"/>
              </a:rPr>
              <a:t> sacred</a:t>
            </a:r>
            <a:r>
              <a:rPr lang="en-US" sz="1200" kern="1200" dirty="0" smtClean="0">
                <a:solidFill>
                  <a:schemeClr val="tx1"/>
                </a:solidFill>
                <a:effectLst/>
                <a:latin typeface="Arial" pitchFamily="34" charset="0"/>
                <a:ea typeface="ＭＳ Ｐゴシック" charset="0"/>
                <a:cs typeface="ＭＳ Ｐゴシック" charset="0"/>
              </a:rPr>
              <a:t> communication blocks are to.</a:t>
            </a:r>
          </a:p>
          <a:p>
            <a:r>
              <a:rPr lang="en-GB" sz="1200" i="1" kern="1200" dirty="0" smtClean="0">
                <a:solidFill>
                  <a:schemeClr val="tx1"/>
                </a:solidFill>
                <a:effectLst/>
                <a:latin typeface="Arial" pitchFamily="34" charset="0"/>
                <a:ea typeface="ＭＳ Ｐゴシック" charset="0"/>
                <a:cs typeface="ＭＳ Ｐゴシック" charset="0"/>
              </a:rPr>
              <a:t>Develop the Chaplain’s Skill to coach and mentor others for greater effectiveness in Sacred Communication. </a:t>
            </a:r>
            <a:endParaRPr lang="en-US" sz="1200" kern="1200" dirty="0" smtClean="0">
              <a:solidFill>
                <a:schemeClr val="tx1"/>
              </a:solidFill>
              <a:effectLst/>
              <a:latin typeface="Arial" pitchFamily="34" charset="0"/>
              <a:ea typeface="ＭＳ Ｐゴシック" charset="0"/>
              <a:cs typeface="ＭＳ Ｐゴシック" charset="0"/>
            </a:endParaRPr>
          </a:p>
          <a:p>
            <a:r>
              <a:rPr lang="en-GB" sz="1200" i="1" kern="1200" dirty="0" smtClean="0">
                <a:solidFill>
                  <a:schemeClr val="tx1"/>
                </a:solidFill>
                <a:effectLst/>
                <a:latin typeface="Arial" pitchFamily="34" charset="0"/>
                <a:ea typeface="ＭＳ Ｐゴシック" charset="0"/>
                <a:cs typeface="ＭＳ Ｐゴシック" charset="0"/>
              </a:rPr>
              <a:t>The</a:t>
            </a:r>
            <a:r>
              <a:rPr lang="en-GB" sz="1200" i="1" kern="1200" baseline="0" dirty="0" smtClean="0">
                <a:solidFill>
                  <a:schemeClr val="tx1"/>
                </a:solidFill>
                <a:effectLst/>
                <a:latin typeface="Arial" pitchFamily="34" charset="0"/>
                <a:ea typeface="ＭＳ Ｐゴシック" charset="0"/>
                <a:cs typeface="ＭＳ Ｐゴシック" charset="0"/>
              </a:rPr>
              <a:t> </a:t>
            </a:r>
            <a:r>
              <a:rPr lang="en-GB" sz="1200" i="1" kern="1200" dirty="0" smtClean="0">
                <a:solidFill>
                  <a:schemeClr val="tx1"/>
                </a:solidFill>
                <a:effectLst/>
                <a:latin typeface="Arial" pitchFamily="34" charset="0"/>
                <a:ea typeface="ＭＳ Ｐゴシック" charset="0"/>
                <a:cs typeface="ＭＳ Ｐゴシック" charset="0"/>
              </a:rPr>
              <a:t>tools that we</a:t>
            </a:r>
            <a:r>
              <a:rPr lang="en-GB" sz="1200" i="1" kern="1200" baseline="0" dirty="0" smtClean="0">
                <a:solidFill>
                  <a:schemeClr val="tx1"/>
                </a:solidFill>
                <a:effectLst/>
                <a:latin typeface="Arial" pitchFamily="34" charset="0"/>
                <a:ea typeface="ＭＳ Ｐゴシック" charset="0"/>
                <a:cs typeface="ＭＳ Ｐゴシック" charset="0"/>
              </a:rPr>
              <a:t> will use are </a:t>
            </a:r>
            <a:endParaRPr lang="en-US" sz="1200" kern="1200" dirty="0" smtClean="0">
              <a:solidFill>
                <a:schemeClr val="tx1"/>
              </a:solidFill>
              <a:effectLst/>
              <a:latin typeface="Arial" pitchFamily="34" charset="0"/>
              <a:ea typeface="ＭＳ Ｐゴシック" charset="0"/>
              <a:cs typeface="ＭＳ Ｐゴシック" charset="0"/>
            </a:endParaRPr>
          </a:p>
          <a:p>
            <a:r>
              <a:rPr lang="en-GB" sz="1200" kern="1200" dirty="0" smtClean="0">
                <a:solidFill>
                  <a:schemeClr val="tx1"/>
                </a:solidFill>
                <a:effectLst/>
                <a:latin typeface="Arial" pitchFamily="34" charset="0"/>
                <a:ea typeface="ＭＳ Ｐゴシック" charset="0"/>
                <a:cs typeface="ＭＳ Ｐゴシック" charset="0"/>
              </a:rPr>
              <a:t>	The </a:t>
            </a:r>
            <a:r>
              <a:rPr lang="en-GB" sz="1200" i="1" kern="1200" dirty="0" smtClean="0">
                <a:solidFill>
                  <a:schemeClr val="tx1"/>
                </a:solidFill>
                <a:effectLst/>
                <a:latin typeface="Arial" pitchFamily="34" charset="0"/>
                <a:ea typeface="ＭＳ Ｐゴシック" charset="0"/>
                <a:cs typeface="ＭＳ Ｐゴシック" charset="0"/>
              </a:rPr>
              <a:t>Speaker Assessment Cycle</a:t>
            </a:r>
            <a:r>
              <a:rPr lang="en-GB" sz="1200" kern="1200" dirty="0" smtClean="0">
                <a:solidFill>
                  <a:schemeClr val="tx1"/>
                </a:solidFill>
                <a:effectLst/>
                <a:latin typeface="Arial" pitchFamily="34" charset="0"/>
                <a:ea typeface="ＭＳ Ｐゴシック" charset="0"/>
                <a:cs typeface="ＭＳ Ｐゴシック" charset="0"/>
              </a:rPr>
              <a:t> (SAC) </a:t>
            </a:r>
            <a:endParaRPr lang="en-US" sz="1200" kern="1200" dirty="0" smtClean="0">
              <a:solidFill>
                <a:schemeClr val="tx1"/>
              </a:solidFill>
              <a:effectLst/>
              <a:latin typeface="Arial" pitchFamily="34" charset="0"/>
              <a:ea typeface="ＭＳ Ｐゴシック" charset="0"/>
              <a:cs typeface="ＭＳ Ｐゴシック" charset="0"/>
            </a:endParaRPr>
          </a:p>
          <a:p>
            <a:r>
              <a:rPr lang="en-GB" sz="1200" kern="1200" dirty="0" smtClean="0">
                <a:solidFill>
                  <a:schemeClr val="tx1"/>
                </a:solidFill>
                <a:effectLst/>
                <a:latin typeface="Arial" pitchFamily="34" charset="0"/>
                <a:ea typeface="ＭＳ Ｐゴシック" charset="0"/>
                <a:cs typeface="ＭＳ Ｐゴシック" charset="0"/>
              </a:rPr>
              <a:t>	&amp; </a:t>
            </a:r>
            <a:r>
              <a:rPr lang="en-GB" sz="1200" i="1" kern="1200" dirty="0" smtClean="0">
                <a:solidFill>
                  <a:schemeClr val="tx1"/>
                </a:solidFill>
                <a:effectLst/>
                <a:latin typeface="Arial" pitchFamily="34" charset="0"/>
                <a:ea typeface="ＭＳ Ｐゴシック" charset="0"/>
                <a:cs typeface="ＭＳ Ｐゴシック" charset="0"/>
              </a:rPr>
              <a:t>Communication Coaching Form</a:t>
            </a:r>
            <a:r>
              <a:rPr lang="en-GB" sz="1200" kern="1200" dirty="0" smtClean="0">
                <a:solidFill>
                  <a:schemeClr val="tx1"/>
                </a:solidFill>
                <a:effectLst/>
                <a:latin typeface="Arial" pitchFamily="34" charset="0"/>
                <a:ea typeface="ＭＳ Ｐゴシック" charset="0"/>
                <a:cs typeface="ＭＳ Ｐゴシック" charset="0"/>
              </a:rPr>
              <a:t> (CCF)</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a:t>
            </a:fld>
            <a:endParaRPr lang="en-US"/>
          </a:p>
        </p:txBody>
      </p:sp>
    </p:spTree>
    <p:extLst>
      <p:ext uri="{BB962C8B-B14F-4D97-AF65-F5344CB8AC3E}">
        <p14:creationId xmlns:p14="http://schemas.microsoft.com/office/powerpoint/2010/main" val="2937567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kern="1200" dirty="0" smtClean="0">
                <a:solidFill>
                  <a:schemeClr val="tx1"/>
                </a:solidFill>
                <a:effectLst/>
                <a:latin typeface="Arial" pitchFamily="34" charset="0"/>
                <a:ea typeface="ＭＳ Ｐゴシック" charset="0"/>
                <a:cs typeface="ＭＳ Ｐゴシック" charset="0"/>
              </a:rPr>
              <a:t>Slide 5</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Lead in: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As we start analyzing Pastoral presence and Sacred Communication, There are two key questions, we need to discuss as we define terms. </a:t>
            </a:r>
          </a:p>
          <a:p>
            <a:r>
              <a:rPr lang="en-US" sz="1200" kern="1200" dirty="0" smtClean="0">
                <a:solidFill>
                  <a:schemeClr val="tx1"/>
                </a:solidFill>
                <a:effectLst/>
                <a:latin typeface="Arial" pitchFamily="34" charset="0"/>
                <a:ea typeface="ＭＳ Ｐゴシック" charset="0"/>
                <a:cs typeface="ＭＳ Ｐゴシック" charset="0"/>
              </a:rPr>
              <a:t>	*How would you define pastoral presence? </a:t>
            </a:r>
          </a:p>
          <a:p>
            <a:r>
              <a:rPr lang="en-US" sz="1200" kern="1200" dirty="0" smtClean="0">
                <a:solidFill>
                  <a:schemeClr val="tx1"/>
                </a:solidFill>
                <a:effectLst/>
                <a:latin typeface="Arial" pitchFamily="34" charset="0"/>
                <a:ea typeface="ＭＳ Ｐゴシック" charset="0"/>
                <a:cs typeface="ＭＳ Ｐゴシック" charset="0"/>
              </a:rPr>
              <a:t>Let group answer and respond.  </a:t>
            </a:r>
          </a:p>
          <a:p>
            <a:r>
              <a:rPr lang="en-US" sz="1200" kern="1200" dirty="0" smtClean="0">
                <a:solidFill>
                  <a:schemeClr val="tx1"/>
                </a:solidFill>
                <a:effectLst/>
                <a:latin typeface="Arial" pitchFamily="34" charset="0"/>
                <a:ea typeface="ＭＳ Ｐゴシック" charset="0"/>
                <a:cs typeface="ＭＳ Ｐゴシック" charset="0"/>
              </a:rPr>
              <a:t>(Answers can include sincerity, empathy, conviction, enthusiasm, connection, authenticity, caring, engaging, and approach.)  See CCF</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*What is sacred communication?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Let group answer and respond.  (Answers can include but are not limited to, preaching prayer funeral message speech class.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Sacred Communication encompasses any public communication given by a chaplain.</a:t>
            </a:r>
          </a:p>
          <a:p>
            <a:r>
              <a:rPr lang="en-US" sz="1200" kern="1200" dirty="0" smtClean="0">
                <a:solidFill>
                  <a:schemeClr val="tx1"/>
                </a:solidFill>
                <a:effectLst/>
                <a:latin typeface="Arial" pitchFamily="34" charset="0"/>
                <a:ea typeface="ＭＳ Ｐゴシック" charset="0"/>
                <a:cs typeface="ＭＳ Ｐゴシック" charset="0"/>
              </a:rPr>
              <a:t>The two specific examples will focus on the most in this class are:  The sermon and the funeral message.</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a:t>
            </a:fld>
            <a:endParaRPr lang="en-US"/>
          </a:p>
        </p:txBody>
      </p:sp>
    </p:spTree>
    <p:extLst>
      <p:ext uri="{BB962C8B-B14F-4D97-AF65-F5344CB8AC3E}">
        <p14:creationId xmlns:p14="http://schemas.microsoft.com/office/powerpoint/2010/main" val="1751404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6</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LSA  1:  Distinguish ways a Presenter affects the Presentation</a:t>
            </a:r>
          </a:p>
          <a:p>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Slide 6-9 </a:t>
            </a:r>
            <a:r>
              <a:rPr lang="en-US" sz="1200" kern="1200" dirty="0" smtClean="0">
                <a:solidFill>
                  <a:schemeClr val="tx1"/>
                </a:solidFill>
                <a:effectLst/>
                <a:latin typeface="Arial" pitchFamily="34" charset="0"/>
                <a:ea typeface="ＭＳ Ｐゴシック" charset="0"/>
                <a:cs typeface="ＭＳ Ｐゴシック" charset="0"/>
              </a:rPr>
              <a:t>Show how Person relates in the larger picture of Evaluating Sacred </a:t>
            </a:r>
            <a:r>
              <a:rPr lang="en-US" sz="1200" kern="1200" dirty="0" err="1" smtClean="0">
                <a:solidFill>
                  <a:schemeClr val="tx1"/>
                </a:solidFill>
                <a:effectLst/>
                <a:latin typeface="Arial" pitchFamily="34" charset="0"/>
                <a:ea typeface="ＭＳ Ｐゴシック" charset="0"/>
                <a:cs typeface="ＭＳ Ｐゴシック" charset="0"/>
              </a:rPr>
              <a:t>Comms</a:t>
            </a:r>
            <a:r>
              <a:rPr lang="en-US" sz="1200" kern="1200" dirty="0" smtClean="0">
                <a:solidFill>
                  <a:schemeClr val="tx1"/>
                </a:solidFill>
                <a:effectLst/>
                <a:latin typeface="Arial" pitchFamily="34" charset="0"/>
                <a:ea typeface="ＭＳ Ｐゴシック" charset="0"/>
                <a:cs typeface="ＭＳ Ｐゴシック" charset="0"/>
              </a:rPr>
              <a:t>.</a:t>
            </a:r>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Army doctrine begins with the profession and the leader.  At the heart of leadership is the character and presence of the individual.  In older leadership manuals, this was expressed as BE-KNOW-DO.  Today, Leadership Attributes and Competencies work together on the inside to aid the individual in influencing others toward organization goals and mission accomplishment.  Effective ministry begins with the person and identity.  KNOWING what to DO is only as effective as the presence and character ( who they are (BE)).  </a:t>
            </a:r>
            <a:endParaRPr lang="en-US" sz="1200" kern="1200" dirty="0">
              <a:solidFill>
                <a:schemeClr val="tx1"/>
              </a:solidFill>
              <a:effectLst/>
              <a:latin typeface="Arial" pitchFamily="34"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617FCBF6-B39A-43E3-B902-1137ADC6E83D}"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972024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7</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Speaker Assessment Cycle.  (SAC)  is a tool to help in assessing areas of a message to identify areas for development in Sacred Communication.  </a:t>
            </a:r>
          </a:p>
          <a:p>
            <a:r>
              <a:rPr lang="en-US" sz="1200" kern="1200" dirty="0" smtClean="0">
                <a:solidFill>
                  <a:schemeClr val="tx1"/>
                </a:solidFill>
                <a:effectLst/>
                <a:latin typeface="Arial" pitchFamily="34" charset="0"/>
                <a:ea typeface="ＭＳ Ｐゴシック" charset="0"/>
                <a:cs typeface="ＭＳ Ｐゴシック" charset="0"/>
              </a:rPr>
              <a:t>The first section, and the area were going to be focusing on today is the person, the soul, and formation.   See how the person starts and continues later on you can see preparation and presentation will look at those in future lessons.  </a:t>
            </a:r>
          </a:p>
          <a:p>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7</a:t>
            </a:fld>
            <a:endParaRPr lang="en-US"/>
          </a:p>
        </p:txBody>
      </p:sp>
    </p:spTree>
    <p:extLst>
      <p:ext uri="{BB962C8B-B14F-4D97-AF65-F5344CB8AC3E}">
        <p14:creationId xmlns:p14="http://schemas.microsoft.com/office/powerpoint/2010/main" val="2045434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8</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The slide elaborates on the speaker assessment cycle. Take some time to discuss the 3 areas with students.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8</a:t>
            </a:fld>
            <a:endParaRPr lang="en-US"/>
          </a:p>
        </p:txBody>
      </p:sp>
    </p:spTree>
    <p:extLst>
      <p:ext uri="{BB962C8B-B14F-4D97-AF65-F5344CB8AC3E}">
        <p14:creationId xmlns:p14="http://schemas.microsoft.com/office/powerpoint/2010/main" val="1627999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9</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The communication coaching form (CCF) is the foundational form used for evaluation of Sacred </a:t>
            </a:r>
            <a:r>
              <a:rPr lang="en-US" sz="1200" kern="1200" dirty="0" err="1" smtClean="0">
                <a:solidFill>
                  <a:schemeClr val="tx1"/>
                </a:solidFill>
                <a:effectLst/>
                <a:latin typeface="Arial" pitchFamily="34" charset="0"/>
                <a:ea typeface="ＭＳ Ｐゴシック" charset="0"/>
                <a:cs typeface="ＭＳ Ｐゴシック" charset="0"/>
              </a:rPr>
              <a:t>Comms</a:t>
            </a:r>
            <a:r>
              <a:rPr lang="en-US" sz="1200" kern="1200" dirty="0" smtClean="0">
                <a:solidFill>
                  <a:schemeClr val="tx1"/>
                </a:solidFill>
                <a:effectLst/>
                <a:latin typeface="Arial" pitchFamily="34" charset="0"/>
                <a:ea typeface="ＭＳ Ｐゴシック" charset="0"/>
                <a:cs typeface="ＭＳ Ｐゴシック" charset="0"/>
              </a:rPr>
              <a:t>.  It will be looked at through all lessons as well as used by each student in chapel lab.</a:t>
            </a:r>
          </a:p>
          <a:p>
            <a:r>
              <a:rPr lang="en-US" sz="1200" kern="1200" dirty="0" smtClean="0">
                <a:solidFill>
                  <a:schemeClr val="tx1"/>
                </a:solidFill>
                <a:effectLst/>
                <a:latin typeface="Arial" pitchFamily="34" charset="0"/>
                <a:ea typeface="ＭＳ Ｐゴシック" charset="0"/>
                <a:cs typeface="ＭＳ Ｐゴシック" charset="0"/>
              </a:rPr>
              <a:t>Note* Pass</a:t>
            </a:r>
            <a:r>
              <a:rPr lang="en-US" sz="1200" kern="1200" baseline="0" dirty="0" smtClean="0">
                <a:solidFill>
                  <a:schemeClr val="tx1"/>
                </a:solidFill>
                <a:effectLst/>
                <a:latin typeface="Arial" pitchFamily="34" charset="0"/>
                <a:ea typeface="ＭＳ Ｐゴシック" charset="0"/>
                <a:cs typeface="ＭＳ Ｐゴシック" charset="0"/>
              </a:rPr>
              <a:t> out the CCF to the students so they can get familiar with them.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NOTE: </a:t>
            </a:r>
            <a:r>
              <a:rPr lang="en-US" sz="1200" kern="1200" dirty="0" smtClean="0">
                <a:solidFill>
                  <a:schemeClr val="tx1"/>
                </a:solidFill>
                <a:effectLst/>
                <a:latin typeface="Arial" pitchFamily="34" charset="0"/>
                <a:ea typeface="ＭＳ Ｐゴシック" charset="0"/>
                <a:cs typeface="ＭＳ Ｐゴシック" charset="0"/>
              </a:rPr>
              <a:t>The sections circled in yellow specifically correspond with the lesson today “Analyze Pastoral Presence.” Highlight those sections and discuss briefly.</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9</a:t>
            </a:fld>
            <a:endParaRPr lang="en-US"/>
          </a:p>
        </p:txBody>
      </p:sp>
    </p:spTree>
    <p:extLst>
      <p:ext uri="{BB962C8B-B14F-4D97-AF65-F5344CB8AC3E}">
        <p14:creationId xmlns:p14="http://schemas.microsoft.com/office/powerpoint/2010/main" val="3143127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10</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Ask and discuss both questions? </a:t>
            </a:r>
          </a:p>
          <a:p>
            <a:r>
              <a:rPr lang="en-US" sz="1200" kern="1200" dirty="0" smtClean="0">
                <a:solidFill>
                  <a:schemeClr val="tx1"/>
                </a:solidFill>
                <a:effectLst/>
                <a:latin typeface="Arial" pitchFamily="34" charset="0"/>
                <a:ea typeface="ＭＳ Ｐゴシック" charset="0"/>
                <a:cs typeface="ＭＳ Ｐゴシック" charset="0"/>
              </a:rPr>
              <a:t>“How does the person affect the message?” </a:t>
            </a:r>
          </a:p>
          <a:p>
            <a:r>
              <a:rPr lang="en-US" sz="1200" kern="1200" dirty="0" smtClean="0">
                <a:solidFill>
                  <a:schemeClr val="tx1"/>
                </a:solidFill>
                <a:effectLst/>
                <a:latin typeface="Arial" pitchFamily="34" charset="0"/>
                <a:ea typeface="ＭＳ Ｐゴシック" charset="0"/>
                <a:cs typeface="ＭＳ Ｐゴシック" charset="0"/>
              </a:rPr>
              <a:t>Note:  Have</a:t>
            </a:r>
            <a:r>
              <a:rPr lang="en-US" sz="1200" kern="1200" baseline="0" dirty="0" smtClean="0">
                <a:solidFill>
                  <a:schemeClr val="tx1"/>
                </a:solidFill>
                <a:effectLst/>
                <a:latin typeface="Arial" pitchFamily="34" charset="0"/>
                <a:ea typeface="ＭＳ Ｐゴシック" charset="0"/>
                <a:cs typeface="ＭＳ Ｐゴシック" charset="0"/>
              </a:rPr>
              <a:t> </a:t>
            </a:r>
            <a:r>
              <a:rPr lang="en-US" sz="1200" kern="1200" dirty="0" smtClean="0">
                <a:solidFill>
                  <a:schemeClr val="tx1"/>
                </a:solidFill>
                <a:effectLst/>
                <a:latin typeface="Arial" pitchFamily="34" charset="0"/>
                <a:ea typeface="ＭＳ Ｐゴシック" charset="0"/>
                <a:cs typeface="ＭＳ Ｐゴシック" charset="0"/>
              </a:rPr>
              <a:t>students to give specific examples both positive and negative.</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For the next question, (Ask, Pair, Share) I'd like you to break into groups of two and discuss with your partner your favorite speaker/preacher. Explain why you like listening to them and then come back as a group and let your partner name and explain your</a:t>
            </a:r>
            <a:r>
              <a:rPr lang="en-US" sz="1200" kern="1200" baseline="0" dirty="0" smtClean="0">
                <a:solidFill>
                  <a:schemeClr val="tx1"/>
                </a:solidFill>
                <a:effectLst/>
                <a:latin typeface="Arial" pitchFamily="34" charset="0"/>
                <a:ea typeface="ＭＳ Ｐゴシック" charset="0"/>
                <a:cs typeface="ＭＳ Ｐゴシック" charset="0"/>
              </a:rPr>
              <a:t> speaker</a:t>
            </a:r>
            <a:r>
              <a:rPr lang="en-US" sz="1200" kern="1200" dirty="0" smtClean="0">
                <a:solidFill>
                  <a:schemeClr val="tx1"/>
                </a:solidFill>
                <a:effectLst/>
                <a:latin typeface="Arial" pitchFamily="34" charset="0"/>
                <a:ea typeface="ＭＳ Ｐゴシック" charset="0"/>
                <a:cs typeface="ＭＳ Ｐゴシック" charset="0"/>
              </a:rPr>
              <a:t> to the group.  2 min give name and explain why?</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10</a:t>
            </a:fld>
            <a:endParaRPr lang="en-US"/>
          </a:p>
        </p:txBody>
      </p:sp>
    </p:spTree>
    <p:extLst>
      <p:ext uri="{BB962C8B-B14F-4D97-AF65-F5344CB8AC3E}">
        <p14:creationId xmlns:p14="http://schemas.microsoft.com/office/powerpoint/2010/main" val="2913980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kern="1200" dirty="0" smtClean="0">
                <a:solidFill>
                  <a:schemeClr val="tx1"/>
                </a:solidFill>
                <a:effectLst/>
                <a:latin typeface="Arial" pitchFamily="34" charset="0"/>
                <a:ea typeface="ＭＳ Ｐゴシック" charset="0"/>
                <a:cs typeface="ＭＳ Ｐゴシック" charset="0"/>
              </a:rPr>
              <a:t>Slide 11</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Just be yourself</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I heard about this article in a podcast by Michael Port called, “steal the show”. Read quote from chapter 1 “Find Your Voice” page 5 “Finding your voice is important for your results. If you want to play different roles authentically an amplify or downplay different parts of your personality to do so, it’s important to be comfortable with who you really are and what you stand for so you never lose sight of your values.”  Chapter 2 “Play the right role in every situation.”   If time allows and it fits with discussion share quotes from p. 13-15.   </a:t>
            </a:r>
          </a:p>
          <a:p>
            <a:r>
              <a:rPr lang="en-US" sz="1200" kern="1200" dirty="0" smtClean="0">
                <a:solidFill>
                  <a:schemeClr val="tx1"/>
                </a:solidFill>
                <a:effectLst/>
                <a:latin typeface="Arial" pitchFamily="34" charset="0"/>
                <a:ea typeface="ＭＳ Ｐゴシック" charset="0"/>
                <a:cs typeface="ＭＳ Ｐゴシック" charset="0"/>
              </a:rPr>
              <a:t>	</a:t>
            </a:r>
            <a:r>
              <a:rPr lang="en-US" sz="1200" b="1" kern="1200" dirty="0" smtClean="0">
                <a:solidFill>
                  <a:schemeClr val="tx1"/>
                </a:solidFill>
                <a:effectLst/>
                <a:latin typeface="Arial" pitchFamily="34" charset="0"/>
                <a:ea typeface="ＭＳ Ｐゴシック" charset="0"/>
                <a:cs typeface="ＭＳ Ｐゴシック" charset="0"/>
              </a:rPr>
              <a:t>What </a:t>
            </a:r>
            <a:r>
              <a:rPr lang="en-US" sz="1200" b="1" kern="1200" dirty="0" smtClean="0">
                <a:solidFill>
                  <a:schemeClr val="tx1"/>
                </a:solidFill>
                <a:effectLst/>
                <a:latin typeface="Arial" pitchFamily="34" charset="0"/>
                <a:ea typeface="ＭＳ Ｐゴシック" charset="0"/>
                <a:cs typeface="ＭＳ Ｐゴシック" charset="0"/>
              </a:rPr>
              <a:t>did you think about the pre-read article? </a:t>
            </a:r>
          </a:p>
          <a:p>
            <a:r>
              <a:rPr lang="en-US" sz="1200" kern="1200" dirty="0" smtClean="0">
                <a:solidFill>
                  <a:schemeClr val="tx1"/>
                </a:solidFill>
                <a:effectLst/>
                <a:latin typeface="Arial" pitchFamily="34" charset="0"/>
                <a:ea typeface="ＭＳ Ｐゴシック" charset="0"/>
                <a:cs typeface="ＭＳ Ｐゴシック" charset="0"/>
              </a:rPr>
              <a:t>Adam Grant says it’s not good advice to be yourself.   When you think about the idea of authenticity and people say just be yourself, what do you think that means in public communication?  What do you think about the discussion between Adam and Grant and </a:t>
            </a:r>
            <a:r>
              <a:rPr lang="en-US" sz="1200" kern="1200" dirty="0" err="1" smtClean="0">
                <a:solidFill>
                  <a:schemeClr val="tx1"/>
                </a:solidFill>
                <a:effectLst/>
                <a:latin typeface="Arial" pitchFamily="34" charset="0"/>
                <a:ea typeface="ＭＳ Ｐゴシック" charset="0"/>
                <a:cs typeface="ＭＳ Ｐゴシック" charset="0"/>
              </a:rPr>
              <a:t>Brene</a:t>
            </a:r>
            <a:r>
              <a:rPr lang="en-US" sz="1200" kern="1200" dirty="0" smtClean="0">
                <a:solidFill>
                  <a:schemeClr val="tx1"/>
                </a:solidFill>
                <a:effectLst/>
                <a:latin typeface="Arial" pitchFamily="34" charset="0"/>
                <a:ea typeface="ＭＳ Ｐゴシック" charset="0"/>
                <a:cs typeface="ＭＳ Ｐゴシック" charset="0"/>
              </a:rPr>
              <a:t> Brown?  </a:t>
            </a:r>
          </a:p>
          <a:p>
            <a:r>
              <a:rPr lang="en-US" sz="1200" kern="1200" dirty="0" smtClean="0">
                <a:solidFill>
                  <a:schemeClr val="tx1"/>
                </a:solidFill>
                <a:effectLst/>
                <a:latin typeface="Arial" pitchFamily="34" charset="0"/>
                <a:ea typeface="ＭＳ Ｐゴシック" charset="0"/>
                <a:cs typeface="ＭＳ Ｐゴシック" charset="0"/>
              </a:rPr>
              <a:t>Leave class with this question before the go on break:</a:t>
            </a:r>
          </a:p>
          <a:p>
            <a:r>
              <a:rPr lang="en-US" sz="1200" kern="1200" dirty="0" smtClean="0">
                <a:solidFill>
                  <a:schemeClr val="tx1"/>
                </a:solidFill>
                <a:effectLst/>
                <a:latin typeface="Arial" pitchFamily="34" charset="0"/>
                <a:ea typeface="ＭＳ Ｐゴシック" charset="0"/>
                <a:cs typeface="ＭＳ Ｐゴシック" charset="0"/>
              </a:rPr>
              <a:t>**When we think about this idea, of the person affecting presentation, how does being yourself and authenticity fit it?  How</a:t>
            </a:r>
            <a:r>
              <a:rPr lang="en-US" sz="1200" kern="1200" baseline="0" dirty="0" smtClean="0">
                <a:solidFill>
                  <a:schemeClr val="tx1"/>
                </a:solidFill>
                <a:effectLst/>
                <a:latin typeface="Arial" pitchFamily="34" charset="0"/>
                <a:ea typeface="ＭＳ Ｐゴシック" charset="0"/>
                <a:cs typeface="ＭＳ Ｐゴシック" charset="0"/>
              </a:rPr>
              <a:t> about in Analyzing Pastoral Presence?</a:t>
            </a:r>
            <a:endParaRPr lang="en-US" sz="1200" kern="1200" dirty="0" smtClean="0">
              <a:solidFill>
                <a:schemeClr val="tx1"/>
              </a:solidFill>
              <a:effectLst/>
              <a:latin typeface="Arial" pitchFamily="34"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11</a:t>
            </a:fld>
            <a:endParaRPr lang="en-US"/>
          </a:p>
        </p:txBody>
      </p:sp>
    </p:spTree>
    <p:extLst>
      <p:ext uri="{BB962C8B-B14F-4D97-AF65-F5344CB8AC3E}">
        <p14:creationId xmlns:p14="http://schemas.microsoft.com/office/powerpoint/2010/main" val="1123547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kern="1200" dirty="0" smtClean="0">
                <a:solidFill>
                  <a:schemeClr val="tx1"/>
                </a:solidFill>
                <a:effectLst/>
                <a:latin typeface="Arial" pitchFamily="34" charset="0"/>
                <a:ea typeface="ＭＳ Ｐゴシック" charset="0"/>
                <a:cs typeface="ＭＳ Ｐゴシック" charset="0"/>
              </a:rPr>
              <a:t>Slide 12</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LSA  2:  Compare Pastoral </a:t>
            </a:r>
            <a:r>
              <a:rPr lang="en-US" sz="1200" kern="1200" dirty="0" smtClean="0">
                <a:solidFill>
                  <a:schemeClr val="tx1"/>
                </a:solidFill>
                <a:effectLst/>
                <a:latin typeface="Arial" pitchFamily="34" charset="0"/>
                <a:ea typeface="ＭＳ Ｐゴシック" charset="0"/>
                <a:cs typeface="ＭＳ Ｐゴシック" charset="0"/>
              </a:rPr>
              <a:t>Metaphors</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Highlight a few books and quotes</a:t>
            </a:r>
          </a:p>
          <a:p>
            <a:r>
              <a:rPr lang="en-US" sz="1200" kern="1200" dirty="0" smtClean="0">
                <a:solidFill>
                  <a:schemeClr val="tx1"/>
                </a:solidFill>
                <a:effectLst/>
                <a:latin typeface="Arial" pitchFamily="34" charset="0"/>
                <a:ea typeface="ＭＳ Ｐゴシック" charset="0"/>
                <a:cs typeface="ＭＳ Ｐゴシック" charset="0"/>
              </a:rPr>
              <a:t>-</a:t>
            </a:r>
            <a:r>
              <a:rPr lang="en-US" sz="1200" u="sng" kern="1200" dirty="0" smtClean="0">
                <a:solidFill>
                  <a:schemeClr val="tx1"/>
                </a:solidFill>
                <a:effectLst/>
                <a:latin typeface="Arial" pitchFamily="34" charset="0"/>
                <a:ea typeface="ＭＳ Ｐゴシック" charset="0"/>
                <a:cs typeface="ＭＳ Ｐゴシック" charset="0"/>
              </a:rPr>
              <a:t>Ted Talks</a:t>
            </a:r>
            <a:r>
              <a:rPr lang="en-US" sz="1200" kern="1200" dirty="0" smtClean="0">
                <a:solidFill>
                  <a:schemeClr val="tx1"/>
                </a:solidFill>
                <a:effectLst/>
                <a:latin typeface="Arial" pitchFamily="34" charset="0"/>
                <a:ea typeface="ＭＳ Ｐゴシック" charset="0"/>
                <a:cs typeface="ＭＳ Ｐゴシック" charset="0"/>
              </a:rPr>
              <a:t>  p 198  The person is “the added layer that turns information into inspiration.  Examples –connection, engagement, curiosity, understanding, empathy, excitement, conviction, action.”</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u="sng" kern="1200" dirty="0" smtClean="0">
                <a:solidFill>
                  <a:schemeClr val="tx1"/>
                </a:solidFill>
                <a:effectLst/>
                <a:latin typeface="Arial" pitchFamily="34" charset="0"/>
                <a:ea typeface="ＭＳ Ｐゴシック" charset="0"/>
                <a:cs typeface="ＭＳ Ｐゴシック" charset="0"/>
              </a:rPr>
              <a:t>You are the message</a:t>
            </a:r>
            <a:r>
              <a:rPr lang="en-US" sz="1200" kern="1200" dirty="0" smtClean="0">
                <a:solidFill>
                  <a:schemeClr val="tx1"/>
                </a:solidFill>
                <a:effectLst/>
                <a:latin typeface="Arial" pitchFamily="34" charset="0"/>
                <a:ea typeface="ＭＳ Ｐゴシック" charset="0"/>
                <a:cs typeface="ＭＳ Ｐゴシック" charset="0"/>
              </a:rPr>
              <a:t> p32-33  “You just have to be yourself at your best. The truth is you already have the magic of good communications within you, because nobody can play you as well as you can. . .The trick in good communications is to be consistently you, at your best, and all situations.</a:t>
            </a:r>
          </a:p>
          <a:p>
            <a:r>
              <a:rPr lang="en-US" sz="1200" b="1" kern="1200" dirty="0" smtClean="0">
                <a:solidFill>
                  <a:schemeClr val="tx1"/>
                </a:solidFill>
                <a:effectLst/>
                <a:latin typeface="Arial" pitchFamily="34" charset="0"/>
                <a:ea typeface="ＭＳ Ｐゴシック" charset="0"/>
                <a:cs typeface="ＭＳ Ｐゴシック" charset="0"/>
              </a:rPr>
              <a:t>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u="sng" kern="1200" dirty="0" smtClean="0">
                <a:solidFill>
                  <a:schemeClr val="tx1"/>
                </a:solidFill>
                <a:effectLst/>
                <a:latin typeface="Arial" pitchFamily="34" charset="0"/>
                <a:ea typeface="ＭＳ Ｐゴシック" charset="0"/>
                <a:cs typeface="ＭＳ Ｐゴシック" charset="0"/>
              </a:rPr>
              <a:t>Choosing to Preach</a:t>
            </a:r>
            <a:r>
              <a:rPr lang="en-US" sz="1200" b="1" kern="1200" dirty="0" smtClean="0">
                <a:solidFill>
                  <a:schemeClr val="tx1"/>
                </a:solidFill>
                <a:effectLst/>
                <a:latin typeface="Arial" pitchFamily="34" charset="0"/>
                <a:ea typeface="ＭＳ Ｐゴシック" charset="0"/>
                <a:cs typeface="ＭＳ Ｐゴシック" charset="0"/>
              </a:rPr>
              <a:t>, p. 12,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Preaching is a choice. No one demands it of us. If you will be disappointed if we choose to go another way. The only problem is that some of us who got his chosen can’t escape the sense that we have been called to preach.</a:t>
            </a:r>
          </a:p>
          <a:p>
            <a:r>
              <a:rPr lang="en-US" sz="1200" kern="1200" dirty="0" smtClean="0">
                <a:solidFill>
                  <a:schemeClr val="tx1"/>
                </a:solidFill>
                <a:effectLst/>
                <a:latin typeface="Arial" pitchFamily="34" charset="0"/>
                <a:ea typeface="ＭＳ Ｐゴシック" charset="0"/>
                <a:cs typeface="ＭＳ Ｐゴシック" charset="0"/>
              </a:rPr>
              <a:t> </a:t>
            </a:r>
            <a:r>
              <a:rPr lang="en-US" sz="1200" kern="1200" dirty="0" smtClean="0">
                <a:solidFill>
                  <a:schemeClr val="tx1"/>
                </a:solidFill>
                <a:effectLst/>
                <a:latin typeface="Arial" pitchFamily="34" charset="0"/>
                <a:ea typeface="ＭＳ Ｐゴシック" charset="0"/>
                <a:cs typeface="ＭＳ Ｐゴシック" charset="0"/>
              </a:rPr>
              <a:t>p. 15  </a:t>
            </a:r>
            <a:r>
              <a:rPr lang="en-US" sz="1200" kern="1200" dirty="0" smtClean="0">
                <a:solidFill>
                  <a:schemeClr val="tx1"/>
                </a:solidFill>
                <a:effectLst/>
                <a:latin typeface="Arial" pitchFamily="34" charset="0"/>
                <a:ea typeface="ＭＳ Ｐゴシック" charset="0"/>
                <a:cs typeface="ＭＳ Ｐゴシック" charset="0"/>
              </a:rPr>
              <a:t>preachers today are expected to be his deepest Saint Augustine, as practical as Billy Graham, and as entertaining as Jay Leno. If a preacher does not possess all these qualities listeners can easily find one who does, if not down the street than certainly on television on the Internet. Or they might choose not to listen to preaching anymore at all</a:t>
            </a:r>
            <a:r>
              <a:rPr lang="en-US" sz="1200" kern="1200" dirty="0" smtClean="0">
                <a:solidFill>
                  <a:schemeClr val="tx1"/>
                </a:solidFill>
                <a:effectLst/>
                <a:latin typeface="Arial" pitchFamily="34" charset="0"/>
                <a:ea typeface="ＭＳ Ｐゴシック" charset="0"/>
                <a:cs typeface="ＭＳ Ｐゴシック" charset="0"/>
              </a:rPr>
              <a:t>.</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u="sng" kern="1200" dirty="0" smtClean="0">
                <a:solidFill>
                  <a:schemeClr val="tx1"/>
                </a:solidFill>
                <a:effectLst/>
                <a:latin typeface="Arial" pitchFamily="34" charset="0"/>
                <a:ea typeface="ＭＳ Ｐゴシック" charset="0"/>
                <a:cs typeface="ＭＳ Ｐゴシック" charset="0"/>
              </a:rPr>
              <a:t>Deep Preaching,</a:t>
            </a:r>
            <a:r>
              <a:rPr lang="en-US" sz="1200" b="1" kern="1200" dirty="0" smtClean="0">
                <a:solidFill>
                  <a:schemeClr val="tx1"/>
                </a:solidFill>
                <a:effectLst/>
                <a:latin typeface="Arial" pitchFamily="34" charset="0"/>
                <a:ea typeface="ＭＳ Ｐゴシック" charset="0"/>
                <a:cs typeface="ＭＳ Ｐゴシック" charset="0"/>
              </a:rPr>
              <a:t> page 37 </a:t>
            </a:r>
            <a:r>
              <a:rPr lang="en-US" sz="1200" kern="1200" dirty="0" smtClean="0">
                <a:solidFill>
                  <a:schemeClr val="tx1"/>
                </a:solidFill>
                <a:effectLst/>
                <a:latin typeface="Arial" pitchFamily="34" charset="0"/>
                <a:ea typeface="ＭＳ Ｐゴシック" charset="0"/>
                <a:cs typeface="ＭＳ Ｐゴシック" charset="0"/>
              </a:rPr>
              <a:t>Preaching is incarnational the very best way to communicate a message just to do it do so in person. Why is incarnational communication so effective? Sermons given in person or laden with personal credibility incarnational communication is audience adaptive your presence gives evidence of how valuable you think your audiences is.  </a:t>
            </a:r>
          </a:p>
          <a:p>
            <a:r>
              <a:rPr lang="en-US" sz="1200" kern="1200" dirty="0" smtClean="0">
                <a:solidFill>
                  <a:schemeClr val="tx1"/>
                </a:solidFill>
                <a:effectLst/>
                <a:latin typeface="Arial" pitchFamily="34" charset="0"/>
                <a:ea typeface="ＭＳ Ｐゴシック" charset="0"/>
                <a:cs typeface="ＭＳ Ｐゴシック" charset="0"/>
              </a:rPr>
              <a:t>Ask ? to set up next section.  </a:t>
            </a:r>
          </a:p>
          <a:p>
            <a:r>
              <a:rPr lang="en-US" sz="1200" kern="1200" dirty="0" smtClean="0">
                <a:solidFill>
                  <a:schemeClr val="tx1"/>
                </a:solidFill>
                <a:effectLst/>
                <a:latin typeface="Arial" pitchFamily="34" charset="0"/>
                <a:ea typeface="ＭＳ Ｐゴシック" charset="0"/>
                <a:cs typeface="ＭＳ Ｐゴシック" charset="0"/>
              </a:rPr>
              <a:t>What is calling?  How would you define it? (give class a few min to respond before moving to next slide.  </a:t>
            </a:r>
          </a:p>
          <a:p>
            <a:r>
              <a:rPr lang="en-US" sz="1200" kern="1200" dirty="0" smtClean="0">
                <a:solidFill>
                  <a:schemeClr val="tx1"/>
                </a:solidFill>
                <a:effectLst/>
                <a:latin typeface="Arial" pitchFamily="34" charset="0"/>
                <a:ea typeface="ＭＳ Ｐゴシック" charset="0"/>
                <a:cs typeface="ＭＳ Ｐゴシック" charset="0"/>
              </a:rPr>
              <a:t/>
            </a:r>
            <a:br>
              <a:rPr lang="en-US" sz="1200" kern="1200" dirty="0" smtClean="0">
                <a:solidFill>
                  <a:schemeClr val="tx1"/>
                </a:solidFill>
                <a:effectLst/>
                <a:latin typeface="Arial" pitchFamily="34" charset="0"/>
                <a:ea typeface="ＭＳ Ｐゴシック" charset="0"/>
                <a:cs typeface="ＭＳ Ｐゴシック" charset="0"/>
              </a:rPr>
            </a:b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12</a:t>
            </a:fld>
            <a:endParaRPr lang="en-US"/>
          </a:p>
        </p:txBody>
      </p:sp>
    </p:spTree>
    <p:extLst>
      <p:ext uri="{BB962C8B-B14F-4D97-AF65-F5344CB8AC3E}">
        <p14:creationId xmlns:p14="http://schemas.microsoft.com/office/powerpoint/2010/main" val="1956176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13</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Define calling:  Where God’s purposes meet your passion.  It</a:t>
            </a:r>
            <a:r>
              <a:rPr lang="en-US" sz="1200" kern="1200" baseline="0" dirty="0" smtClean="0">
                <a:solidFill>
                  <a:schemeClr val="tx1"/>
                </a:solidFill>
                <a:effectLst/>
                <a:latin typeface="Arial" pitchFamily="34" charset="0"/>
                <a:ea typeface="ＭＳ Ｐゴシック" charset="0"/>
                <a:cs typeface="ＭＳ Ｐゴシック" charset="0"/>
              </a:rPr>
              <a:t> is an a</a:t>
            </a:r>
            <a:r>
              <a:rPr lang="en-US" sz="1200" kern="1200" dirty="0" smtClean="0">
                <a:solidFill>
                  <a:schemeClr val="tx1"/>
                </a:solidFill>
                <a:effectLst/>
                <a:latin typeface="Arial" pitchFamily="34" charset="0"/>
                <a:ea typeface="ＭＳ Ｐゴシック" charset="0"/>
                <a:cs typeface="ＭＳ Ｐゴシック" charset="0"/>
              </a:rPr>
              <a:t>spect of what God is calling you to do and deep inside what you feel like you’ve been made for.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Take a look at the definitions as you think about call.  Is there another way that you would explain this concept other than call?  another word?  Metaphor?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I believe that a call to follow requires a defining metaphor. Have you ever thought about a metaphor that helps you understand your meaning, your purpose in life?</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Let me illustrate with the story of Peter. Peter the first disciple was called to follow  </a:t>
            </a:r>
          </a:p>
          <a:p>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First as a Fisherman, next as a shepherd.  I think there are times as we grow</a:t>
            </a:r>
            <a:r>
              <a:rPr lang="en-US" sz="1200" kern="1200" baseline="0" dirty="0" smtClean="0">
                <a:solidFill>
                  <a:schemeClr val="tx1"/>
                </a:solidFill>
                <a:effectLst/>
                <a:latin typeface="Arial" pitchFamily="34" charset="0"/>
                <a:ea typeface="ＭＳ Ｐゴシック" charset="0"/>
                <a:cs typeface="ＭＳ Ｐゴシック" charset="0"/>
              </a:rPr>
              <a:t> and </a:t>
            </a:r>
            <a:r>
              <a:rPr lang="en-US" sz="1200" kern="1200" dirty="0" smtClean="0">
                <a:solidFill>
                  <a:schemeClr val="tx1"/>
                </a:solidFill>
                <a:effectLst/>
                <a:latin typeface="Arial" pitchFamily="34" charset="0"/>
                <a:ea typeface="ＭＳ Ｐゴシック" charset="0"/>
                <a:cs typeface="ＭＳ Ｐゴシック" charset="0"/>
              </a:rPr>
              <a:t>mature that we must find a new image or metaphor to hold on to, to help us through.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13</a:t>
            </a:fld>
            <a:endParaRPr lang="en-US"/>
          </a:p>
        </p:txBody>
      </p:sp>
    </p:spTree>
    <p:extLst>
      <p:ext uri="{BB962C8B-B14F-4D97-AF65-F5344CB8AC3E}">
        <p14:creationId xmlns:p14="http://schemas.microsoft.com/office/powerpoint/2010/main" val="1636072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14</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Have students look at the six images, then walk through them and apply them to the person of the preacher.  Have students discuss the positives and negatives about these metaphors as they think about them.  Ask</a:t>
            </a:r>
            <a:r>
              <a:rPr lang="en-US" sz="1200" kern="1200" baseline="0" dirty="0" smtClean="0">
                <a:solidFill>
                  <a:schemeClr val="tx1"/>
                </a:solidFill>
                <a:effectLst/>
                <a:latin typeface="Arial" pitchFamily="34" charset="0"/>
                <a:ea typeface="ＭＳ Ｐゴシック" charset="0"/>
                <a:cs typeface="ＭＳ Ｐゴシック" charset="0"/>
              </a:rPr>
              <a:t> them if they have heard a sermon from this perspective and ask if it is all bad or if there is a positive aspect to this image?</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Note:  Hold up the preachers portrait by John Stott.  </a:t>
            </a:r>
          </a:p>
          <a:p>
            <a:r>
              <a:rPr lang="en-US" sz="1200" kern="1200" dirty="0" smtClean="0">
                <a:solidFill>
                  <a:schemeClr val="tx1"/>
                </a:solidFill>
                <a:effectLst/>
                <a:latin typeface="Arial" pitchFamily="34" charset="0"/>
                <a:ea typeface="ＭＳ Ｐゴシック" charset="0"/>
                <a:cs typeface="ＭＳ Ｐゴシック" charset="0"/>
              </a:rPr>
              <a:t>John Stott looks at the Bible to form a picture of the pastor.   He identifies five metaphors.   1.  the steward, 2.  the herald 3. the witness 4. The Father 5. The servant.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14</a:t>
            </a:fld>
            <a:endParaRPr lang="en-US"/>
          </a:p>
        </p:txBody>
      </p:sp>
    </p:spTree>
    <p:extLst>
      <p:ext uri="{BB962C8B-B14F-4D97-AF65-F5344CB8AC3E}">
        <p14:creationId xmlns:p14="http://schemas.microsoft.com/office/powerpoint/2010/main" val="126258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15</a:t>
            </a:r>
            <a:r>
              <a:rPr lang="en-US" sz="1200" kern="1200" dirty="0" smtClean="0">
                <a:solidFill>
                  <a:schemeClr val="tx1"/>
                </a:solidFill>
                <a:effectLst/>
                <a:latin typeface="Arial" pitchFamily="34" charset="0"/>
                <a:ea typeface="ＭＳ Ｐゴシック" charset="0"/>
                <a:cs typeface="ＭＳ Ｐゴシック" charset="0"/>
              </a:rPr>
              <a:t>  Find a personal image or metaphor </a:t>
            </a:r>
          </a:p>
          <a:p>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Note: Instructor can think of there own metaphor to give and explain.</a:t>
            </a:r>
          </a:p>
          <a:p>
            <a:r>
              <a:rPr lang="en-US" sz="1200" kern="1200" dirty="0" smtClean="0">
                <a:solidFill>
                  <a:schemeClr val="tx1"/>
                </a:solidFill>
                <a:effectLst/>
                <a:latin typeface="Arial" pitchFamily="34" charset="0"/>
                <a:ea typeface="ＭＳ Ｐゴシック" charset="0"/>
                <a:cs typeface="ＭＳ Ｐゴシック" charset="0"/>
              </a:rPr>
              <a:t>Mine is “an instrument in God’s hands.” Does anyone know the name of the person in the picture? It’s John Coltrane, a master.  </a:t>
            </a:r>
          </a:p>
          <a:p>
            <a:r>
              <a:rPr lang="en-US" sz="1200" kern="1200" dirty="0" smtClean="0">
                <a:solidFill>
                  <a:schemeClr val="tx1"/>
                </a:solidFill>
                <a:effectLst/>
                <a:latin typeface="Arial" pitchFamily="34" charset="0"/>
                <a:ea typeface="ＭＳ Ｐゴシック" charset="0"/>
                <a:cs typeface="ＭＳ Ｐゴシック" charset="0"/>
              </a:rPr>
              <a:t>Optional:  Have a saxophone as a visual and or play a song by John Coltrane.   </a:t>
            </a:r>
          </a:p>
          <a:p>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Explain what the image means and get any feedback. </a:t>
            </a:r>
          </a:p>
          <a:p>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The key to a calling metaphor is that it is personal to you.  It makes</a:t>
            </a:r>
            <a:r>
              <a:rPr lang="en-US" sz="1200" kern="1200" baseline="0" dirty="0" smtClean="0">
                <a:solidFill>
                  <a:schemeClr val="tx1"/>
                </a:solidFill>
                <a:effectLst/>
                <a:latin typeface="Arial" pitchFamily="34" charset="0"/>
                <a:ea typeface="ＭＳ Ｐゴシック" charset="0"/>
                <a:cs typeface="ＭＳ Ｐゴシック" charset="0"/>
              </a:rPr>
              <a:t> sense to you.  You can hold on to it for encouragement and it provides focus for your call.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Ask class if they have thought of any metaphors?  </a:t>
            </a:r>
          </a:p>
          <a:p>
            <a:endParaRPr lang="en-US" sz="1200" kern="1200" dirty="0" smtClean="0">
              <a:solidFill>
                <a:schemeClr val="tx1"/>
              </a:solidFill>
              <a:effectLst/>
              <a:latin typeface="Arial" pitchFamily="34"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15</a:t>
            </a:fld>
            <a:endParaRPr lang="en-US"/>
          </a:p>
        </p:txBody>
      </p:sp>
    </p:spTree>
    <p:extLst>
      <p:ext uri="{BB962C8B-B14F-4D97-AF65-F5344CB8AC3E}">
        <p14:creationId xmlns:p14="http://schemas.microsoft.com/office/powerpoint/2010/main" val="2036825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16</a:t>
            </a:r>
            <a:r>
              <a:rPr lang="en-US" sz="1200" kern="1200" dirty="0" smtClean="0">
                <a:solidFill>
                  <a:schemeClr val="tx1"/>
                </a:solidFill>
                <a:effectLst/>
                <a:latin typeface="Arial" pitchFamily="34" charset="0"/>
                <a:ea typeface="ＭＳ Ｐゴシック" charset="0"/>
                <a:cs typeface="ＭＳ Ｐゴシック" charset="0"/>
              </a:rPr>
              <a:t>  As we look at this idea of pastoral presence in Sacred Communications and the person of the preacher, </a:t>
            </a:r>
          </a:p>
          <a:p>
            <a:r>
              <a:rPr lang="en-US" sz="1200" kern="1200" dirty="0" smtClean="0">
                <a:solidFill>
                  <a:schemeClr val="tx1"/>
                </a:solidFill>
                <a:effectLst/>
                <a:latin typeface="Arial" pitchFamily="34" charset="0"/>
                <a:ea typeface="ＭＳ Ｐゴシック" charset="0"/>
                <a:cs typeface="ＭＳ Ｐゴシック" charset="0"/>
              </a:rPr>
              <a:t>One person comes to mind for me, is Billy Graham. </a:t>
            </a:r>
          </a:p>
          <a:p>
            <a:r>
              <a:rPr lang="en-US" sz="1200" kern="1200" dirty="0" smtClean="0">
                <a:solidFill>
                  <a:schemeClr val="tx1"/>
                </a:solidFill>
                <a:effectLst/>
                <a:latin typeface="Arial" pitchFamily="34" charset="0"/>
                <a:ea typeface="ＭＳ Ｐゴシック" charset="0"/>
                <a:cs typeface="ＭＳ Ｐゴシック" charset="0"/>
              </a:rPr>
              <a:t>Have you ever been to the Billy Graham museum? In Charlotte North Carolina explain about the museum.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The rhetorical question is if God can use Billy?  than God can use me.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The 4 words on the screen are 4 Rhetorical appeals that create  a persuasive presence.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16</a:t>
            </a:fld>
            <a:endParaRPr lang="en-US"/>
          </a:p>
        </p:txBody>
      </p:sp>
    </p:spTree>
    <p:extLst>
      <p:ext uri="{BB962C8B-B14F-4D97-AF65-F5344CB8AC3E}">
        <p14:creationId xmlns:p14="http://schemas.microsoft.com/office/powerpoint/2010/main" val="2371067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17:  4 Rhetorical appeals </a:t>
            </a:r>
          </a:p>
          <a:p>
            <a:r>
              <a:rPr lang="en-US" sz="1200" kern="1200" dirty="0" smtClean="0">
                <a:solidFill>
                  <a:schemeClr val="tx1"/>
                </a:solidFill>
                <a:effectLst/>
                <a:latin typeface="Arial" pitchFamily="34" charset="0"/>
                <a:ea typeface="ＭＳ Ｐゴシック" charset="0"/>
                <a:cs typeface="ＭＳ Ｐゴシック" charset="0"/>
              </a:rPr>
              <a:t>Note: walk-through and discuss the four topics </a:t>
            </a:r>
          </a:p>
          <a:p>
            <a:r>
              <a:rPr lang="en-US" sz="1200" kern="1200" dirty="0" smtClean="0">
                <a:solidFill>
                  <a:schemeClr val="tx1"/>
                </a:solidFill>
                <a:effectLst/>
                <a:latin typeface="Arial" pitchFamily="34" charset="0"/>
                <a:ea typeface="ＭＳ Ｐゴシック" charset="0"/>
                <a:cs typeface="ＭＳ Ｐゴシック" charset="0"/>
              </a:rPr>
              <a:t>Ethos:  Ethics, Credible, Character  Are they Good?</a:t>
            </a:r>
          </a:p>
          <a:p>
            <a:r>
              <a:rPr lang="en-US" sz="1200" kern="1200" dirty="0" smtClean="0">
                <a:solidFill>
                  <a:schemeClr val="tx1"/>
                </a:solidFill>
                <a:effectLst/>
                <a:latin typeface="Arial" pitchFamily="34" charset="0"/>
                <a:ea typeface="ＭＳ Ｐゴシック" charset="0"/>
                <a:cs typeface="ＭＳ Ｐゴシック" charset="0"/>
              </a:rPr>
              <a:t>Pathos:  Passion, Emotion, Empathy, Do they Care?</a:t>
            </a:r>
          </a:p>
          <a:p>
            <a:r>
              <a:rPr lang="en-US" sz="1200" kern="1200" dirty="0" smtClean="0">
                <a:solidFill>
                  <a:schemeClr val="tx1"/>
                </a:solidFill>
                <a:effectLst/>
                <a:latin typeface="Arial" pitchFamily="34" charset="0"/>
                <a:ea typeface="ＭＳ Ｐゴシック" charset="0"/>
                <a:cs typeface="ＭＳ Ｐゴシック" charset="0"/>
              </a:rPr>
              <a:t>Logos:  Logic, Is this True?  Do they know what they are talking about? </a:t>
            </a:r>
          </a:p>
          <a:p>
            <a:r>
              <a:rPr lang="en-US" sz="1200" kern="1200" dirty="0" err="1" smtClean="0">
                <a:solidFill>
                  <a:schemeClr val="tx1"/>
                </a:solidFill>
                <a:effectLst/>
                <a:latin typeface="Arial" pitchFamily="34" charset="0"/>
                <a:ea typeface="ＭＳ Ｐゴシック" charset="0"/>
                <a:cs typeface="ＭＳ Ｐゴシック" charset="0"/>
              </a:rPr>
              <a:t>Kairos</a:t>
            </a:r>
            <a:r>
              <a:rPr lang="en-US" sz="1200" kern="1200" dirty="0" smtClean="0">
                <a:solidFill>
                  <a:schemeClr val="tx1"/>
                </a:solidFill>
                <a:effectLst/>
                <a:latin typeface="Arial" pitchFamily="34" charset="0"/>
                <a:ea typeface="ＭＳ Ｐゴシック" charset="0"/>
                <a:cs typeface="ＭＳ Ｐゴシック" charset="0"/>
              </a:rPr>
              <a:t>:  Time, relevant, Is this important? I must do something with this.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End with the last question prior to the break. </a:t>
            </a:r>
          </a:p>
          <a:p>
            <a:r>
              <a:rPr lang="en-US" sz="1200" kern="1200" dirty="0" smtClean="0">
                <a:solidFill>
                  <a:schemeClr val="tx1"/>
                </a:solidFill>
                <a:effectLst/>
                <a:latin typeface="Arial" pitchFamily="34" charset="0"/>
                <a:ea typeface="ＭＳ Ｐゴシック" charset="0"/>
                <a:cs typeface="ＭＳ Ｐゴシック" charset="0"/>
              </a:rPr>
              <a:t>Note: a lot of more discussion can be made if time allows regarding Aristotle and understanding rhetoric and the keys to persuasion. </a:t>
            </a:r>
          </a:p>
          <a:p>
            <a:r>
              <a:rPr lang="en-US" sz="1200" kern="1200" dirty="0" smtClean="0">
                <a:solidFill>
                  <a:schemeClr val="tx1"/>
                </a:solidFill>
                <a:effectLst/>
                <a:latin typeface="Arial" pitchFamily="34" charset="0"/>
                <a:ea typeface="ＭＳ Ｐゴシック" charset="0"/>
                <a:cs typeface="ＭＳ Ｐゴシック" charset="0"/>
              </a:rPr>
              <a:t>With</a:t>
            </a:r>
            <a:r>
              <a:rPr lang="en-US" sz="1200" kern="1200" baseline="0" dirty="0" smtClean="0">
                <a:solidFill>
                  <a:schemeClr val="tx1"/>
                </a:solidFill>
                <a:effectLst/>
                <a:latin typeface="Arial" pitchFamily="34" charset="0"/>
                <a:ea typeface="ＭＳ Ｐゴシック" charset="0"/>
                <a:cs typeface="ＭＳ Ｐゴシック" charset="0"/>
              </a:rPr>
              <a:t> the rise in popularity of TED Talks founder Chris Anderson  explains the need for “Presentation Literacy” and bringing Rhetoric back to education.  </a:t>
            </a:r>
            <a:endParaRPr lang="en-US" sz="1200" kern="1200" dirty="0" smtClean="0">
              <a:solidFill>
                <a:schemeClr val="tx1"/>
              </a:solidFill>
              <a:effectLst/>
              <a:latin typeface="Arial" pitchFamily="34"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17</a:t>
            </a:fld>
            <a:endParaRPr lang="en-US"/>
          </a:p>
        </p:txBody>
      </p:sp>
    </p:spTree>
    <p:extLst>
      <p:ext uri="{BB962C8B-B14F-4D97-AF65-F5344CB8AC3E}">
        <p14:creationId xmlns:p14="http://schemas.microsoft.com/office/powerpoint/2010/main" val="460464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18</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LSA  3:  Simplify (5 Min) and explain your call to the chaplaincy.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Have you ever been asked the question by a soldier, “Hey chaplain, why did you decide to become a Chaplain?” </a:t>
            </a:r>
          </a:p>
          <a:p>
            <a:r>
              <a:rPr lang="en-US" sz="1200" kern="1200" dirty="0" smtClean="0">
                <a:solidFill>
                  <a:schemeClr val="tx1"/>
                </a:solidFill>
                <a:effectLst/>
                <a:latin typeface="Arial" pitchFamily="34" charset="0"/>
                <a:ea typeface="ＭＳ Ｐゴシック" charset="0"/>
                <a:cs typeface="ＭＳ Ｐゴシック" charset="0"/>
              </a:rPr>
              <a:t>Take a few minutes and reflect on these questions, How did you know that you were called? Both to the ministry into the military. How does preaching, fit into your call to ministry?   </a:t>
            </a:r>
          </a:p>
          <a:p>
            <a:r>
              <a:rPr lang="en-US" sz="1200" kern="1200" dirty="0" smtClean="0">
                <a:solidFill>
                  <a:schemeClr val="tx1"/>
                </a:solidFill>
                <a:effectLst/>
                <a:latin typeface="Arial" pitchFamily="34" charset="0"/>
                <a:ea typeface="ＭＳ Ｐゴシック" charset="0"/>
                <a:cs typeface="ＭＳ Ｐゴシック" charset="0"/>
              </a:rPr>
              <a:t>Take five minutes and write down answers on the card then we’ll discuss as a group.</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Note:  Have a timer so as to keep each person to five minutes. </a:t>
            </a:r>
          </a:p>
          <a:p>
            <a:r>
              <a:rPr lang="en-US" sz="1200" kern="1200" dirty="0" smtClean="0">
                <a:solidFill>
                  <a:schemeClr val="tx1"/>
                </a:solidFill>
                <a:effectLst/>
                <a:latin typeface="Arial" pitchFamily="34" charset="0"/>
                <a:ea typeface="ＭＳ Ｐゴシック" charset="0"/>
                <a:cs typeface="ＭＳ Ｐゴシック" charset="0"/>
              </a:rPr>
              <a:t>Instructor will model by going first answering their own question. Then allow students to volunteer and allow everyone to have a turn.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This will probable take 2 hrs.  take a break for lunch and finish up after lunch break.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18</a:t>
            </a:fld>
            <a:endParaRPr lang="en-US"/>
          </a:p>
        </p:txBody>
      </p:sp>
    </p:spTree>
    <p:extLst>
      <p:ext uri="{BB962C8B-B14F-4D97-AF65-F5344CB8AC3E}">
        <p14:creationId xmlns:p14="http://schemas.microsoft.com/office/powerpoint/2010/main" val="132131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19</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LSA  4:  Examine Spiritual practices regarding development of Pastoral Presence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Options:  Have spiritual formation books to give to students for spiritual growth tools.  If resources are available have various books that students can choose from to take for their own personal growth. If resources are unavailable bring some examples to show from the library or from instructors personal library as examples.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Another option is to have a guest instructor come in and discuss the importance of integration of spiritual disciplines soul care and self-care. Choose a guest instructor, who is this subject matter expert in spiritual disciplines and that has a strong Pastoral presence to model and encourage the students. This person can also be a resource for the students outside of the class.</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The goal of this session and LSA is to focus on spiritual practices and give some concrete examples for development of the person.  Providing practical tools an opportunity for students to interact with another expert is key.</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19</a:t>
            </a:fld>
            <a:endParaRPr lang="en-US"/>
          </a:p>
        </p:txBody>
      </p:sp>
    </p:spTree>
    <p:extLst>
      <p:ext uri="{BB962C8B-B14F-4D97-AF65-F5344CB8AC3E}">
        <p14:creationId xmlns:p14="http://schemas.microsoft.com/office/powerpoint/2010/main" val="4034599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pitchFamily="34" charset="0"/>
                <a:ea typeface="ＭＳ Ｐゴシック" charset="0"/>
                <a:cs typeface="ＭＳ Ｐゴシック" charset="0"/>
              </a:rPr>
              <a:t>Slide 20:  cultivation of the person will amplify the message</a:t>
            </a:r>
            <a:r>
              <a:rPr lang="en-US" sz="1200" kern="1200" dirty="0" smtClean="0">
                <a:solidFill>
                  <a:schemeClr val="tx1"/>
                </a:solidFill>
                <a:effectLst/>
                <a:latin typeface="Arial" pitchFamily="34" charset="0"/>
                <a:ea typeface="ＭＳ Ｐゴシック" charset="0"/>
                <a:cs typeface="ＭＳ Ｐゴシック" charset="0"/>
              </a:rPr>
              <a:t>. Pastoral presence is key to Sacred Communication.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Note after expert has left, instructor will close out this LSA through clarifying questions and giving a and</a:t>
            </a:r>
            <a:r>
              <a:rPr lang="en-US" sz="1200" kern="1200" baseline="0" dirty="0" smtClean="0">
                <a:solidFill>
                  <a:schemeClr val="tx1"/>
                </a:solidFill>
                <a:effectLst/>
                <a:latin typeface="Arial" pitchFamily="34" charset="0"/>
                <a:ea typeface="ＭＳ Ｐゴシック" charset="0"/>
                <a:cs typeface="ＭＳ Ｐゴシック" charset="0"/>
              </a:rPr>
              <a:t> </a:t>
            </a:r>
            <a:r>
              <a:rPr lang="en-US" sz="1200" kern="1200" dirty="0" smtClean="0">
                <a:solidFill>
                  <a:schemeClr val="tx1"/>
                </a:solidFill>
                <a:effectLst/>
                <a:latin typeface="Arial" pitchFamily="34" charset="0"/>
                <a:ea typeface="ＭＳ Ｐゴシック" charset="0"/>
                <a:cs typeface="ＭＳ Ｐゴシック" charset="0"/>
              </a:rPr>
              <a:t>inspiring example.</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20</a:t>
            </a:fld>
            <a:endParaRPr lang="en-US"/>
          </a:p>
        </p:txBody>
      </p:sp>
    </p:spTree>
    <p:extLst>
      <p:ext uri="{BB962C8B-B14F-4D97-AF65-F5344CB8AC3E}">
        <p14:creationId xmlns:p14="http://schemas.microsoft.com/office/powerpoint/2010/main" val="740516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21:  Optional example: Gladiator Helmut</a:t>
            </a:r>
          </a:p>
          <a:p>
            <a:r>
              <a:rPr lang="en-US" sz="1200" kern="1200" dirty="0" smtClean="0">
                <a:solidFill>
                  <a:schemeClr val="tx1"/>
                </a:solidFill>
                <a:effectLst/>
                <a:latin typeface="Arial" pitchFamily="34" charset="0"/>
                <a:ea typeface="ＭＳ Ｐゴシック" charset="0"/>
                <a:cs typeface="ＭＳ Ｐゴシック" charset="0"/>
              </a:rPr>
              <a:t>Use the movie gladiator as an example to inspire the importance of the person to find their voice into and they’re calling. Ask class that ever seen the movie gladiator? Begin to describe the main character Maximus and the key scene in the movie where he is comes face-to-face with the emperor if available use the help use a helmet as a prop to describe knowing who you are and standing up and speaking the truth in sick communications.</a:t>
            </a:r>
          </a:p>
          <a:p>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Never forget your name!</a:t>
            </a:r>
            <a:r>
              <a:rPr lang="en-US" sz="1200" kern="1200" baseline="0" dirty="0" smtClean="0">
                <a:solidFill>
                  <a:schemeClr val="tx1"/>
                </a:solidFill>
                <a:effectLst/>
                <a:latin typeface="Arial" pitchFamily="34" charset="0"/>
                <a:ea typeface="ＭＳ Ｐゴシック" charset="0"/>
                <a:cs typeface="ＭＳ Ｐゴシック" charset="0"/>
              </a:rPr>
              <a:t>  Remember who you are!</a:t>
            </a:r>
            <a:endParaRPr lang="en-US" sz="1200" kern="1200" dirty="0" smtClean="0">
              <a:solidFill>
                <a:schemeClr val="tx1"/>
              </a:solidFill>
              <a:effectLst/>
              <a:latin typeface="Arial" pitchFamily="34"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21</a:t>
            </a:fld>
            <a:endParaRPr lang="en-US"/>
          </a:p>
        </p:txBody>
      </p:sp>
    </p:spTree>
    <p:extLst>
      <p:ext uri="{BB962C8B-B14F-4D97-AF65-F5344CB8AC3E}">
        <p14:creationId xmlns:p14="http://schemas.microsoft.com/office/powerpoint/2010/main" val="3667118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22: Summary highlight all that was covered today and ask one last time for any clarifying questions.</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22</a:t>
            </a:fld>
            <a:endParaRPr lang="en-US"/>
          </a:p>
        </p:txBody>
      </p:sp>
    </p:spTree>
    <p:extLst>
      <p:ext uri="{BB962C8B-B14F-4D97-AF65-F5344CB8AC3E}">
        <p14:creationId xmlns:p14="http://schemas.microsoft.com/office/powerpoint/2010/main" val="1696567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Slide 23</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b="1" kern="1200" dirty="0" smtClean="0">
                <a:solidFill>
                  <a:schemeClr val="tx1"/>
                </a:solidFill>
                <a:effectLst/>
                <a:latin typeface="Arial" pitchFamily="34" charset="0"/>
                <a:ea typeface="ＭＳ Ｐゴシック" charset="0"/>
                <a:cs typeface="ＭＳ Ｐゴシック" charset="0"/>
              </a:rPr>
              <a:t>TLO</a:t>
            </a:r>
            <a:r>
              <a:rPr lang="en-US" sz="1200" kern="1200" dirty="0" smtClean="0">
                <a:solidFill>
                  <a:schemeClr val="tx1"/>
                </a:solidFill>
                <a:effectLst/>
                <a:latin typeface="Arial" pitchFamily="34" charset="0"/>
                <a:ea typeface="ＭＳ Ｐゴシック" charset="0"/>
                <a:cs typeface="ＭＳ Ｐゴシック" charset="0"/>
              </a:rPr>
              <a:t> slide</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23</a:t>
            </a:fld>
            <a:endParaRPr lang="en-US"/>
          </a:p>
        </p:txBody>
      </p:sp>
    </p:spTree>
    <p:extLst>
      <p:ext uri="{BB962C8B-B14F-4D97-AF65-F5344CB8AC3E}">
        <p14:creationId xmlns:p14="http://schemas.microsoft.com/office/powerpoint/2010/main" val="959425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24:  Assignment before next Class</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Prior to next class analyzing the elements of sick communications have each student go to </a:t>
            </a:r>
            <a:r>
              <a:rPr lang="en-US" sz="1200" kern="1200" dirty="0" err="1" smtClean="0">
                <a:solidFill>
                  <a:schemeClr val="tx1"/>
                </a:solidFill>
                <a:effectLst/>
                <a:latin typeface="Arial" pitchFamily="34" charset="0"/>
                <a:ea typeface="ＭＳ Ｐゴシック" charset="0"/>
                <a:cs typeface="ＭＳ Ｐゴシック" charset="0"/>
              </a:rPr>
              <a:t>Ted.com</a:t>
            </a:r>
            <a:r>
              <a:rPr lang="en-US" sz="1200" kern="1200" dirty="0" smtClean="0">
                <a:solidFill>
                  <a:schemeClr val="tx1"/>
                </a:solidFill>
                <a:effectLst/>
                <a:latin typeface="Arial" pitchFamily="34" charset="0"/>
                <a:ea typeface="ＭＳ Ｐゴシック" charset="0"/>
                <a:cs typeface="ＭＳ Ｐゴシック" charset="0"/>
              </a:rPr>
              <a:t> and choose one talk to listen to. They should take notes first why they chose this particular talk and second explain the talk in the explanation they should give the speakers name describe the people the speakers style or presence what was the talk about identify the main point identify the purpose why they giving the talk and what was the best part of the talk will need to bring those notes to class will begin discuss those the beginning of the next class.  </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Optional if resources are available give out strengths-based leadership to each student so they can take the strength finders assessment for some self development.</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24</a:t>
            </a:fld>
            <a:endParaRPr lang="en-US"/>
          </a:p>
        </p:txBody>
      </p:sp>
    </p:spTree>
    <p:extLst>
      <p:ext uri="{BB962C8B-B14F-4D97-AF65-F5344CB8AC3E}">
        <p14:creationId xmlns:p14="http://schemas.microsoft.com/office/powerpoint/2010/main" val="3063280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21" name="Text Placeholder 2"/>
          <p:cNvSpPr>
            <a:spLocks noGrp="1"/>
          </p:cNvSpPr>
          <p:nvPr>
            <p:ph idx="1"/>
          </p:nvPr>
        </p:nvSpPr>
        <p:spPr bwMode="auto">
          <a:xfrm>
            <a:off x="345142" y="1215278"/>
            <a:ext cx="7400925" cy="4714874"/>
          </a:xfrm>
          <a:prstGeom prst="rect">
            <a:avLst/>
          </a:prstGeom>
          <a:noFill/>
          <a:ln w="9525">
            <a:noFill/>
            <a:miter lim="800000"/>
            <a:headEnd/>
            <a:tailEnd/>
          </a:ln>
        </p:spPr>
        <p:txBody>
          <a:bodyPr/>
          <a:lstStyle>
            <a:lvl1pPr marL="0" indent="0">
              <a:buNone/>
              <a:defRPr sz="2400">
                <a:solidFill>
                  <a:schemeClr val="tx2"/>
                </a:solidFill>
              </a:defRPr>
            </a:lvl1pPr>
            <a:lvl2pPr>
              <a:defRPr sz="24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4" name="Slide Number Placeholder 5"/>
          <p:cNvSpPr>
            <a:spLocks noGrp="1"/>
          </p:cNvSpPr>
          <p:nvPr>
            <p:ph type="sldNum" sz="quarter" idx="10"/>
          </p:nvPr>
        </p:nvSpPr>
        <p:spPr/>
        <p:txBody>
          <a:bodyPr/>
          <a:lstStyle>
            <a:lvl1pPr>
              <a:defRPr/>
            </a:lvl1pPr>
          </a:lstStyle>
          <a:p>
            <a:fld id="{0720D076-B867-4310-B849-9D67C90AB3E4}" type="slidenum">
              <a:rPr lang="en-US"/>
              <a:pPr/>
              <a:t>‹#›</a:t>
            </a:fld>
            <a:endParaRPr lang="en-US"/>
          </a:p>
        </p:txBody>
      </p:sp>
      <p:sp>
        <p:nvSpPr>
          <p:cNvPr id="5" name="TextBox 4"/>
          <p:cNvSpPr txBox="1"/>
          <p:nvPr userDrawn="1"/>
        </p:nvSpPr>
        <p:spPr>
          <a:xfrm>
            <a:off x="278781" y="6345045"/>
            <a:ext cx="6713035" cy="400110"/>
          </a:xfrm>
          <a:prstGeom prst="rect">
            <a:avLst/>
          </a:prstGeom>
          <a:noFill/>
        </p:spPr>
        <p:txBody>
          <a:bodyPr wrap="square" rtlCol="0">
            <a:spAutoFit/>
          </a:bodyPr>
          <a:lstStyle/>
          <a:p>
            <a:r>
              <a:rPr lang="en-US" sz="2000" dirty="0" smtClean="0">
                <a:solidFill>
                  <a:schemeClr val="accent2"/>
                </a:solidFill>
              </a:rPr>
              <a:t>Bringing God to Soldiers and</a:t>
            </a:r>
            <a:r>
              <a:rPr lang="en-US" sz="2000" baseline="0" dirty="0" smtClean="0">
                <a:solidFill>
                  <a:schemeClr val="accent2"/>
                </a:solidFill>
              </a:rPr>
              <a:t> Soldiers to God.</a:t>
            </a:r>
            <a:endParaRPr lang="en-US" sz="2000" dirty="0">
              <a:solidFill>
                <a:schemeClr val="accent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ual_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6" name="Text Placeholder 3"/>
          <p:cNvSpPr>
            <a:spLocks noGrp="1"/>
          </p:cNvSpPr>
          <p:nvPr>
            <p:ph type="body" sz="quarter" idx="3"/>
          </p:nvPr>
        </p:nvSpPr>
        <p:spPr>
          <a:xfrm>
            <a:off x="4089180" y="1230511"/>
            <a:ext cx="3619168" cy="663266"/>
          </a:xfrm>
        </p:spPr>
        <p:txBody>
          <a:bodyPr/>
          <a:lstStyle>
            <a:lvl1pPr>
              <a:defRPr sz="1800"/>
            </a:lvl1pPr>
          </a:lstStyle>
          <a:p>
            <a:pPr lvl="0"/>
            <a:r>
              <a:rPr lang="en-US" smtClean="0"/>
              <a:t>Click to edit Master text styles</a:t>
            </a:r>
          </a:p>
        </p:txBody>
      </p:sp>
      <p:sp>
        <p:nvSpPr>
          <p:cNvPr id="9" name="Text Placeholder 3"/>
          <p:cNvSpPr>
            <a:spLocks noGrp="1"/>
          </p:cNvSpPr>
          <p:nvPr>
            <p:ph type="body" sz="quarter" idx="13"/>
          </p:nvPr>
        </p:nvSpPr>
        <p:spPr>
          <a:xfrm>
            <a:off x="294486" y="1233486"/>
            <a:ext cx="3619168" cy="663266"/>
          </a:xfrm>
        </p:spPr>
        <p:txBody>
          <a:bodyPr/>
          <a:lstStyle>
            <a:lvl1pPr>
              <a:defRPr sz="1800"/>
            </a:lvl1pPr>
          </a:lstStyle>
          <a:p>
            <a:pPr lvl="0"/>
            <a:r>
              <a:rPr lang="en-US" smtClean="0"/>
              <a:t>Click to edit Master text styles</a:t>
            </a:r>
          </a:p>
        </p:txBody>
      </p:sp>
      <p:sp>
        <p:nvSpPr>
          <p:cNvPr id="3" name="Content Placeholder 2"/>
          <p:cNvSpPr>
            <a:spLocks noGrp="1"/>
          </p:cNvSpPr>
          <p:nvPr>
            <p:ph sz="quarter" idx="15"/>
          </p:nvPr>
        </p:nvSpPr>
        <p:spPr>
          <a:xfrm>
            <a:off x="292101" y="1981200"/>
            <a:ext cx="36068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6"/>
          </p:nvPr>
        </p:nvSpPr>
        <p:spPr>
          <a:xfrm>
            <a:off x="4089400" y="1981200"/>
            <a:ext cx="36195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7"/>
          </p:nvPr>
        </p:nvSpPr>
        <p:spPr/>
        <p:txBody>
          <a:bodyPr/>
          <a:lstStyle>
            <a:lvl1pPr>
              <a:defRPr/>
            </a:lvl1pPr>
          </a:lstStyle>
          <a:p>
            <a:fld id="{53CBD23D-AC1C-4AAF-81A2-05A66E8F355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st Page with cam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alpha val="89018"/>
            </a:srgbClr>
          </a:solidFill>
          <a:ln w="9525">
            <a:noFill/>
            <a:round/>
            <a:headEnd/>
            <a:tailEnd/>
          </a:ln>
        </p:spPr>
        <p:txBody>
          <a:bodyPr/>
          <a:lstStyle/>
          <a:p>
            <a:endParaRPr lang="en-US"/>
          </a:p>
        </p:txBody>
      </p:sp>
      <p:pic>
        <p:nvPicPr>
          <p:cNvPr id="5" name="Picture 18"/>
          <p:cNvPicPr>
            <a:picLocks noChangeAspect="1"/>
          </p:cNvPicPr>
          <p:nvPr/>
        </p:nvPicPr>
        <p:blipFill>
          <a:blip r:embed="rId3"/>
          <a:srcRect/>
          <a:stretch>
            <a:fillRect/>
          </a:stretch>
        </p:blipFill>
        <p:spPr bwMode="auto">
          <a:xfrm>
            <a:off x="7148514"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pPr/>
              <a:t>‹#›</a:t>
            </a:fld>
            <a:endParaRPr lang="en-US"/>
          </a:p>
        </p:txBody>
      </p:sp>
      <p:pic>
        <p:nvPicPr>
          <p:cNvPr id="43009" name="Picture 1" descr="C:\Users\brandon.r.moore\Desktop\chaplain_center_and_school_class_a_patch_69341.jpg"/>
          <p:cNvPicPr>
            <a:picLocks noChangeAspect="1" noChangeArrowheads="1"/>
          </p:cNvPicPr>
          <p:nvPr userDrawn="1"/>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rcRect/>
          <a:stretch>
            <a:fillRect/>
          </a:stretch>
        </p:blipFill>
        <p:spPr bwMode="auto">
          <a:xfrm>
            <a:off x="6479151" y="5432614"/>
            <a:ext cx="968561" cy="968561"/>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st Page dark">
    <p:bg>
      <p:bgPr>
        <a:solidFill>
          <a:srgbClr val="82786F"/>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B4324"/>
          </a:solidFill>
          <a:ln w="9525">
            <a:noFill/>
            <a:round/>
            <a:headEnd/>
            <a:tailEnd/>
          </a:ln>
        </p:spPr>
        <p:txBody>
          <a:bodyPr/>
          <a:lstStyle/>
          <a:p>
            <a:endParaRPr lang="en-US"/>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6" name="TextBox 18"/>
          <p:cNvSpPr txBox="1">
            <a:spLocks noChangeArrowheads="1"/>
          </p:cNvSpPr>
          <p:nvPr/>
        </p:nvSpPr>
        <p:spPr bwMode="auto">
          <a:xfrm>
            <a:off x="6486526"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sp>
        <p:nvSpPr>
          <p:cNvPr id="7" name="TextBox 11"/>
          <p:cNvSpPr txBox="1">
            <a:spLocks noChangeArrowheads="1"/>
          </p:cNvSpPr>
          <p:nvPr/>
        </p:nvSpPr>
        <p:spPr bwMode="auto">
          <a:xfrm>
            <a:off x="-538164" y="4987925"/>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9" name="Slide Number Placeholder 3"/>
          <p:cNvSpPr>
            <a:spLocks noGrp="1"/>
          </p:cNvSpPr>
          <p:nvPr>
            <p:ph type="sldNum" sz="quarter" idx="13"/>
          </p:nvPr>
        </p:nvSpPr>
        <p:spPr/>
        <p:txBody>
          <a:bodyPr/>
          <a:lstStyle>
            <a:lvl1pPr>
              <a:defRPr>
                <a:solidFill>
                  <a:schemeClr val="bg1"/>
                </a:solidFill>
              </a:defRPr>
            </a:lvl1pPr>
          </a:lstStyle>
          <a:p>
            <a:fld id="{B28B0282-66B5-4F96-A160-1346FF2A91B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st Page light">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solidFill>
          <a:ln w="9525">
            <a:noFill/>
            <a:round/>
            <a:headEnd/>
            <a:tailEnd/>
          </a:ln>
        </p:spPr>
        <p:txBody>
          <a:bodyPr/>
          <a:lstStyle/>
          <a:p>
            <a:endParaRPr lang="en-US"/>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6" name="TextBox 18"/>
          <p:cNvSpPr txBox="1">
            <a:spLocks noChangeArrowheads="1"/>
          </p:cNvSpPr>
          <p:nvPr/>
        </p:nvSpPr>
        <p:spPr bwMode="auto">
          <a:xfrm>
            <a:off x="6486526"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AB3C49B2-806A-4B33-B50A-90763CB1A5A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C9C9C9"/>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chemeClr val="bg1"/>
          </a:solidFill>
          <a:ln w="9525">
            <a:noFill/>
            <a:round/>
            <a:headEnd/>
            <a:tailEnd/>
          </a:ln>
        </p:spPr>
        <p:txBody>
          <a:bodyPr/>
          <a:lstStyle/>
          <a:p>
            <a:endParaRPr lang="en-US"/>
          </a:p>
        </p:txBody>
      </p:sp>
      <p:sp>
        <p:nvSpPr>
          <p:cNvPr id="5" name="TextBox 4"/>
          <p:cNvSpPr txBox="1">
            <a:spLocks noChangeArrowheads="1"/>
          </p:cNvSpPr>
          <p:nvPr/>
        </p:nvSpPr>
        <p:spPr bwMode="auto">
          <a:xfrm>
            <a:off x="6486526"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pic>
        <p:nvPicPr>
          <p:cNvPr id="6" name="Picture 33"/>
          <p:cNvPicPr>
            <a:picLocks noChangeAspect="1"/>
          </p:cNvPicPr>
          <p:nvPr/>
        </p:nvPicPr>
        <p:blipFill>
          <a:blip r:embed="rId2"/>
          <a:srcRect/>
          <a:stretch>
            <a:fillRect/>
          </a:stretch>
        </p:blipFill>
        <p:spPr bwMode="auto">
          <a:xfrm>
            <a:off x="7146926" y="5118102"/>
            <a:ext cx="1727200" cy="1503363"/>
          </a:xfrm>
          <a:prstGeom prst="rect">
            <a:avLst/>
          </a:prstGeom>
          <a:noFill/>
          <a:ln w="9525">
            <a:noFill/>
            <a:miter lim="800000"/>
            <a:headEnd/>
            <a:tailEnd/>
          </a:ln>
        </p:spPr>
      </p:pic>
      <p:sp>
        <p:nvSpPr>
          <p:cNvPr id="9"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10"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tx1">
                    <a:lumMod val="65000"/>
                    <a:lumOff val="35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E4900F6A-2931-4C26-91A3-E25D4C0EAB5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286001"/>
            <a:ext cx="7400925" cy="1285874"/>
          </a:xfrm>
          <a:prstGeom prst="rect">
            <a:avLst/>
          </a:prstGeom>
          <a:noFill/>
          <a:ln w="9525">
            <a:noFill/>
            <a:miter lim="800000"/>
            <a:headEnd/>
            <a:tailEnd/>
          </a:ln>
        </p:spPr>
        <p:txBody>
          <a:bodyPr anchor="b"/>
          <a:lstStyle>
            <a:lvl1pPr>
              <a:defRPr sz="3600" baseline="0">
                <a:solidFill>
                  <a:schemeClr val="tx2"/>
                </a:solidFill>
              </a:defRPr>
            </a:lvl1pPr>
          </a:lstStyle>
          <a:p>
            <a:pPr lvl="0"/>
            <a:r>
              <a:rPr lang="en-US" smtClean="0"/>
              <a:t>Click to edit Master title style</a:t>
            </a:r>
            <a:endParaRPr lang="en-US" dirty="0" smtClean="0"/>
          </a:p>
        </p:txBody>
      </p:sp>
      <p:sp>
        <p:nvSpPr>
          <p:cNvPr id="6" name="Text Placeholder 5"/>
          <p:cNvSpPr>
            <a:spLocks noGrp="1"/>
          </p:cNvSpPr>
          <p:nvPr>
            <p:ph type="body" sz="quarter" idx="12"/>
          </p:nvPr>
        </p:nvSpPr>
        <p:spPr>
          <a:xfrm>
            <a:off x="304801" y="3687764"/>
            <a:ext cx="7426325" cy="854075"/>
          </a:xfrm>
        </p:spPr>
        <p:txBody>
          <a:bodyPr/>
          <a:lstStyle/>
          <a:p>
            <a:pPr lvl="0"/>
            <a:r>
              <a:rPr lang="en-US" smtClean="0"/>
              <a:t>Click to edit Master text styles</a:t>
            </a:r>
          </a:p>
        </p:txBody>
      </p:sp>
      <p:sp>
        <p:nvSpPr>
          <p:cNvPr id="4" name="Slide Number Placeholder 5"/>
          <p:cNvSpPr>
            <a:spLocks noGrp="1"/>
          </p:cNvSpPr>
          <p:nvPr>
            <p:ph type="sldNum" sz="quarter" idx="13"/>
          </p:nvPr>
        </p:nvSpPr>
        <p:spPr/>
        <p:txBody>
          <a:bodyPr/>
          <a:lstStyle>
            <a:lvl1pPr>
              <a:defRPr/>
            </a:lvl1pPr>
          </a:lstStyle>
          <a:p>
            <a:fld id="{7FBA3073-A0C2-402E-B8E3-A5421E8467E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 top">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3" name="Slide Number Placeholder 5"/>
          <p:cNvSpPr>
            <a:spLocks noGrp="1"/>
          </p:cNvSpPr>
          <p:nvPr>
            <p:ph type="sldNum" sz="quarter" idx="10"/>
          </p:nvPr>
        </p:nvSpPr>
        <p:spPr/>
        <p:txBody>
          <a:bodyPr/>
          <a:lstStyle>
            <a:lvl1pPr>
              <a:defRPr/>
            </a:lvl1pPr>
          </a:lstStyle>
          <a:p>
            <a:fld id="{0B6DA71F-409A-4956-AEA8-B97C467337B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DBE14293-2786-4AEF-9343-6C558EDBDCD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bg1"/>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a:lvl1pPr>
          </a:lstStyle>
          <a:p>
            <a:fld id="{CC9ABB31-BADB-4F00-8B28-1752C2574BC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Black Blank">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1st Page with camo">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94 w 10000"/>
              <a:gd name="connsiteY21" fmla="*/ 7696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82 w 10000"/>
              <a:gd name="connsiteY25" fmla="*/ 7821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000" h="10000">
                <a:moveTo>
                  <a:pt x="9255" y="0"/>
                </a:moveTo>
                <a:lnTo>
                  <a:pt x="163" y="0"/>
                </a:lnTo>
                <a:cubicBezTo>
                  <a:pt x="152" y="2"/>
                  <a:pt x="141" y="3"/>
                  <a:pt x="130" y="5"/>
                </a:cubicBezTo>
                <a:lnTo>
                  <a:pt x="100" y="20"/>
                </a:lnTo>
                <a:cubicBezTo>
                  <a:pt x="90" y="26"/>
                  <a:pt x="80" y="33"/>
                  <a:pt x="70" y="39"/>
                </a:cubicBezTo>
                <a:cubicBezTo>
                  <a:pt x="63" y="49"/>
                  <a:pt x="55" y="59"/>
                  <a:pt x="48" y="69"/>
                </a:cubicBezTo>
                <a:cubicBezTo>
                  <a:pt x="41" y="79"/>
                  <a:pt x="33" y="88"/>
                  <a:pt x="26" y="98"/>
                </a:cubicBezTo>
                <a:cubicBezTo>
                  <a:pt x="21" y="111"/>
                  <a:pt x="16" y="125"/>
                  <a:pt x="11" y="138"/>
                </a:cubicBezTo>
                <a:cubicBezTo>
                  <a:pt x="7" y="151"/>
                  <a:pt x="4" y="164"/>
                  <a:pt x="0" y="177"/>
                </a:cubicBezTo>
                <a:lnTo>
                  <a:pt x="0" y="221"/>
                </a:lnTo>
                <a:lnTo>
                  <a:pt x="0" y="7451"/>
                </a:lnTo>
                <a:cubicBezTo>
                  <a:pt x="1" y="7467"/>
                  <a:pt x="3" y="7484"/>
                  <a:pt x="4" y="7500"/>
                </a:cubicBezTo>
                <a:cubicBezTo>
                  <a:pt x="6" y="7513"/>
                  <a:pt x="9" y="7526"/>
                  <a:pt x="11" y="7539"/>
                </a:cubicBezTo>
                <a:cubicBezTo>
                  <a:pt x="17" y="7552"/>
                  <a:pt x="24" y="7566"/>
                  <a:pt x="30" y="7579"/>
                </a:cubicBezTo>
                <a:cubicBezTo>
                  <a:pt x="36" y="7590"/>
                  <a:pt x="42" y="7602"/>
                  <a:pt x="48" y="7613"/>
                </a:cubicBezTo>
                <a:lnTo>
                  <a:pt x="74" y="7642"/>
                </a:lnTo>
                <a:cubicBezTo>
                  <a:pt x="84" y="7649"/>
                  <a:pt x="94" y="7655"/>
                  <a:pt x="104" y="7662"/>
                </a:cubicBezTo>
                <a:lnTo>
                  <a:pt x="137" y="7677"/>
                </a:lnTo>
                <a:cubicBezTo>
                  <a:pt x="148" y="7679"/>
                  <a:pt x="159" y="7680"/>
                  <a:pt x="170" y="7682"/>
                </a:cubicBezTo>
                <a:lnTo>
                  <a:pt x="6723" y="7682"/>
                </a:lnTo>
                <a:lnTo>
                  <a:pt x="6761" y="7682"/>
                </a:lnTo>
                <a:cubicBezTo>
                  <a:pt x="6772" y="7687"/>
                  <a:pt x="6771" y="7687"/>
                  <a:pt x="6782" y="7692"/>
                </a:cubicBezTo>
                <a:cubicBezTo>
                  <a:pt x="6795" y="7700"/>
                  <a:pt x="6807" y="7708"/>
                  <a:pt x="6820" y="7716"/>
                </a:cubicBezTo>
                <a:lnTo>
                  <a:pt x="6837" y="7733"/>
                </a:lnTo>
                <a:cubicBezTo>
                  <a:pt x="6846" y="7745"/>
                  <a:pt x="6855" y="7758"/>
                  <a:pt x="6864" y="7770"/>
                </a:cubicBezTo>
                <a:lnTo>
                  <a:pt x="6882" y="7821"/>
                </a:lnTo>
                <a:cubicBezTo>
                  <a:pt x="6886" y="7836"/>
                  <a:pt x="6886" y="7839"/>
                  <a:pt x="6890" y="7854"/>
                </a:cubicBezTo>
                <a:lnTo>
                  <a:pt x="6890" y="7898"/>
                </a:lnTo>
                <a:lnTo>
                  <a:pt x="6890" y="9745"/>
                </a:lnTo>
                <a:cubicBezTo>
                  <a:pt x="6891" y="9763"/>
                  <a:pt x="6893" y="9781"/>
                  <a:pt x="6894" y="9799"/>
                </a:cubicBezTo>
                <a:cubicBezTo>
                  <a:pt x="6898" y="9815"/>
                  <a:pt x="6901" y="9832"/>
                  <a:pt x="6905" y="9848"/>
                </a:cubicBezTo>
                <a:cubicBezTo>
                  <a:pt x="6911" y="9863"/>
                  <a:pt x="6918" y="9877"/>
                  <a:pt x="6924" y="9892"/>
                </a:cubicBezTo>
                <a:cubicBezTo>
                  <a:pt x="6933" y="9903"/>
                  <a:pt x="6941" y="9915"/>
                  <a:pt x="6950" y="9926"/>
                </a:cubicBezTo>
                <a:cubicBezTo>
                  <a:pt x="6959" y="9938"/>
                  <a:pt x="6967" y="9949"/>
                  <a:pt x="6976" y="9961"/>
                </a:cubicBezTo>
                <a:cubicBezTo>
                  <a:pt x="6987" y="9967"/>
                  <a:pt x="6998" y="9974"/>
                  <a:pt x="7009" y="9980"/>
                </a:cubicBezTo>
                <a:cubicBezTo>
                  <a:pt x="7021" y="9985"/>
                  <a:pt x="7034" y="9990"/>
                  <a:pt x="7046" y="9995"/>
                </a:cubicBezTo>
                <a:cubicBezTo>
                  <a:pt x="7060" y="9997"/>
                  <a:pt x="7073" y="9998"/>
                  <a:pt x="7087" y="10000"/>
                </a:cubicBezTo>
                <a:lnTo>
                  <a:pt x="9807" y="10000"/>
                </a:lnTo>
                <a:cubicBezTo>
                  <a:pt x="9819" y="9998"/>
                  <a:pt x="9832" y="9997"/>
                  <a:pt x="9844" y="9995"/>
                </a:cubicBezTo>
                <a:cubicBezTo>
                  <a:pt x="9856" y="9990"/>
                  <a:pt x="9869" y="9985"/>
                  <a:pt x="9881" y="9980"/>
                </a:cubicBezTo>
                <a:cubicBezTo>
                  <a:pt x="9892" y="9974"/>
                  <a:pt x="9904" y="9967"/>
                  <a:pt x="9915" y="9961"/>
                </a:cubicBezTo>
                <a:lnTo>
                  <a:pt x="9944" y="9926"/>
                </a:lnTo>
                <a:cubicBezTo>
                  <a:pt x="9952" y="9915"/>
                  <a:pt x="9959" y="9903"/>
                  <a:pt x="9967" y="9892"/>
                </a:cubicBezTo>
                <a:cubicBezTo>
                  <a:pt x="9973" y="9877"/>
                  <a:pt x="9979" y="9863"/>
                  <a:pt x="9985" y="9848"/>
                </a:cubicBezTo>
                <a:cubicBezTo>
                  <a:pt x="9989" y="9832"/>
                  <a:pt x="9992" y="9815"/>
                  <a:pt x="9996" y="9799"/>
                </a:cubicBezTo>
                <a:cubicBezTo>
                  <a:pt x="9997" y="9781"/>
                  <a:pt x="9999" y="9763"/>
                  <a:pt x="10000" y="9745"/>
                </a:cubicBezTo>
                <a:lnTo>
                  <a:pt x="10000" y="7932"/>
                </a:lnTo>
                <a:cubicBezTo>
                  <a:pt x="9999" y="7916"/>
                  <a:pt x="9997" y="7899"/>
                  <a:pt x="9996" y="7883"/>
                </a:cubicBezTo>
                <a:cubicBezTo>
                  <a:pt x="9992" y="7867"/>
                  <a:pt x="9989" y="7850"/>
                  <a:pt x="9985" y="7834"/>
                </a:cubicBezTo>
                <a:lnTo>
                  <a:pt x="9967" y="7795"/>
                </a:lnTo>
                <a:cubicBezTo>
                  <a:pt x="9959" y="7782"/>
                  <a:pt x="9952" y="7768"/>
                  <a:pt x="9944" y="7755"/>
                </a:cubicBezTo>
                <a:lnTo>
                  <a:pt x="9915" y="7726"/>
                </a:lnTo>
                <a:cubicBezTo>
                  <a:pt x="9905" y="7718"/>
                  <a:pt x="9895" y="7709"/>
                  <a:pt x="9885" y="7701"/>
                </a:cubicBezTo>
                <a:cubicBezTo>
                  <a:pt x="9873" y="7696"/>
                  <a:pt x="9860" y="7692"/>
                  <a:pt x="9848" y="7687"/>
                </a:cubicBezTo>
                <a:cubicBezTo>
                  <a:pt x="9836" y="7685"/>
                  <a:pt x="9823" y="7684"/>
                  <a:pt x="9811" y="7682"/>
                </a:cubicBezTo>
                <a:lnTo>
                  <a:pt x="9563" y="7682"/>
                </a:lnTo>
                <a:cubicBezTo>
                  <a:pt x="9553" y="7680"/>
                  <a:pt x="9543" y="7679"/>
                  <a:pt x="9533" y="7677"/>
                </a:cubicBezTo>
                <a:lnTo>
                  <a:pt x="9503" y="7662"/>
                </a:lnTo>
                <a:cubicBezTo>
                  <a:pt x="9496" y="7655"/>
                  <a:pt x="9488" y="7649"/>
                  <a:pt x="9481" y="7642"/>
                </a:cubicBezTo>
                <a:cubicBezTo>
                  <a:pt x="9474" y="7632"/>
                  <a:pt x="9466" y="7623"/>
                  <a:pt x="9459" y="7613"/>
                </a:cubicBezTo>
                <a:cubicBezTo>
                  <a:pt x="9454" y="7602"/>
                  <a:pt x="9449" y="7590"/>
                  <a:pt x="9444" y="7579"/>
                </a:cubicBezTo>
                <a:cubicBezTo>
                  <a:pt x="9439" y="7567"/>
                  <a:pt x="9434" y="7556"/>
                  <a:pt x="9429" y="7544"/>
                </a:cubicBezTo>
                <a:cubicBezTo>
                  <a:pt x="9427" y="7529"/>
                  <a:pt x="9424" y="7515"/>
                  <a:pt x="9422" y="7500"/>
                </a:cubicBezTo>
                <a:cubicBezTo>
                  <a:pt x="9421" y="7485"/>
                  <a:pt x="9419" y="7471"/>
                  <a:pt x="9418" y="7456"/>
                </a:cubicBezTo>
                <a:cubicBezTo>
                  <a:pt x="9419" y="5044"/>
                  <a:pt x="9421" y="2633"/>
                  <a:pt x="9422" y="221"/>
                </a:cubicBezTo>
                <a:cubicBezTo>
                  <a:pt x="9421" y="206"/>
                  <a:pt x="9419" y="192"/>
                  <a:pt x="9418" y="177"/>
                </a:cubicBezTo>
                <a:cubicBezTo>
                  <a:pt x="9414" y="164"/>
                  <a:pt x="9411" y="151"/>
                  <a:pt x="9407" y="138"/>
                </a:cubicBezTo>
                <a:cubicBezTo>
                  <a:pt x="9402" y="125"/>
                  <a:pt x="9397" y="111"/>
                  <a:pt x="9392" y="98"/>
                </a:cubicBezTo>
                <a:cubicBezTo>
                  <a:pt x="9385" y="88"/>
                  <a:pt x="9377" y="79"/>
                  <a:pt x="9370" y="69"/>
                </a:cubicBezTo>
                <a:cubicBezTo>
                  <a:pt x="9363" y="59"/>
                  <a:pt x="9355" y="49"/>
                  <a:pt x="9348" y="39"/>
                </a:cubicBezTo>
                <a:cubicBezTo>
                  <a:pt x="9338" y="33"/>
                  <a:pt x="9328" y="26"/>
                  <a:pt x="9318" y="20"/>
                </a:cubicBezTo>
                <a:lnTo>
                  <a:pt x="9288" y="5"/>
                </a:lnTo>
                <a:cubicBezTo>
                  <a:pt x="9277" y="3"/>
                  <a:pt x="9266" y="2"/>
                  <a:pt x="9255" y="0"/>
                </a:cubicBezTo>
                <a:close/>
              </a:path>
            </a:pathLst>
          </a:custGeom>
          <a:solidFill>
            <a:srgbClr val="32362C">
              <a:alpha val="89018"/>
            </a:srgbClr>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3"/>
          <a:srcRect/>
          <a:stretch>
            <a:fillRect/>
          </a:stretch>
        </p:blipFill>
        <p:spPr bwMode="auto">
          <a:xfrm>
            <a:off x="7110805"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solidFill>
                  <a:srgbClr val="FFFFFF"/>
                </a:solidFill>
              </a:rPr>
              <a:pPr/>
              <a:t>‹#›</a:t>
            </a:fld>
            <a:endParaRPr lang="en-US">
              <a:solidFill>
                <a:srgbClr val="FFFFFF"/>
              </a:solidFill>
            </a:endParaRP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41591" y="5383122"/>
            <a:ext cx="641789" cy="969059"/>
          </a:xfrm>
          <a:prstGeom prst="rect">
            <a:avLst/>
          </a:prstGeom>
        </p:spPr>
      </p:pic>
      <p:sp>
        <p:nvSpPr>
          <p:cNvPr id="3" name="TextBox 2"/>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sp>
        <p:nvSpPr>
          <p:cNvPr id="12" name="Rounded Rectangle 11" hidden="1"/>
          <p:cNvSpPr/>
          <p:nvPr userDrawn="1"/>
        </p:nvSpPr>
        <p:spPr>
          <a:xfrm>
            <a:off x="2128839" y="6074410"/>
            <a:ext cx="3774122" cy="548640"/>
          </a:xfrm>
          <a:prstGeom prst="roundRect">
            <a:avLst/>
          </a:prstGeom>
          <a:solidFill>
            <a:srgbClr val="3F4339">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400" dirty="0" smtClean="0">
                <a:solidFill>
                  <a:srgbClr val="FFFFFF"/>
                </a:solidFill>
              </a:rPr>
              <a:t>U.S. Army Chaplain Center &amp; School</a:t>
            </a:r>
          </a:p>
        </p:txBody>
      </p:sp>
      <p:cxnSp>
        <p:nvCxnSpPr>
          <p:cNvPr id="15" name="Straight Connector 14"/>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46804145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_1st Page with cam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94 w 10000"/>
              <a:gd name="connsiteY21" fmla="*/ 7696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82 w 10000"/>
              <a:gd name="connsiteY25" fmla="*/ 7821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000" h="10000">
                <a:moveTo>
                  <a:pt x="9255" y="0"/>
                </a:moveTo>
                <a:lnTo>
                  <a:pt x="163" y="0"/>
                </a:lnTo>
                <a:cubicBezTo>
                  <a:pt x="152" y="2"/>
                  <a:pt x="141" y="3"/>
                  <a:pt x="130" y="5"/>
                </a:cubicBezTo>
                <a:lnTo>
                  <a:pt x="100" y="20"/>
                </a:lnTo>
                <a:cubicBezTo>
                  <a:pt x="90" y="26"/>
                  <a:pt x="80" y="33"/>
                  <a:pt x="70" y="39"/>
                </a:cubicBezTo>
                <a:cubicBezTo>
                  <a:pt x="63" y="49"/>
                  <a:pt x="55" y="59"/>
                  <a:pt x="48" y="69"/>
                </a:cubicBezTo>
                <a:cubicBezTo>
                  <a:pt x="41" y="79"/>
                  <a:pt x="33" y="88"/>
                  <a:pt x="26" y="98"/>
                </a:cubicBezTo>
                <a:cubicBezTo>
                  <a:pt x="21" y="111"/>
                  <a:pt x="16" y="125"/>
                  <a:pt x="11" y="138"/>
                </a:cubicBezTo>
                <a:cubicBezTo>
                  <a:pt x="7" y="151"/>
                  <a:pt x="4" y="164"/>
                  <a:pt x="0" y="177"/>
                </a:cubicBezTo>
                <a:lnTo>
                  <a:pt x="0" y="221"/>
                </a:lnTo>
                <a:lnTo>
                  <a:pt x="0" y="7451"/>
                </a:lnTo>
                <a:cubicBezTo>
                  <a:pt x="1" y="7467"/>
                  <a:pt x="3" y="7484"/>
                  <a:pt x="4" y="7500"/>
                </a:cubicBezTo>
                <a:cubicBezTo>
                  <a:pt x="6" y="7513"/>
                  <a:pt x="9" y="7526"/>
                  <a:pt x="11" y="7539"/>
                </a:cubicBezTo>
                <a:cubicBezTo>
                  <a:pt x="17" y="7552"/>
                  <a:pt x="24" y="7566"/>
                  <a:pt x="30" y="7579"/>
                </a:cubicBezTo>
                <a:cubicBezTo>
                  <a:pt x="36" y="7590"/>
                  <a:pt x="42" y="7602"/>
                  <a:pt x="48" y="7613"/>
                </a:cubicBezTo>
                <a:lnTo>
                  <a:pt x="74" y="7642"/>
                </a:lnTo>
                <a:cubicBezTo>
                  <a:pt x="84" y="7649"/>
                  <a:pt x="94" y="7655"/>
                  <a:pt x="104" y="7662"/>
                </a:cubicBezTo>
                <a:lnTo>
                  <a:pt x="137" y="7677"/>
                </a:lnTo>
                <a:cubicBezTo>
                  <a:pt x="148" y="7679"/>
                  <a:pt x="159" y="7680"/>
                  <a:pt x="170" y="7682"/>
                </a:cubicBezTo>
                <a:lnTo>
                  <a:pt x="6723" y="7682"/>
                </a:lnTo>
                <a:lnTo>
                  <a:pt x="6761" y="7682"/>
                </a:lnTo>
                <a:cubicBezTo>
                  <a:pt x="6772" y="7687"/>
                  <a:pt x="6771" y="7687"/>
                  <a:pt x="6782" y="7692"/>
                </a:cubicBezTo>
                <a:cubicBezTo>
                  <a:pt x="6795" y="7700"/>
                  <a:pt x="6807" y="7708"/>
                  <a:pt x="6820" y="7716"/>
                </a:cubicBezTo>
                <a:lnTo>
                  <a:pt x="6837" y="7733"/>
                </a:lnTo>
                <a:cubicBezTo>
                  <a:pt x="6846" y="7745"/>
                  <a:pt x="6855" y="7758"/>
                  <a:pt x="6864" y="7770"/>
                </a:cubicBezTo>
                <a:lnTo>
                  <a:pt x="6882" y="7821"/>
                </a:lnTo>
                <a:cubicBezTo>
                  <a:pt x="6886" y="7836"/>
                  <a:pt x="6886" y="7839"/>
                  <a:pt x="6890" y="7854"/>
                </a:cubicBezTo>
                <a:lnTo>
                  <a:pt x="6890" y="7898"/>
                </a:lnTo>
                <a:lnTo>
                  <a:pt x="6890" y="9745"/>
                </a:lnTo>
                <a:cubicBezTo>
                  <a:pt x="6891" y="9763"/>
                  <a:pt x="6893" y="9781"/>
                  <a:pt x="6894" y="9799"/>
                </a:cubicBezTo>
                <a:cubicBezTo>
                  <a:pt x="6898" y="9815"/>
                  <a:pt x="6901" y="9832"/>
                  <a:pt x="6905" y="9848"/>
                </a:cubicBezTo>
                <a:cubicBezTo>
                  <a:pt x="6911" y="9863"/>
                  <a:pt x="6918" y="9877"/>
                  <a:pt x="6924" y="9892"/>
                </a:cubicBezTo>
                <a:cubicBezTo>
                  <a:pt x="6933" y="9903"/>
                  <a:pt x="6941" y="9915"/>
                  <a:pt x="6950" y="9926"/>
                </a:cubicBezTo>
                <a:cubicBezTo>
                  <a:pt x="6959" y="9938"/>
                  <a:pt x="6967" y="9949"/>
                  <a:pt x="6976" y="9961"/>
                </a:cubicBezTo>
                <a:cubicBezTo>
                  <a:pt x="6987" y="9967"/>
                  <a:pt x="6998" y="9974"/>
                  <a:pt x="7009" y="9980"/>
                </a:cubicBezTo>
                <a:cubicBezTo>
                  <a:pt x="7021" y="9985"/>
                  <a:pt x="7034" y="9990"/>
                  <a:pt x="7046" y="9995"/>
                </a:cubicBezTo>
                <a:cubicBezTo>
                  <a:pt x="7060" y="9997"/>
                  <a:pt x="7073" y="9998"/>
                  <a:pt x="7087" y="10000"/>
                </a:cubicBezTo>
                <a:lnTo>
                  <a:pt x="9807" y="10000"/>
                </a:lnTo>
                <a:cubicBezTo>
                  <a:pt x="9819" y="9998"/>
                  <a:pt x="9832" y="9997"/>
                  <a:pt x="9844" y="9995"/>
                </a:cubicBezTo>
                <a:cubicBezTo>
                  <a:pt x="9856" y="9990"/>
                  <a:pt x="9869" y="9985"/>
                  <a:pt x="9881" y="9980"/>
                </a:cubicBezTo>
                <a:cubicBezTo>
                  <a:pt x="9892" y="9974"/>
                  <a:pt x="9904" y="9967"/>
                  <a:pt x="9915" y="9961"/>
                </a:cubicBezTo>
                <a:lnTo>
                  <a:pt x="9944" y="9926"/>
                </a:lnTo>
                <a:cubicBezTo>
                  <a:pt x="9952" y="9915"/>
                  <a:pt x="9959" y="9903"/>
                  <a:pt x="9967" y="9892"/>
                </a:cubicBezTo>
                <a:cubicBezTo>
                  <a:pt x="9973" y="9877"/>
                  <a:pt x="9979" y="9863"/>
                  <a:pt x="9985" y="9848"/>
                </a:cubicBezTo>
                <a:cubicBezTo>
                  <a:pt x="9989" y="9832"/>
                  <a:pt x="9992" y="9815"/>
                  <a:pt x="9996" y="9799"/>
                </a:cubicBezTo>
                <a:cubicBezTo>
                  <a:pt x="9997" y="9781"/>
                  <a:pt x="9999" y="9763"/>
                  <a:pt x="10000" y="9745"/>
                </a:cubicBezTo>
                <a:lnTo>
                  <a:pt x="10000" y="7932"/>
                </a:lnTo>
                <a:cubicBezTo>
                  <a:pt x="9999" y="7916"/>
                  <a:pt x="9997" y="7899"/>
                  <a:pt x="9996" y="7883"/>
                </a:cubicBezTo>
                <a:cubicBezTo>
                  <a:pt x="9992" y="7867"/>
                  <a:pt x="9989" y="7850"/>
                  <a:pt x="9985" y="7834"/>
                </a:cubicBezTo>
                <a:lnTo>
                  <a:pt x="9967" y="7795"/>
                </a:lnTo>
                <a:cubicBezTo>
                  <a:pt x="9959" y="7782"/>
                  <a:pt x="9952" y="7768"/>
                  <a:pt x="9944" y="7755"/>
                </a:cubicBezTo>
                <a:lnTo>
                  <a:pt x="9915" y="7726"/>
                </a:lnTo>
                <a:cubicBezTo>
                  <a:pt x="9905" y="7718"/>
                  <a:pt x="9895" y="7709"/>
                  <a:pt x="9885" y="7701"/>
                </a:cubicBezTo>
                <a:cubicBezTo>
                  <a:pt x="9873" y="7696"/>
                  <a:pt x="9860" y="7692"/>
                  <a:pt x="9848" y="7687"/>
                </a:cubicBezTo>
                <a:cubicBezTo>
                  <a:pt x="9836" y="7685"/>
                  <a:pt x="9823" y="7684"/>
                  <a:pt x="9811" y="7682"/>
                </a:cubicBezTo>
                <a:lnTo>
                  <a:pt x="9563" y="7682"/>
                </a:lnTo>
                <a:cubicBezTo>
                  <a:pt x="9553" y="7680"/>
                  <a:pt x="9543" y="7679"/>
                  <a:pt x="9533" y="7677"/>
                </a:cubicBezTo>
                <a:lnTo>
                  <a:pt x="9503" y="7662"/>
                </a:lnTo>
                <a:cubicBezTo>
                  <a:pt x="9496" y="7655"/>
                  <a:pt x="9488" y="7649"/>
                  <a:pt x="9481" y="7642"/>
                </a:cubicBezTo>
                <a:cubicBezTo>
                  <a:pt x="9474" y="7632"/>
                  <a:pt x="9466" y="7623"/>
                  <a:pt x="9459" y="7613"/>
                </a:cubicBezTo>
                <a:cubicBezTo>
                  <a:pt x="9454" y="7602"/>
                  <a:pt x="9449" y="7590"/>
                  <a:pt x="9444" y="7579"/>
                </a:cubicBezTo>
                <a:cubicBezTo>
                  <a:pt x="9439" y="7567"/>
                  <a:pt x="9434" y="7556"/>
                  <a:pt x="9429" y="7544"/>
                </a:cubicBezTo>
                <a:cubicBezTo>
                  <a:pt x="9427" y="7529"/>
                  <a:pt x="9424" y="7515"/>
                  <a:pt x="9422" y="7500"/>
                </a:cubicBezTo>
                <a:cubicBezTo>
                  <a:pt x="9421" y="7485"/>
                  <a:pt x="9419" y="7471"/>
                  <a:pt x="9418" y="7456"/>
                </a:cubicBezTo>
                <a:cubicBezTo>
                  <a:pt x="9419" y="5044"/>
                  <a:pt x="9421" y="2633"/>
                  <a:pt x="9422" y="221"/>
                </a:cubicBezTo>
                <a:cubicBezTo>
                  <a:pt x="9421" y="206"/>
                  <a:pt x="9419" y="192"/>
                  <a:pt x="9418" y="177"/>
                </a:cubicBezTo>
                <a:cubicBezTo>
                  <a:pt x="9414" y="164"/>
                  <a:pt x="9411" y="151"/>
                  <a:pt x="9407" y="138"/>
                </a:cubicBezTo>
                <a:cubicBezTo>
                  <a:pt x="9402" y="125"/>
                  <a:pt x="9397" y="111"/>
                  <a:pt x="9392" y="98"/>
                </a:cubicBezTo>
                <a:cubicBezTo>
                  <a:pt x="9385" y="88"/>
                  <a:pt x="9377" y="79"/>
                  <a:pt x="9370" y="69"/>
                </a:cubicBezTo>
                <a:cubicBezTo>
                  <a:pt x="9363" y="59"/>
                  <a:pt x="9355" y="49"/>
                  <a:pt x="9348" y="39"/>
                </a:cubicBezTo>
                <a:cubicBezTo>
                  <a:pt x="9338" y="33"/>
                  <a:pt x="9328" y="26"/>
                  <a:pt x="9318" y="20"/>
                </a:cubicBezTo>
                <a:lnTo>
                  <a:pt x="9288" y="5"/>
                </a:lnTo>
                <a:cubicBezTo>
                  <a:pt x="9277" y="3"/>
                  <a:pt x="9266" y="2"/>
                  <a:pt x="9255" y="0"/>
                </a:cubicBezTo>
                <a:close/>
              </a:path>
            </a:pathLst>
          </a:custGeom>
          <a:solidFill>
            <a:srgbClr val="32362C">
              <a:alpha val="89018"/>
            </a:srgbClr>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3"/>
          <a:srcRect/>
          <a:stretch>
            <a:fillRect/>
          </a:stretch>
        </p:blipFill>
        <p:spPr bwMode="auto">
          <a:xfrm>
            <a:off x="7110805"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solidFill>
                  <a:srgbClr val="FFFFFF"/>
                </a:solidFill>
              </a:rPr>
              <a:pPr/>
              <a:t>‹#›</a:t>
            </a:fld>
            <a:endParaRPr lang="en-US">
              <a:solidFill>
                <a:srgbClr val="FFFFFF"/>
              </a:solidFill>
            </a:endParaRP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41591" y="5383122"/>
            <a:ext cx="641789" cy="969059"/>
          </a:xfrm>
          <a:prstGeom prst="rect">
            <a:avLst/>
          </a:prstGeom>
        </p:spPr>
      </p:pic>
      <p:sp>
        <p:nvSpPr>
          <p:cNvPr id="3" name="TextBox 2"/>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sp>
        <p:nvSpPr>
          <p:cNvPr id="12" name="Rounded Rectangle 11" hidden="1"/>
          <p:cNvSpPr/>
          <p:nvPr userDrawn="1"/>
        </p:nvSpPr>
        <p:spPr>
          <a:xfrm>
            <a:off x="2128839" y="6074410"/>
            <a:ext cx="3774122" cy="548640"/>
          </a:xfrm>
          <a:prstGeom prst="roundRect">
            <a:avLst/>
          </a:prstGeom>
          <a:solidFill>
            <a:srgbClr val="3F4339">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400" dirty="0" smtClean="0">
                <a:solidFill>
                  <a:srgbClr val="FFFFFF"/>
                </a:solidFill>
              </a:rPr>
              <a:t>U.S. Army Chaplain Center &amp; School</a:t>
            </a:r>
          </a:p>
        </p:txBody>
      </p:sp>
      <p:cxnSp>
        <p:nvCxnSpPr>
          <p:cNvPr id="15" name="Straight Connector 14"/>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5901972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st Page dark">
    <p:bg>
      <p:bgPr>
        <a:solidFill>
          <a:srgbClr val="82786F"/>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B4324"/>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7" name="TextBox 11"/>
          <p:cNvSpPr txBox="1">
            <a:spLocks noChangeArrowheads="1"/>
          </p:cNvSpPr>
          <p:nvPr/>
        </p:nvSpPr>
        <p:spPr bwMode="auto">
          <a:xfrm>
            <a:off x="-538163" y="4987925"/>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solidFill>
                <a:srgbClr val="000000"/>
              </a:solidFill>
            </a:endParaRPr>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9" name="Slide Number Placeholder 3"/>
          <p:cNvSpPr>
            <a:spLocks noGrp="1"/>
          </p:cNvSpPr>
          <p:nvPr>
            <p:ph type="sldNum" sz="quarter" idx="13"/>
          </p:nvPr>
        </p:nvSpPr>
        <p:spPr/>
        <p:txBody>
          <a:bodyPr/>
          <a:lstStyle>
            <a:lvl1pPr>
              <a:defRPr>
                <a:solidFill>
                  <a:schemeClr val="bg1"/>
                </a:solidFill>
              </a:defRPr>
            </a:lvl1pPr>
          </a:lstStyle>
          <a:p>
            <a:fld id="{B28B0282-66B5-4F96-A160-1346FF2A91B6}" type="slidenum">
              <a:rPr lang="en-US">
                <a:solidFill>
                  <a:srgbClr val="FFFFFF"/>
                </a:solidFill>
              </a:rPr>
              <a:pPr/>
              <a:t>‹#›</a:t>
            </a:fld>
            <a:endParaRPr lang="en-US">
              <a:solidFill>
                <a:srgbClr val="FFFFFF"/>
              </a:solidFill>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9299" y="5383122"/>
            <a:ext cx="641789" cy="969059"/>
          </a:xfrm>
          <a:prstGeom prst="rect">
            <a:avLst/>
          </a:prstGeom>
        </p:spPr>
      </p:pic>
      <p:sp>
        <p:nvSpPr>
          <p:cNvPr id="10"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11" name="TextBox 10"/>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cxnSp>
        <p:nvCxnSpPr>
          <p:cNvPr id="13" name="Straight Connector 12"/>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43301690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st Page light">
    <p:spTree>
      <p:nvGrpSpPr>
        <p:cNvPr id="1" name=""/>
        <p:cNvGrpSpPr/>
        <p:nvPr/>
      </p:nvGrpSpPr>
      <p:grpSpPr>
        <a:xfrm>
          <a:off x="0" y="0"/>
          <a:ext cx="0" cy="0"/>
          <a:chOff x="0" y="0"/>
          <a:chExt cx="0" cy="0"/>
        </a:xfrm>
      </p:grpSpPr>
      <p:sp>
        <p:nvSpPr>
          <p:cNvPr id="4" name="Freeform 5"/>
          <p:cNvSpPr>
            <a:spLocks/>
          </p:cNvSpPr>
          <p:nvPr userDrawn="1"/>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AB3C49B2-806A-4B33-B50A-90763CB1A5AF}" type="slidenum">
              <a:rPr lang="en-US"/>
              <a:pPr/>
              <a:t>‹#›</a:t>
            </a:fld>
            <a:endParaRPr lang="en-US"/>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9299" y="5383122"/>
            <a:ext cx="641789" cy="969059"/>
          </a:xfrm>
          <a:prstGeom prst="rect">
            <a:avLst/>
          </a:prstGeom>
        </p:spPr>
      </p:pic>
      <p:sp>
        <p:nvSpPr>
          <p:cNvPr id="9"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11" name="TextBox 10"/>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cxnSp>
        <p:nvCxnSpPr>
          <p:cNvPr id="12" name="Straight Connector 11"/>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48578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286001"/>
            <a:ext cx="7800374" cy="1285874"/>
          </a:xfrm>
          <a:prstGeom prst="rect">
            <a:avLst/>
          </a:prstGeom>
          <a:noFill/>
          <a:ln w="9525">
            <a:noFill/>
            <a:miter lim="800000"/>
            <a:headEnd/>
            <a:tailEnd/>
          </a:ln>
        </p:spPr>
        <p:txBody>
          <a:bodyPr anchor="b"/>
          <a:lstStyle>
            <a:lvl1pPr>
              <a:defRPr sz="3600" baseline="0">
                <a:solidFill>
                  <a:schemeClr val="tx2"/>
                </a:solidFill>
              </a:defRPr>
            </a:lvl1pPr>
          </a:lstStyle>
          <a:p>
            <a:pPr lvl="0"/>
            <a:r>
              <a:rPr lang="en-US" dirty="0" smtClean="0"/>
              <a:t>Click to edit Master title style</a:t>
            </a:r>
          </a:p>
        </p:txBody>
      </p:sp>
      <p:sp>
        <p:nvSpPr>
          <p:cNvPr id="6" name="Text Placeholder 5"/>
          <p:cNvSpPr>
            <a:spLocks noGrp="1"/>
          </p:cNvSpPr>
          <p:nvPr>
            <p:ph type="body" sz="quarter" idx="12"/>
          </p:nvPr>
        </p:nvSpPr>
        <p:spPr>
          <a:xfrm>
            <a:off x="304801" y="3687764"/>
            <a:ext cx="7827145" cy="854075"/>
          </a:xfrm>
        </p:spPr>
        <p:txBody>
          <a:bodyPr/>
          <a:lstStyle/>
          <a:p>
            <a:pPr lvl="0"/>
            <a:r>
              <a:rPr lang="en-US" smtClean="0"/>
              <a:t>Click to edit Master text styles</a:t>
            </a:r>
          </a:p>
        </p:txBody>
      </p:sp>
      <p:sp>
        <p:nvSpPr>
          <p:cNvPr id="4" name="Slide Number Placeholder 5"/>
          <p:cNvSpPr>
            <a:spLocks noGrp="1"/>
          </p:cNvSpPr>
          <p:nvPr>
            <p:ph type="sldNum" sz="quarter" idx="13"/>
          </p:nvPr>
        </p:nvSpPr>
        <p:spPr/>
        <p:txBody>
          <a:bodyPr/>
          <a:lstStyle>
            <a:lvl1pPr>
              <a:defRPr/>
            </a:lvl1pPr>
          </a:lstStyle>
          <a:p>
            <a:fld id="{7FBA3073-A0C2-402E-B8E3-A5421E8467E8}" type="slidenum">
              <a:rPr lang="en-US"/>
              <a:pPr/>
              <a:t>‹#›</a:t>
            </a:fld>
            <a:endParaRPr lang="en-US"/>
          </a:p>
        </p:txBody>
      </p:sp>
    </p:spTree>
    <p:extLst>
      <p:ext uri="{BB962C8B-B14F-4D97-AF65-F5344CB8AC3E}">
        <p14:creationId xmlns:p14="http://schemas.microsoft.com/office/powerpoint/2010/main" val="277880325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21" name="Text Placeholder 2"/>
          <p:cNvSpPr>
            <a:spLocks noGrp="1"/>
          </p:cNvSpPr>
          <p:nvPr>
            <p:ph idx="1" hasCustomPrompt="1"/>
          </p:nvPr>
        </p:nvSpPr>
        <p:spPr bwMode="auto">
          <a:xfrm>
            <a:off x="345142" y="1215278"/>
            <a:ext cx="7400925" cy="4714874"/>
          </a:xfrm>
          <a:prstGeom prst="rect">
            <a:avLst/>
          </a:prstGeom>
          <a:noFill/>
          <a:ln w="9525">
            <a:noFill/>
            <a:miter lim="800000"/>
            <a:headEnd/>
            <a:tailEnd/>
          </a:ln>
        </p:spPr>
        <p:txBody>
          <a:bodyPr/>
          <a:lstStyle>
            <a:lvl1pPr marL="0" indent="0">
              <a:buNone/>
              <a:defRPr sz="2400">
                <a:solidFill>
                  <a:schemeClr val="tx2"/>
                </a:solidFill>
              </a:defRPr>
            </a:lvl1pPr>
            <a:lvl2pPr>
              <a:defRPr sz="24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r>
              <a:rPr lang="en-US" dirty="0" smtClean="0"/>
              <a:t>This is a standard page featuring content. </a:t>
            </a:r>
          </a:p>
          <a:p>
            <a:endParaRPr lang="en-US" dirty="0" smtClean="0"/>
          </a:p>
          <a:p>
            <a:r>
              <a:rPr lang="en-US" dirty="0" smtClean="0"/>
              <a:t>This template features theme colors to use for objects, shapes and text to keep the look consistent.</a:t>
            </a:r>
          </a:p>
          <a:p>
            <a:endParaRPr lang="en-US" dirty="0" smtClean="0"/>
          </a:p>
          <a:p>
            <a:r>
              <a:rPr lang="en-US" dirty="0" smtClean="0"/>
              <a:t>For assistance in customizing and/or designing your presentation, contact the USACHCS Simulation Center.</a:t>
            </a:r>
            <a:endParaRPr lang="en-US" dirty="0"/>
          </a:p>
        </p:txBody>
      </p:sp>
      <p:sp>
        <p:nvSpPr>
          <p:cNvPr id="4" name="Slide Number Placeholder 5"/>
          <p:cNvSpPr>
            <a:spLocks noGrp="1"/>
          </p:cNvSpPr>
          <p:nvPr>
            <p:ph type="sldNum" sz="quarter" idx="10"/>
          </p:nvPr>
        </p:nvSpPr>
        <p:spPr/>
        <p:txBody>
          <a:bodyPr/>
          <a:lstStyle>
            <a:lvl1pPr>
              <a:defRPr/>
            </a:lvl1pPr>
          </a:lstStyle>
          <a:p>
            <a:fld id="{0720D076-B867-4310-B849-9D67C90AB3E4}" type="slidenum">
              <a:rPr lang="en-US"/>
              <a:pPr/>
              <a:t>‹#›</a:t>
            </a:fld>
            <a:endParaRPr lang="en-US"/>
          </a:p>
        </p:txBody>
      </p:sp>
    </p:spTree>
    <p:extLst>
      <p:ext uri="{BB962C8B-B14F-4D97-AF65-F5344CB8AC3E}">
        <p14:creationId xmlns:p14="http://schemas.microsoft.com/office/powerpoint/2010/main" val="11336632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ual_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dirty="0" smtClean="0"/>
              <a:t>Click to edit Master title style</a:t>
            </a:r>
          </a:p>
        </p:txBody>
      </p:sp>
      <p:sp>
        <p:nvSpPr>
          <p:cNvPr id="6" name="Text Placeholder 3"/>
          <p:cNvSpPr>
            <a:spLocks noGrp="1"/>
          </p:cNvSpPr>
          <p:nvPr>
            <p:ph type="body" sz="quarter" idx="3"/>
          </p:nvPr>
        </p:nvSpPr>
        <p:spPr>
          <a:xfrm>
            <a:off x="4089180" y="1230511"/>
            <a:ext cx="3619168" cy="663266"/>
          </a:xfrm>
        </p:spPr>
        <p:txBody>
          <a:bodyPr/>
          <a:lstStyle>
            <a:lvl1pPr>
              <a:defRPr sz="1800"/>
            </a:lvl1pPr>
          </a:lstStyle>
          <a:p>
            <a:pPr lvl="0"/>
            <a:r>
              <a:rPr lang="en-US" smtClean="0"/>
              <a:t>Click to edit Master text styles</a:t>
            </a:r>
          </a:p>
        </p:txBody>
      </p:sp>
      <p:sp>
        <p:nvSpPr>
          <p:cNvPr id="9" name="Text Placeholder 3"/>
          <p:cNvSpPr>
            <a:spLocks noGrp="1"/>
          </p:cNvSpPr>
          <p:nvPr>
            <p:ph type="body" sz="quarter" idx="13"/>
          </p:nvPr>
        </p:nvSpPr>
        <p:spPr>
          <a:xfrm>
            <a:off x="294486" y="1233486"/>
            <a:ext cx="3619168" cy="663266"/>
          </a:xfrm>
        </p:spPr>
        <p:txBody>
          <a:bodyPr/>
          <a:lstStyle>
            <a:lvl1pPr>
              <a:defRPr sz="1800"/>
            </a:lvl1pPr>
          </a:lstStyle>
          <a:p>
            <a:pPr lvl="0"/>
            <a:r>
              <a:rPr lang="en-US" smtClean="0"/>
              <a:t>Click to edit Master text styles</a:t>
            </a:r>
          </a:p>
        </p:txBody>
      </p:sp>
      <p:sp>
        <p:nvSpPr>
          <p:cNvPr id="3" name="Content Placeholder 2"/>
          <p:cNvSpPr>
            <a:spLocks noGrp="1"/>
          </p:cNvSpPr>
          <p:nvPr>
            <p:ph sz="quarter" idx="15"/>
          </p:nvPr>
        </p:nvSpPr>
        <p:spPr>
          <a:xfrm>
            <a:off x="292101" y="1981200"/>
            <a:ext cx="36068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6"/>
          </p:nvPr>
        </p:nvSpPr>
        <p:spPr>
          <a:xfrm>
            <a:off x="4089400" y="1981200"/>
            <a:ext cx="36195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7"/>
          </p:nvPr>
        </p:nvSpPr>
        <p:spPr/>
        <p:txBody>
          <a:bodyPr/>
          <a:lstStyle>
            <a:lvl1pPr>
              <a:defRPr/>
            </a:lvl1pPr>
          </a:lstStyle>
          <a:p>
            <a:fld id="{53CBD23D-AC1C-4AAF-81A2-05A66E8F355A}" type="slidenum">
              <a:rPr lang="en-US"/>
              <a:pPr/>
              <a:t>‹#›</a:t>
            </a:fld>
            <a:endParaRPr lang="en-US"/>
          </a:p>
        </p:txBody>
      </p:sp>
    </p:spTree>
    <p:extLst>
      <p:ext uri="{BB962C8B-B14F-4D97-AF65-F5344CB8AC3E}">
        <p14:creationId xmlns:p14="http://schemas.microsoft.com/office/powerpoint/2010/main" val="45521087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 top">
    <p:bg>
      <p:bgPr>
        <a:solidFill>
          <a:srgbClr val="D8D8D8"/>
        </a:solidFill>
        <a:effectLst/>
      </p:bgPr>
    </p:bg>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dirty="0" smtClean="0"/>
              <a:t>Click to edit Master title style</a:t>
            </a:r>
          </a:p>
        </p:txBody>
      </p:sp>
      <p:sp>
        <p:nvSpPr>
          <p:cNvPr id="3" name="Slide Number Placeholder 5"/>
          <p:cNvSpPr>
            <a:spLocks noGrp="1"/>
          </p:cNvSpPr>
          <p:nvPr>
            <p:ph type="sldNum" sz="quarter" idx="10"/>
          </p:nvPr>
        </p:nvSpPr>
        <p:spPr/>
        <p:txBody>
          <a:bodyPr/>
          <a:lstStyle>
            <a:lvl1pPr>
              <a:defRPr/>
            </a:lvl1pPr>
          </a:lstStyle>
          <a:p>
            <a:fld id="{0B6DA71F-409A-4956-AEA8-B97C467337BE}" type="slidenum">
              <a:rPr lang="en-US"/>
              <a:pPr/>
              <a:t>‹#›</a:t>
            </a:fld>
            <a:endParaRPr lang="en-US"/>
          </a:p>
        </p:txBody>
      </p:sp>
    </p:spTree>
    <p:extLst>
      <p:ext uri="{BB962C8B-B14F-4D97-AF65-F5344CB8AC3E}">
        <p14:creationId xmlns:p14="http://schemas.microsoft.com/office/powerpoint/2010/main" val="218670754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with graphics">
    <p:bg>
      <p:bgPr>
        <a:solidFill>
          <a:srgbClr val="D8D8D8"/>
        </a:solid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DBE14293-2786-4AEF-9343-6C558EDBDCD6}" type="slidenum">
              <a:rPr lang="en-US"/>
              <a:pPr/>
              <a:t>‹#›</a:t>
            </a:fld>
            <a:endParaRPr lang="en-US"/>
          </a:p>
        </p:txBody>
      </p:sp>
    </p:spTree>
    <p:extLst>
      <p:ext uri="{BB962C8B-B14F-4D97-AF65-F5344CB8AC3E}">
        <p14:creationId xmlns:p14="http://schemas.microsoft.com/office/powerpoint/2010/main" val="429233461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w/ no graphic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4"/>
          <p:cNvSpPr/>
          <p:nvPr userDrawn="1"/>
        </p:nvSpPr>
        <p:spPr>
          <a:xfrm>
            <a:off x="6915705" y="5379868"/>
            <a:ext cx="2104008" cy="138491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10823093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
        <p:cNvGrpSpPr/>
        <p:nvPr/>
      </p:nvGrpSpPr>
      <p:grpSpPr>
        <a:xfrm>
          <a:off x="0" y="0"/>
          <a:ext cx="0" cy="0"/>
          <a:chOff x="0" y="0"/>
          <a:chExt cx="0" cy="0"/>
        </a:xfrm>
      </p:grpSpPr>
      <p:grpSp>
        <p:nvGrpSpPr>
          <p:cNvPr id="16" name="Group 15"/>
          <p:cNvGrpSpPr/>
          <p:nvPr/>
        </p:nvGrpSpPr>
        <p:grpSpPr>
          <a:xfrm>
            <a:off x="184152" y="167422"/>
            <a:ext cx="8787251" cy="6516053"/>
            <a:chOff x="184151" y="167420"/>
            <a:chExt cx="8787251" cy="6516053"/>
          </a:xfrm>
          <a:solidFill>
            <a:schemeClr val="bg1"/>
          </a:solidFill>
        </p:grpSpPr>
        <p:sp>
          <p:nvSpPr>
            <p:cNvPr id="17" name="Round Same Side Corner Rectangle 23"/>
            <p:cNvSpPr/>
            <p:nvPr/>
          </p:nvSpPr>
          <p:spPr>
            <a:xfrm rot="10800000" flipH="1" flipV="1">
              <a:off x="6787401" y="603816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8" name="Round Same Side Corner Rectangle 23"/>
            <p:cNvSpPr/>
            <p:nvPr/>
          </p:nvSpPr>
          <p:spPr>
            <a:xfrm rot="16200000" flipH="1">
              <a:off x="7950622" y="534084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9" name="Round Same Side Corner Rectangle 18"/>
            <p:cNvSpPr/>
            <p:nvPr/>
          </p:nvSpPr>
          <p:spPr>
            <a:xfrm>
              <a:off x="7280275" y="5695950"/>
              <a:ext cx="1691127" cy="987523"/>
            </a:xfrm>
            <a:prstGeom prst="round2SameRect">
              <a:avLst>
                <a:gd name="adj1" fmla="val 10197"/>
                <a:gd name="adj2" fmla="val 133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0" name="Round Same Side Corner Rectangle 19"/>
            <p:cNvSpPr/>
            <p:nvPr/>
          </p:nvSpPr>
          <p:spPr>
            <a:xfrm>
              <a:off x="184597" y="4590507"/>
              <a:ext cx="8070570"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1" name="Round Same Side Corner Rectangle 20"/>
            <p:cNvSpPr/>
            <p:nvPr/>
          </p:nvSpPr>
          <p:spPr>
            <a:xfrm>
              <a:off x="184151" y="167420"/>
              <a:ext cx="8071016"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2" name="Rectangle 21"/>
            <p:cNvSpPr/>
            <p:nvPr/>
          </p:nvSpPr>
          <p:spPr>
            <a:xfrm>
              <a:off x="184597" y="1078081"/>
              <a:ext cx="8070403" cy="372159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pic>
        <p:nvPicPr>
          <p:cNvPr id="1027" name="Picture 33"/>
          <p:cNvPicPr>
            <a:picLocks noChangeAspect="1"/>
          </p:cNvPicPr>
          <p:nvPr/>
        </p:nvPicPr>
        <p:blipFill>
          <a:blip r:embed="rId13"/>
          <a:srcRect/>
          <a:stretch>
            <a:fillRect/>
          </a:stretch>
        </p:blipFill>
        <p:spPr bwMode="auto">
          <a:xfrm>
            <a:off x="7924801" y="5715002"/>
            <a:ext cx="1108075" cy="963613"/>
          </a:xfrm>
          <a:prstGeom prst="rect">
            <a:avLst/>
          </a:prstGeom>
          <a:noFill/>
          <a:ln w="9525">
            <a:noFill/>
            <a:miter lim="800000"/>
            <a:headEnd/>
            <a:tailEnd/>
          </a:ln>
        </p:spPr>
      </p:pic>
      <p:sp>
        <p:nvSpPr>
          <p:cNvPr id="4099" name="Title Placeholder 1"/>
          <p:cNvSpPr>
            <a:spLocks noGrp="1"/>
          </p:cNvSpPr>
          <p:nvPr>
            <p:ph type="title"/>
          </p:nvPr>
        </p:nvSpPr>
        <p:spPr bwMode="auto">
          <a:xfrm>
            <a:off x="304801" y="274640"/>
            <a:ext cx="7400925" cy="801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slide</a:t>
            </a:r>
          </a:p>
        </p:txBody>
      </p:sp>
      <p:sp>
        <p:nvSpPr>
          <p:cNvPr id="1030" name="Text Placeholder 2"/>
          <p:cNvSpPr>
            <a:spLocks noGrp="1"/>
          </p:cNvSpPr>
          <p:nvPr>
            <p:ph type="body" idx="1"/>
          </p:nvPr>
        </p:nvSpPr>
        <p:spPr bwMode="auto">
          <a:xfrm>
            <a:off x="304801" y="1228727"/>
            <a:ext cx="7400925" cy="4714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 name="Footer Placeholder 4"/>
          <p:cNvSpPr>
            <a:spLocks noGrp="1"/>
          </p:cNvSpPr>
          <p:nvPr>
            <p:ph type="ftr" sz="quarter" idx="3"/>
          </p:nvPr>
        </p:nvSpPr>
        <p:spPr>
          <a:xfrm>
            <a:off x="188913" y="6356352"/>
            <a:ext cx="2895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ea typeface="+mn-ea"/>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8305800" y="228602"/>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898989"/>
                </a:solidFill>
                <a:cs typeface="Arial" pitchFamily="34" charset="0"/>
              </a:defRPr>
            </a:lvl1pPr>
          </a:lstStyle>
          <a:p>
            <a:fld id="{AE21E8D2-3278-4812-A44D-5297E854D637}" type="slidenum">
              <a:rPr lang="en-US"/>
              <a:pPr/>
              <a:t>‹#›</a:t>
            </a:fld>
            <a:endParaRPr lang="en-US"/>
          </a:p>
        </p:txBody>
      </p:sp>
      <p:pic>
        <p:nvPicPr>
          <p:cNvPr id="1033" name="Picture 6"/>
          <p:cNvPicPr>
            <a:picLocks noChangeAspect="1"/>
          </p:cNvPicPr>
          <p:nvPr/>
        </p:nvPicPr>
        <p:blipFill>
          <a:blip r:embed="rId14"/>
          <a:srcRect/>
          <a:stretch>
            <a:fillRect/>
          </a:stretch>
        </p:blipFill>
        <p:spPr bwMode="auto">
          <a:xfrm>
            <a:off x="4559300" y="3416302"/>
            <a:ext cx="19050" cy="3175"/>
          </a:xfrm>
          <a:prstGeom prst="rect">
            <a:avLst/>
          </a:prstGeom>
          <a:noFill/>
          <a:ln w="9525">
            <a:noFill/>
            <a:miter lim="800000"/>
            <a:headEnd/>
            <a:tailEnd/>
          </a:ln>
        </p:spPr>
      </p:pic>
      <p:pic>
        <p:nvPicPr>
          <p:cNvPr id="46081" name="Picture 1" descr="C:\Users\brandon.r.moore\Desktop\chaplain_center_and_school_class_a_patch_69341.jpg"/>
          <p:cNvPicPr>
            <a:picLocks noChangeAspect="1" noChangeArrowheads="1"/>
          </p:cNvPicPr>
          <p:nvPr userDrawn="1"/>
        </p:nvPicPr>
        <p:blipFill>
          <a:blip r:embed="rId15">
            <a:extLst>
              <a:ext uri="{BEBA8EAE-BF5A-486C-A8C5-ECC9F3942E4B}">
                <a14:imgProps xmlns:a14="http://schemas.microsoft.com/office/drawing/2010/main">
                  <a14:imgLayer r:embed="rId16">
                    <a14:imgEffect>
                      <a14:backgroundRemoval t="0" b="100000" l="400" r="100000"/>
                    </a14:imgEffect>
                  </a14:imgLayer>
                </a14:imgProps>
              </a:ext>
            </a:extLst>
          </a:blip>
          <a:srcRect/>
          <a:stretch>
            <a:fillRect/>
          </a:stretch>
        </p:blipFill>
        <p:spPr bwMode="auto">
          <a:xfrm>
            <a:off x="7476567" y="5876363"/>
            <a:ext cx="686080" cy="686080"/>
          </a:xfrm>
          <a:prstGeom prst="rect">
            <a:avLst/>
          </a:prstGeom>
          <a:noFill/>
        </p:spPr>
      </p:pic>
    </p:spTree>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Lst>
  <p:hf hdr="0" ftr="0" dt="0"/>
  <p:txStyles>
    <p:titleStyle>
      <a:lvl1pPr algn="l" rtl="0" eaLnBrk="1" fontAlgn="base" hangingPunct="1">
        <a:spcBef>
          <a:spcPct val="0"/>
        </a:spcBef>
        <a:spcAft>
          <a:spcPct val="0"/>
        </a:spcAft>
        <a:defRPr sz="2400" b="1" kern="1200" cap="all">
          <a:solidFill>
            <a:srgbClr val="978473"/>
          </a:solidFill>
          <a:effectLst>
            <a:outerShdw blurRad="50800" dist="38100" dir="2700000" algn="tl" rotWithShape="0">
              <a:prstClr val="black">
                <a:alpha val="40000"/>
              </a:prstClr>
            </a:outerShdw>
          </a:effectLst>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defRPr sz="2400" kern="1200">
          <a:solidFill>
            <a:schemeClr val="tx2"/>
          </a:solidFill>
          <a:latin typeface="Arial" pitchFamily="34" charset="0"/>
          <a:ea typeface="ＭＳ Ｐゴシック" charset="0"/>
          <a:cs typeface="Arial" pitchFamily="34" charset="0"/>
        </a:defRPr>
      </a:lvl1pPr>
      <a:lvl2pPr marL="514350" indent="-285750" algn="l" rtl="0" eaLnBrk="1" fontAlgn="base" hangingPunct="1">
        <a:spcBef>
          <a:spcPct val="20000"/>
        </a:spcBef>
        <a:spcAft>
          <a:spcPct val="0"/>
        </a:spcAft>
        <a:buFont typeface="Arial" pitchFamily="34" charset="0"/>
        <a:buChar char="–"/>
        <a:defRPr sz="2400" kern="1200">
          <a:solidFill>
            <a:schemeClr val="tx2"/>
          </a:solidFill>
          <a:latin typeface="Arial" pitchFamily="34" charset="0"/>
          <a:ea typeface="Arial" charset="0"/>
          <a:cs typeface="Arial" pitchFamily="34" charset="0"/>
        </a:defRPr>
      </a:lvl2pPr>
      <a:lvl3pPr marL="9144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3pPr>
      <a:lvl4pPr marL="13716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4pPr>
      <a:lvl5pPr marL="18288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
        <p:cNvGrpSpPr/>
        <p:nvPr/>
      </p:nvGrpSpPr>
      <p:grpSpPr>
        <a:xfrm>
          <a:off x="0" y="0"/>
          <a:ext cx="0" cy="0"/>
          <a:chOff x="0" y="0"/>
          <a:chExt cx="0" cy="0"/>
        </a:xfrm>
      </p:grpSpPr>
      <p:grpSp>
        <p:nvGrpSpPr>
          <p:cNvPr id="16" name="Group 15"/>
          <p:cNvGrpSpPr/>
          <p:nvPr/>
        </p:nvGrpSpPr>
        <p:grpSpPr>
          <a:xfrm>
            <a:off x="184152" y="167422"/>
            <a:ext cx="8787251" cy="6516053"/>
            <a:chOff x="184151" y="167420"/>
            <a:chExt cx="8787251" cy="6516053"/>
          </a:xfrm>
          <a:solidFill>
            <a:schemeClr val="bg1"/>
          </a:solidFill>
        </p:grpSpPr>
        <p:sp>
          <p:nvSpPr>
            <p:cNvPr id="17" name="Round Same Side Corner Rectangle 23"/>
            <p:cNvSpPr/>
            <p:nvPr/>
          </p:nvSpPr>
          <p:spPr>
            <a:xfrm rot="10800000" flipH="1" flipV="1">
              <a:off x="6787401" y="603816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18" name="Round Same Side Corner Rectangle 23"/>
            <p:cNvSpPr/>
            <p:nvPr/>
          </p:nvSpPr>
          <p:spPr>
            <a:xfrm rot="16200000" flipH="1">
              <a:off x="7950622" y="534084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19" name="Round Same Side Corner Rectangle 18"/>
            <p:cNvSpPr/>
            <p:nvPr/>
          </p:nvSpPr>
          <p:spPr>
            <a:xfrm>
              <a:off x="7280275" y="5695950"/>
              <a:ext cx="1691127" cy="987523"/>
            </a:xfrm>
            <a:prstGeom prst="round2SameRect">
              <a:avLst>
                <a:gd name="adj1" fmla="val 10197"/>
                <a:gd name="adj2" fmla="val 133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0" name="Round Same Side Corner Rectangle 19"/>
            <p:cNvSpPr/>
            <p:nvPr/>
          </p:nvSpPr>
          <p:spPr>
            <a:xfrm>
              <a:off x="184597" y="4590507"/>
              <a:ext cx="8070570"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1" name="Round Same Side Corner Rectangle 20"/>
            <p:cNvSpPr/>
            <p:nvPr/>
          </p:nvSpPr>
          <p:spPr>
            <a:xfrm>
              <a:off x="184151" y="167420"/>
              <a:ext cx="8071016"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2" name="Rectangle 21"/>
            <p:cNvSpPr/>
            <p:nvPr/>
          </p:nvSpPr>
          <p:spPr>
            <a:xfrm>
              <a:off x="184597" y="1078081"/>
              <a:ext cx="8070403" cy="372159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grpSp>
      <p:pic>
        <p:nvPicPr>
          <p:cNvPr id="1027" name="Picture 33"/>
          <p:cNvPicPr>
            <a:picLocks noChangeAspect="1"/>
          </p:cNvPicPr>
          <p:nvPr/>
        </p:nvPicPr>
        <p:blipFill>
          <a:blip r:embed="rId12"/>
          <a:srcRect/>
          <a:stretch>
            <a:fillRect/>
          </a:stretch>
        </p:blipFill>
        <p:spPr bwMode="auto">
          <a:xfrm>
            <a:off x="7924801" y="5715002"/>
            <a:ext cx="1108075" cy="963613"/>
          </a:xfrm>
          <a:prstGeom prst="rect">
            <a:avLst/>
          </a:prstGeom>
          <a:noFill/>
          <a:ln w="9525">
            <a:noFill/>
            <a:miter lim="800000"/>
            <a:headEnd/>
            <a:tailEnd/>
          </a:ln>
        </p:spPr>
      </p:pic>
      <p:sp>
        <p:nvSpPr>
          <p:cNvPr id="4099" name="Title Placeholder 1"/>
          <p:cNvSpPr>
            <a:spLocks noGrp="1"/>
          </p:cNvSpPr>
          <p:nvPr>
            <p:ph type="title"/>
          </p:nvPr>
        </p:nvSpPr>
        <p:spPr bwMode="auto">
          <a:xfrm>
            <a:off x="304801" y="274640"/>
            <a:ext cx="7400925" cy="801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slide</a:t>
            </a:r>
          </a:p>
        </p:txBody>
      </p:sp>
      <p:sp>
        <p:nvSpPr>
          <p:cNvPr id="1030" name="Text Placeholder 2"/>
          <p:cNvSpPr>
            <a:spLocks noGrp="1"/>
          </p:cNvSpPr>
          <p:nvPr>
            <p:ph type="body" idx="1"/>
          </p:nvPr>
        </p:nvSpPr>
        <p:spPr bwMode="auto">
          <a:xfrm>
            <a:off x="304801" y="1228727"/>
            <a:ext cx="7400925" cy="4714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8913" y="6356352"/>
            <a:ext cx="2895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ea typeface="+mn-ea"/>
                <a:cs typeface="Arial" pitchFamily="34" charset="0"/>
              </a:defRPr>
            </a:lvl1pPr>
          </a:lstStyle>
          <a:p>
            <a:pPr>
              <a:defRPr/>
            </a:pPr>
            <a:endParaRPr lang="en-US">
              <a:solidFill>
                <a:srgbClr val="000000">
                  <a:tint val="75000"/>
                </a:srgbClr>
              </a:solidFill>
            </a:endParaRPr>
          </a:p>
        </p:txBody>
      </p:sp>
      <p:sp>
        <p:nvSpPr>
          <p:cNvPr id="6" name="Slide Number Placeholder 5"/>
          <p:cNvSpPr>
            <a:spLocks noGrp="1"/>
          </p:cNvSpPr>
          <p:nvPr>
            <p:ph type="sldNum" sz="quarter" idx="4"/>
          </p:nvPr>
        </p:nvSpPr>
        <p:spPr>
          <a:xfrm>
            <a:off x="8305800" y="228602"/>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898989"/>
                </a:solidFill>
                <a:cs typeface="Arial" pitchFamily="34" charset="0"/>
              </a:defRPr>
            </a:lvl1pPr>
          </a:lstStyle>
          <a:p>
            <a:fld id="{AE21E8D2-3278-4812-A44D-5297E854D637}" type="slidenum">
              <a:rPr lang="en-US"/>
              <a:pPr/>
              <a:t>‹#›</a:t>
            </a:fld>
            <a:endParaRPr lang="en-US"/>
          </a:p>
        </p:txBody>
      </p:sp>
      <p:pic>
        <p:nvPicPr>
          <p:cNvPr id="1033" name="Picture 6"/>
          <p:cNvPicPr>
            <a:picLocks noChangeAspect="1"/>
          </p:cNvPicPr>
          <p:nvPr/>
        </p:nvPicPr>
        <p:blipFill>
          <a:blip r:embed="rId13"/>
          <a:srcRect/>
          <a:stretch>
            <a:fillRect/>
          </a:stretch>
        </p:blipFill>
        <p:spPr bwMode="auto">
          <a:xfrm>
            <a:off x="4559300" y="3416302"/>
            <a:ext cx="19050" cy="3175"/>
          </a:xfrm>
          <a:prstGeom prst="rect">
            <a:avLst/>
          </a:prstGeom>
          <a:noFill/>
          <a:ln w="9525">
            <a:noFill/>
            <a:miter lim="800000"/>
            <a:headEnd/>
            <a:tailEnd/>
          </a:ln>
        </p:spPr>
      </p:pic>
      <p:pic>
        <p:nvPicPr>
          <p:cNvPr id="24" name="Picture 2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90647" y="5873692"/>
            <a:ext cx="457917" cy="691425"/>
          </a:xfrm>
          <a:prstGeom prst="rect">
            <a:avLst/>
          </a:prstGeom>
        </p:spPr>
      </p:pic>
    </p:spTree>
    <p:extLst>
      <p:ext uri="{BB962C8B-B14F-4D97-AF65-F5344CB8AC3E}">
        <p14:creationId xmlns:p14="http://schemas.microsoft.com/office/powerpoint/2010/main" val="68149011"/>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Lst>
  <p:timing>
    <p:tnLst>
      <p:par>
        <p:cTn id="1" dur="indefinite" restart="never" nodeType="tmRoot"/>
      </p:par>
    </p:tnLst>
  </p:timing>
  <p:hf hdr="0" ftr="0" dt="0"/>
  <p:txStyles>
    <p:titleStyle>
      <a:lvl1pPr algn="l" rtl="0" eaLnBrk="1" fontAlgn="base" hangingPunct="1">
        <a:spcBef>
          <a:spcPct val="0"/>
        </a:spcBef>
        <a:spcAft>
          <a:spcPct val="0"/>
        </a:spcAft>
        <a:defRPr sz="2400" b="1" kern="1200" cap="all">
          <a:solidFill>
            <a:srgbClr val="978473"/>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defRPr sz="2400" kern="1200">
          <a:solidFill>
            <a:schemeClr val="tx2"/>
          </a:solidFill>
          <a:latin typeface="Arial" pitchFamily="34" charset="0"/>
          <a:ea typeface="ＭＳ Ｐゴシック" charset="0"/>
          <a:cs typeface="Arial" pitchFamily="34" charset="0"/>
        </a:defRPr>
      </a:lvl1pPr>
      <a:lvl2pPr marL="514350" indent="-285750" algn="l" rtl="0" eaLnBrk="1" fontAlgn="base" hangingPunct="1">
        <a:spcBef>
          <a:spcPct val="20000"/>
        </a:spcBef>
        <a:spcAft>
          <a:spcPct val="0"/>
        </a:spcAft>
        <a:buFont typeface="Arial" pitchFamily="34" charset="0"/>
        <a:buChar char="–"/>
        <a:defRPr sz="2400" kern="1200">
          <a:solidFill>
            <a:schemeClr val="tx2"/>
          </a:solidFill>
          <a:latin typeface="Arial" pitchFamily="34" charset="0"/>
          <a:ea typeface="Arial" charset="0"/>
          <a:cs typeface="Arial" pitchFamily="34" charset="0"/>
        </a:defRPr>
      </a:lvl2pPr>
      <a:lvl3pPr marL="9144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3pPr>
      <a:lvl4pPr marL="13716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4pPr>
      <a:lvl5pPr marL="18288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gif"/><Relationship Id="rId7"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409574" y="3194756"/>
            <a:ext cx="7693901" cy="1857197"/>
          </a:xfrm>
        </p:spPr>
        <p:txBody>
          <a:bodyPr/>
          <a:lstStyle/>
          <a:p>
            <a:pPr marL="0" indent="0">
              <a:buFont typeface="Arial" charset="0"/>
              <a:buNone/>
              <a:defRPr/>
            </a:pPr>
            <a:endParaRPr sz="2800" dirty="0" smtClean="0"/>
          </a:p>
          <a:p>
            <a:pPr marL="0" indent="0">
              <a:buFont typeface="Arial" charset="0"/>
              <a:buNone/>
              <a:defRPr/>
            </a:pPr>
            <a:endParaRPr lang="en-US" sz="2800" dirty="0"/>
          </a:p>
          <a:p>
            <a:pPr marL="0" indent="0">
              <a:buFont typeface="Arial" charset="0"/>
              <a:buNone/>
              <a:defRPr/>
            </a:pPr>
            <a:r>
              <a:rPr sz="3200" dirty="0" smtClean="0"/>
              <a:t>CH (MAJ) Brandon Moore</a:t>
            </a:r>
          </a:p>
          <a:p>
            <a:pPr marL="0" indent="0">
              <a:buFont typeface="Arial" charset="0"/>
              <a:buNone/>
              <a:defRPr/>
            </a:pPr>
            <a:r>
              <a:rPr dirty="0" smtClean="0"/>
              <a:t>	</a:t>
            </a:r>
            <a:r>
              <a:rPr dirty="0" smtClean="0">
                <a:solidFill>
                  <a:schemeClr val="bg2"/>
                </a:solidFill>
              </a:rPr>
              <a:t>Homiletics SME, USACHCS</a:t>
            </a:r>
          </a:p>
          <a:p>
            <a:pPr>
              <a:buFont typeface="Arial" charset="0"/>
              <a:buNone/>
              <a:defRPr/>
            </a:pPr>
            <a:endParaRPr dirty="0"/>
          </a:p>
        </p:txBody>
      </p:sp>
      <p:sp>
        <p:nvSpPr>
          <p:cNvPr id="14339" name="Slide Number Placeholder 4"/>
          <p:cNvSpPr>
            <a:spLocks noGrp="1"/>
          </p:cNvSpPr>
          <p:nvPr>
            <p:ph type="sldNum" sz="quarter" idx="13"/>
          </p:nvPr>
        </p:nvSpPr>
        <p:spPr bwMode="auto">
          <a:noFill/>
          <a:ln>
            <a:miter lim="800000"/>
            <a:headEnd/>
            <a:tailEnd/>
          </a:ln>
        </p:spPr>
        <p:txBody>
          <a:bodyPr/>
          <a:lstStyle/>
          <a:p>
            <a:fld id="{907CF7B4-91C0-468C-91AF-50A2E79C3A87}" type="slidenum">
              <a:rPr lang="en-US">
                <a:solidFill>
                  <a:srgbClr val="FFFFFF"/>
                </a:solidFill>
              </a:rPr>
              <a:pPr/>
              <a:t>1</a:t>
            </a:fld>
            <a:endParaRPr lang="en-US">
              <a:solidFill>
                <a:srgbClr val="FFFFFF"/>
              </a:solidFill>
            </a:endParaRPr>
          </a:p>
        </p:txBody>
      </p:sp>
      <p:sp>
        <p:nvSpPr>
          <p:cNvPr id="4" name="TextBox 3"/>
          <p:cNvSpPr txBox="1"/>
          <p:nvPr/>
        </p:nvSpPr>
        <p:spPr>
          <a:xfrm>
            <a:off x="8537715" y="6364591"/>
            <a:ext cx="184666" cy="461665"/>
          </a:xfrm>
          <a:prstGeom prst="rect">
            <a:avLst/>
          </a:prstGeom>
          <a:noFill/>
        </p:spPr>
        <p:txBody>
          <a:bodyPr wrap="none" rtlCol="0">
            <a:spAutoFit/>
          </a:bodyPr>
          <a:lstStyle/>
          <a:p>
            <a:endParaRPr lang="en-US" dirty="0">
              <a:solidFill>
                <a:srgbClr val="000000"/>
              </a:solidFill>
            </a:endParaRPr>
          </a:p>
        </p:txBody>
      </p:sp>
      <p:sp>
        <p:nvSpPr>
          <p:cNvPr id="6" name="Rectangle 5"/>
          <p:cNvSpPr/>
          <p:nvPr/>
        </p:nvSpPr>
        <p:spPr>
          <a:xfrm>
            <a:off x="778934" y="1014753"/>
            <a:ext cx="6163734" cy="1815882"/>
          </a:xfrm>
          <a:prstGeom prst="rect">
            <a:avLst/>
          </a:prstGeom>
        </p:spPr>
        <p:txBody>
          <a:bodyPr wrap="square">
            <a:spAutoFit/>
          </a:bodyPr>
          <a:lstStyle/>
          <a:p>
            <a:endParaRPr lang="en-US" sz="2800" dirty="0" smtClean="0">
              <a:solidFill>
                <a:schemeClr val="accent1"/>
              </a:solidFill>
              <a:effectLst>
                <a:outerShdw blurRad="38100" dist="38100" dir="2700000" algn="tl">
                  <a:srgbClr val="000000">
                    <a:alpha val="43137"/>
                  </a:srgbClr>
                </a:outerShdw>
              </a:effectLst>
            </a:endParaRPr>
          </a:p>
          <a:p>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endParaRPr lang="en-US" sz="2800" dirty="0"/>
          </a:p>
        </p:txBody>
      </p:sp>
      <p:sp>
        <p:nvSpPr>
          <p:cNvPr id="9" name="Rectangle 8"/>
          <p:cNvSpPr/>
          <p:nvPr/>
        </p:nvSpPr>
        <p:spPr>
          <a:xfrm>
            <a:off x="496711" y="1627229"/>
            <a:ext cx="7809089" cy="1089529"/>
          </a:xfrm>
          <a:prstGeom prst="rect">
            <a:avLst/>
          </a:prstGeom>
        </p:spPr>
        <p:txBody>
          <a:bodyPr wrap="square">
            <a:spAutoFit/>
          </a:bodyPr>
          <a:lstStyle/>
          <a:p>
            <a:pPr>
              <a:lnSpc>
                <a:spcPct val="90000"/>
              </a:lnSpc>
            </a:pPr>
            <a:r>
              <a:rPr lang="en-US" sz="3600" b="1" dirty="0" smtClean="0">
                <a:solidFill>
                  <a:schemeClr val="accent1"/>
                </a:solidFill>
                <a:effectLst>
                  <a:outerShdw blurRad="38100" dist="38100" dir="2700000" algn="tl">
                    <a:srgbClr val="000000">
                      <a:alpha val="43137"/>
                    </a:srgbClr>
                  </a:outerShdw>
                </a:effectLst>
                <a:latin typeface="Arial" charset="0"/>
                <a:cs typeface="Arial" charset="0"/>
              </a:rPr>
              <a:t>Analyze Pastoral Presence in Sacred Communication</a:t>
            </a:r>
          </a:p>
        </p:txBody>
      </p:sp>
    </p:spTree>
    <p:extLst>
      <p:ext uri="{BB962C8B-B14F-4D97-AF65-F5344CB8AC3E}">
        <p14:creationId xmlns:p14="http://schemas.microsoft.com/office/powerpoint/2010/main" val="2274981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4EB2764-F635-4511-9176-602B71FBB70D}" type="slidenum">
              <a:rPr lang="en-US"/>
              <a:pPr>
                <a:defRPr/>
              </a:pPr>
              <a:t>2</a:t>
            </a:fld>
            <a:endParaRPr lang="en-US" dirty="0"/>
          </a:p>
        </p:txBody>
      </p:sp>
      <p:sp>
        <p:nvSpPr>
          <p:cNvPr id="1111042" name="Rectangle 2"/>
          <p:cNvSpPr>
            <a:spLocks noGrp="1" noChangeArrowheads="1"/>
          </p:cNvSpPr>
          <p:nvPr>
            <p:ph type="title"/>
          </p:nvPr>
        </p:nvSpPr>
        <p:spPr bwMode="auto">
          <a:xfrm>
            <a:off x="331077" y="274638"/>
            <a:ext cx="7898524"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Terminal Learning Objective (TLO)</a:t>
            </a:r>
          </a:p>
        </p:txBody>
      </p:sp>
      <p:sp>
        <p:nvSpPr>
          <p:cNvPr id="3076" name="Rectangle 3"/>
          <p:cNvSpPr>
            <a:spLocks noGrp="1" noChangeArrowheads="1"/>
          </p:cNvSpPr>
          <p:nvPr>
            <p:ph type="body" idx="1"/>
          </p:nvPr>
        </p:nvSpPr>
        <p:spPr bwMode="auto">
          <a:xfrm>
            <a:off x="266314" y="1215278"/>
            <a:ext cx="7963287" cy="4714874"/>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b="1" dirty="0" smtClean="0"/>
              <a:t>ACTION</a:t>
            </a:r>
            <a:r>
              <a:rPr lang="en-US" dirty="0" smtClean="0"/>
              <a:t>: Analyze Pastoral Presence in Sacred </a:t>
            </a:r>
            <a:r>
              <a:rPr lang="en-US" dirty="0" err="1" smtClean="0"/>
              <a:t>Comms</a:t>
            </a:r>
            <a:endParaRPr lang="en-US" dirty="0" smtClean="0"/>
          </a:p>
          <a:p>
            <a:pPr>
              <a:lnSpc>
                <a:spcPct val="90000"/>
              </a:lnSpc>
            </a:pPr>
            <a:endParaRPr lang="en-US" dirty="0" smtClean="0"/>
          </a:p>
          <a:p>
            <a:pPr>
              <a:lnSpc>
                <a:spcPct val="90000"/>
              </a:lnSpc>
            </a:pPr>
            <a:r>
              <a:rPr lang="en-US" b="1" dirty="0"/>
              <a:t>C</a:t>
            </a:r>
            <a:r>
              <a:rPr lang="en-US" b="1" dirty="0" smtClean="0"/>
              <a:t>ONDITIONS</a:t>
            </a:r>
            <a:r>
              <a:rPr lang="en-US" dirty="0" smtClean="0"/>
              <a:t>: Given pre-reading, classroom instruction in a classroom setting.</a:t>
            </a:r>
          </a:p>
          <a:p>
            <a:pPr>
              <a:lnSpc>
                <a:spcPct val="90000"/>
              </a:lnSpc>
            </a:pPr>
            <a:endParaRPr lang="en-US" b="1" dirty="0" smtClean="0"/>
          </a:p>
          <a:p>
            <a:pPr>
              <a:lnSpc>
                <a:spcPct val="90000"/>
              </a:lnSpc>
            </a:pPr>
            <a:r>
              <a:rPr lang="en-US" b="1" dirty="0" smtClean="0"/>
              <a:t>STANDARD</a:t>
            </a:r>
            <a:r>
              <a:rPr lang="en-US" dirty="0" smtClean="0"/>
              <a:t>:</a:t>
            </a:r>
            <a:r>
              <a:rPr lang="en-GB" dirty="0" smtClean="0">
                <a:cs typeface="Arial" charset="0"/>
              </a:rPr>
              <a:t> Analysis includes:</a:t>
            </a:r>
          </a:p>
          <a:p>
            <a:pPr>
              <a:lnSpc>
                <a:spcPct val="90000"/>
              </a:lnSpc>
            </a:pPr>
            <a:r>
              <a:rPr lang="en-US" dirty="0" smtClean="0"/>
              <a:t>*Distinguish </a:t>
            </a:r>
            <a:r>
              <a:rPr lang="en-US" dirty="0"/>
              <a:t>ways a Presenter affects the </a:t>
            </a:r>
            <a:r>
              <a:rPr lang="en-US" dirty="0" smtClean="0"/>
              <a:t>Presentation</a:t>
            </a:r>
          </a:p>
          <a:p>
            <a:pPr>
              <a:lnSpc>
                <a:spcPct val="90000"/>
              </a:lnSpc>
            </a:pPr>
            <a:r>
              <a:rPr lang="en-US" dirty="0" smtClean="0"/>
              <a:t>*Compare </a:t>
            </a:r>
            <a:r>
              <a:rPr lang="en-US" dirty="0"/>
              <a:t>Pastoral </a:t>
            </a:r>
            <a:r>
              <a:rPr lang="en-US" dirty="0" smtClean="0"/>
              <a:t>Metaphors</a:t>
            </a:r>
          </a:p>
          <a:p>
            <a:pPr>
              <a:lnSpc>
                <a:spcPct val="90000"/>
              </a:lnSpc>
            </a:pPr>
            <a:r>
              <a:rPr lang="en-US" dirty="0" smtClean="0">
                <a:cs typeface="Arial" charset="0"/>
              </a:rPr>
              <a:t>*Simplify and explain personal calling</a:t>
            </a:r>
          </a:p>
          <a:p>
            <a:pPr>
              <a:lnSpc>
                <a:spcPct val="90000"/>
              </a:lnSpc>
            </a:pPr>
            <a:r>
              <a:rPr lang="en-US" dirty="0" smtClean="0">
                <a:cs typeface="Arial" charset="0"/>
              </a:rPr>
              <a:t>*</a:t>
            </a:r>
            <a:r>
              <a:rPr lang="en-US" dirty="0"/>
              <a:t>Examine Spiritual practices </a:t>
            </a:r>
            <a:r>
              <a:rPr lang="en-US" dirty="0" smtClean="0"/>
              <a:t>IOT develop </a:t>
            </a:r>
            <a:r>
              <a:rPr lang="en-US" dirty="0"/>
              <a:t>Pastoral Presence  </a:t>
            </a:r>
          </a:p>
          <a:p>
            <a:pPr>
              <a:lnSpc>
                <a:spcPct val="90000"/>
              </a:lnSpc>
            </a:pPr>
            <a:endParaRPr lang="en-GB" dirty="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effectLst>
                  <a:outerShdw blurRad="38100" dist="38100" dir="2700000" algn="tl">
                    <a:srgbClr val="C0C0C0"/>
                  </a:outerShdw>
                </a:effectLst>
              </a:rPr>
              <a:t>Administrative</a:t>
            </a:r>
            <a:r>
              <a:rPr lang="en-US" sz="3000" dirty="0" smtClean="0">
                <a:effectLst>
                  <a:outerShdw blurRad="38100" dist="38100" dir="2700000" algn="tl">
                    <a:srgbClr val="C0C0C0"/>
                  </a:outerShdw>
                </a:effectLst>
              </a:rPr>
              <a:t> Data</a:t>
            </a:r>
            <a:r>
              <a:rPr lang="en-US" dirty="0" smtClean="0">
                <a:effectLst>
                  <a:outerShdw blurRad="38100" dist="38100" dir="2700000" algn="tl">
                    <a:srgbClr val="C0C0C0"/>
                  </a:outerShdw>
                </a:effectLst>
              </a:rPr>
              <a:t/>
            </a:r>
            <a:br>
              <a:rPr lang="en-US" dirty="0" smtClean="0">
                <a:effectLst>
                  <a:outerShdw blurRad="38100" dist="38100" dir="2700000" algn="tl">
                    <a:srgbClr val="C0C0C0"/>
                  </a:outerShdw>
                </a:effectLst>
              </a:rPr>
            </a:br>
            <a:endParaRPr lang="en-US" dirty="0"/>
          </a:p>
        </p:txBody>
      </p:sp>
      <p:sp>
        <p:nvSpPr>
          <p:cNvPr id="6" name="Content Placeholder 5"/>
          <p:cNvSpPr>
            <a:spLocks noGrp="1"/>
          </p:cNvSpPr>
          <p:nvPr>
            <p:ph sz="quarter" idx="16"/>
          </p:nvPr>
        </p:nvSpPr>
        <p:spPr>
          <a:xfrm>
            <a:off x="441434" y="1008995"/>
            <a:ext cx="7788167" cy="4934607"/>
          </a:xfrm>
        </p:spPr>
        <p:txBody>
          <a:bodyPr/>
          <a:lstStyle/>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400" b="1" dirty="0" smtClean="0">
                <a:cs typeface="Arial" charset="0"/>
              </a:rPr>
              <a:t>Safety Requirements:       		</a:t>
            </a:r>
            <a:r>
              <a:rPr lang="en-GB" sz="2400" dirty="0" smtClean="0">
                <a:cs typeface="Arial" charset="0"/>
              </a:rPr>
              <a:t>NONE</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400" b="1" dirty="0" smtClean="0">
              <a:cs typeface="Arial" charset="0"/>
            </a:endParaRP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400" b="1" dirty="0" smtClean="0">
                <a:cs typeface="Arial" charset="0"/>
              </a:rPr>
              <a:t>Risk Assessment:                      	</a:t>
            </a:r>
            <a:r>
              <a:rPr lang="en-GB" sz="2400" dirty="0" smtClean="0">
                <a:cs typeface="Arial" charset="0"/>
              </a:rPr>
              <a:t>LOW</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400" b="1" dirty="0" smtClean="0">
              <a:cs typeface="Arial" charset="0"/>
            </a:endParaRP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400" b="1" dirty="0" smtClean="0">
                <a:cs typeface="Arial" charset="0"/>
              </a:rPr>
              <a:t>Environmental Considerations:  </a:t>
            </a:r>
            <a:r>
              <a:rPr lang="en-GB" sz="2400" dirty="0" smtClean="0">
                <a:cs typeface="Arial" charset="0"/>
              </a:rPr>
              <a:t>NONE</a:t>
            </a:r>
            <a:r>
              <a:rPr lang="en-GB" sz="2400" b="1" dirty="0" smtClean="0">
                <a:cs typeface="Arial" charset="0"/>
              </a:rPr>
              <a:t>          </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400" b="1" dirty="0" smtClean="0">
              <a:cs typeface="Arial" charset="0"/>
            </a:endParaRPr>
          </a:p>
          <a:p>
            <a:pPr>
              <a:lnSpc>
                <a:spcPct val="90000"/>
              </a:lnSpc>
            </a:pPr>
            <a:r>
              <a:rPr lang="en-GB" sz="2400" b="1" dirty="0" smtClean="0">
                <a:cs typeface="Arial" charset="0"/>
              </a:rPr>
              <a:t>Evaluation:   </a:t>
            </a:r>
            <a:r>
              <a:rPr lang="en-US" sz="2400" dirty="0" smtClean="0">
                <a:cs typeface="Arial" charset="0"/>
              </a:rPr>
              <a:t>NONE</a:t>
            </a:r>
            <a:endParaRPr lang="en-US" sz="2400"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en-US" sz="3000" dirty="0" err="1">
                <a:effectLst>
                  <a:outerShdw blurRad="38100" dist="38100" dir="2700000" algn="tl">
                    <a:srgbClr val="C0C0C0"/>
                  </a:outerShdw>
                </a:effectLst>
              </a:rPr>
              <a:t>OverView</a:t>
            </a:r>
            <a:endParaRPr lang="en-US" sz="3000" dirty="0">
              <a:effectLst>
                <a:outerShdw blurRad="38100" dist="38100" dir="2700000" algn="tl">
                  <a:srgbClr val="C0C0C0"/>
                </a:outerShdw>
              </a:effectLst>
            </a:endParaRPr>
          </a:p>
        </p:txBody>
      </p:sp>
      <p:sp>
        <p:nvSpPr>
          <p:cNvPr id="3" name="Content Placeholder 2"/>
          <p:cNvSpPr>
            <a:spLocks noGrp="1"/>
          </p:cNvSpPr>
          <p:nvPr>
            <p:ph idx="1"/>
          </p:nvPr>
        </p:nvSpPr>
        <p:spPr>
          <a:xfrm>
            <a:off x="637108" y="974131"/>
            <a:ext cx="7960658" cy="4853826"/>
          </a:xfrm>
        </p:spPr>
        <p:txBody>
          <a:bodyPr/>
          <a:lstStyle/>
          <a:p>
            <a:pPr marL="342900" indent="-342900">
              <a:lnSpc>
                <a:spcPct val="90000"/>
              </a:lnSpc>
              <a:buFont typeface="Arial" panose="020B0604020202020204" pitchFamily="34" charset="0"/>
              <a:buChar char="•"/>
            </a:pPr>
            <a:r>
              <a:rPr lang="en-US" dirty="0" smtClean="0"/>
              <a:t>Distinguish how </a:t>
            </a:r>
            <a:r>
              <a:rPr lang="en-US" dirty="0"/>
              <a:t>a Presenter affects the </a:t>
            </a:r>
            <a:r>
              <a:rPr lang="en-US" dirty="0" smtClean="0"/>
              <a:t>Presentation</a:t>
            </a:r>
          </a:p>
          <a:p>
            <a:pPr marL="342900" indent="-342900">
              <a:lnSpc>
                <a:spcPct val="90000"/>
              </a:lnSpc>
              <a:buFont typeface="Arial" panose="020B0604020202020204" pitchFamily="34" charset="0"/>
              <a:buChar char="•"/>
            </a:pPr>
            <a:endParaRPr lang="en-US" dirty="0"/>
          </a:p>
          <a:p>
            <a:pPr marL="342900" indent="-342900">
              <a:lnSpc>
                <a:spcPct val="90000"/>
              </a:lnSpc>
              <a:buFont typeface="Arial" panose="020B0604020202020204" pitchFamily="34" charset="0"/>
              <a:buChar char="•"/>
            </a:pPr>
            <a:r>
              <a:rPr lang="en-US" dirty="0" smtClean="0"/>
              <a:t>Compare </a:t>
            </a:r>
            <a:r>
              <a:rPr lang="en-US" dirty="0"/>
              <a:t>Pastoral </a:t>
            </a:r>
            <a:r>
              <a:rPr lang="en-US" dirty="0" smtClean="0"/>
              <a:t>Metaphors</a:t>
            </a:r>
          </a:p>
          <a:p>
            <a:pPr marL="342900" indent="-342900">
              <a:lnSpc>
                <a:spcPct val="90000"/>
              </a:lnSpc>
              <a:buFont typeface="Arial" panose="020B0604020202020204" pitchFamily="34" charset="0"/>
              <a:buChar char="•"/>
            </a:pPr>
            <a:endParaRPr lang="en-US" dirty="0"/>
          </a:p>
          <a:p>
            <a:pPr marL="342900" indent="-342900">
              <a:lnSpc>
                <a:spcPct val="90000"/>
              </a:lnSpc>
              <a:buFont typeface="Arial" panose="020B0604020202020204" pitchFamily="34" charset="0"/>
              <a:buChar char="•"/>
            </a:pPr>
            <a:r>
              <a:rPr lang="en-US" dirty="0" smtClean="0">
                <a:cs typeface="Arial" charset="0"/>
              </a:rPr>
              <a:t>Simplify </a:t>
            </a:r>
            <a:r>
              <a:rPr lang="en-US" dirty="0">
                <a:cs typeface="Arial" charset="0"/>
              </a:rPr>
              <a:t>and explain </a:t>
            </a:r>
            <a:r>
              <a:rPr lang="en-US" dirty="0" smtClean="0">
                <a:cs typeface="Arial" charset="0"/>
              </a:rPr>
              <a:t>your personal calling</a:t>
            </a:r>
          </a:p>
          <a:p>
            <a:pPr marL="342900" indent="-342900">
              <a:lnSpc>
                <a:spcPct val="90000"/>
              </a:lnSpc>
              <a:buFont typeface="Arial" panose="020B0604020202020204" pitchFamily="34" charset="0"/>
              <a:buChar char="•"/>
            </a:pPr>
            <a:endParaRPr lang="en-US" dirty="0">
              <a:cs typeface="Arial" charset="0"/>
            </a:endParaRPr>
          </a:p>
          <a:p>
            <a:pPr marL="342900" indent="-342900">
              <a:lnSpc>
                <a:spcPct val="90000"/>
              </a:lnSpc>
              <a:buFont typeface="Arial" panose="020B0604020202020204" pitchFamily="34" charset="0"/>
              <a:buChar char="•"/>
            </a:pPr>
            <a:r>
              <a:rPr lang="en-US" dirty="0" smtClean="0"/>
              <a:t>Examine </a:t>
            </a:r>
            <a:r>
              <a:rPr lang="en-US" dirty="0"/>
              <a:t>Spiritual </a:t>
            </a:r>
            <a:r>
              <a:rPr lang="en-US" dirty="0" smtClean="0"/>
              <a:t>practices as development tools</a:t>
            </a:r>
          </a:p>
          <a:p>
            <a:pPr marL="342900" indent="-342900">
              <a:lnSpc>
                <a:spcPct val="90000"/>
              </a:lnSpc>
              <a:buFont typeface="Arial" panose="020B0604020202020204" pitchFamily="34" charset="0"/>
              <a:buChar char="•"/>
            </a:pPr>
            <a:endParaRPr lang="en-US" dirty="0">
              <a:cs typeface="Arial" charset="0"/>
            </a:endParaRPr>
          </a:p>
          <a:p>
            <a:pPr marL="342900" indent="-342900">
              <a:lnSpc>
                <a:spcPct val="90000"/>
              </a:lnSpc>
              <a:buFont typeface="Arial" panose="020B0604020202020204" pitchFamily="34" charset="0"/>
              <a:buChar char="•"/>
            </a:pPr>
            <a:endParaRPr lang="en-GB" dirty="0" smtClean="0">
              <a:cs typeface="Arial" charset="0"/>
            </a:endParaRPr>
          </a:p>
          <a:p>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00" y="1560924"/>
            <a:ext cx="7869768" cy="3927398"/>
          </a:xfrm>
          <a:prstGeom prst="rect">
            <a:avLst/>
          </a:prstGeom>
          <a:effectLst>
            <a:softEdge rad="50800"/>
          </a:effectLst>
        </p:spPr>
      </p:pic>
      <p:sp>
        <p:nvSpPr>
          <p:cNvPr id="2" name="Title 1"/>
          <p:cNvSpPr>
            <a:spLocks noGrp="1"/>
          </p:cNvSpPr>
          <p:nvPr>
            <p:ph type="title"/>
          </p:nvPr>
        </p:nvSpPr>
        <p:spPr/>
        <p:txBody>
          <a:bodyPr/>
          <a:lstStyle/>
          <a:p>
            <a:r>
              <a:rPr lang="en-US" sz="3200" dirty="0" smtClean="0"/>
              <a:t>Foundational Questions</a:t>
            </a:r>
            <a:endParaRPr lang="en-US" sz="3200" dirty="0"/>
          </a:p>
        </p:txBody>
      </p:sp>
      <p:sp>
        <p:nvSpPr>
          <p:cNvPr id="5" name="Content Placeholder 4"/>
          <p:cNvSpPr>
            <a:spLocks noGrp="1"/>
          </p:cNvSpPr>
          <p:nvPr>
            <p:ph sz="quarter" idx="15"/>
          </p:nvPr>
        </p:nvSpPr>
        <p:spPr>
          <a:xfrm>
            <a:off x="292099" y="1105647"/>
            <a:ext cx="7234974" cy="4837953"/>
          </a:xfrm>
        </p:spPr>
        <p:txBody>
          <a:bodyPr/>
          <a:lstStyle/>
          <a:p>
            <a:pPr marL="0" indent="0"/>
            <a:endParaRPr lang="en-US" sz="3200" b="1" dirty="0">
              <a:solidFill>
                <a:schemeClr val="tx1">
                  <a:lumMod val="95000"/>
                  <a:lumOff val="5000"/>
                </a:schemeClr>
              </a:solidFill>
              <a:effectLst>
                <a:outerShdw blurRad="38100" dist="38100" dir="2700000" algn="tl">
                  <a:srgbClr val="000000">
                    <a:alpha val="43137"/>
                  </a:srgbClr>
                </a:outerShdw>
              </a:effectLst>
            </a:endParaRPr>
          </a:p>
        </p:txBody>
      </p:sp>
      <p:sp>
        <p:nvSpPr>
          <p:cNvPr id="4" name="Rounded Rectangle 3"/>
          <p:cNvSpPr/>
          <p:nvPr/>
        </p:nvSpPr>
        <p:spPr>
          <a:xfrm>
            <a:off x="105796" y="1105646"/>
            <a:ext cx="8885804" cy="4707467"/>
          </a:xfrm>
          <a:prstGeom prst="roundRect">
            <a:avLst/>
          </a:prstGeom>
          <a:solidFill>
            <a:schemeClr val="bg1">
              <a:lumMod val="85000"/>
              <a:alpha val="6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3200" b="1" dirty="0">
                <a:solidFill>
                  <a:schemeClr val="tx2"/>
                </a:solidFill>
                <a:effectLst>
                  <a:outerShdw blurRad="38100" dist="38100" dir="2700000" algn="tl">
                    <a:srgbClr val="000000">
                      <a:alpha val="43137"/>
                    </a:srgbClr>
                  </a:outerShdw>
                </a:effectLst>
                <a:latin typeface="+mj-lt"/>
              </a:rPr>
              <a:t>*How do you define Pastoral Presence? </a:t>
            </a:r>
          </a:p>
          <a:p>
            <a:endParaRPr lang="en-US" sz="3200" b="1" dirty="0" smtClean="0">
              <a:solidFill>
                <a:schemeClr val="tx2"/>
              </a:solidFill>
              <a:effectLst>
                <a:outerShdw blurRad="38100" dist="38100" dir="2700000" algn="tl">
                  <a:srgbClr val="000000">
                    <a:alpha val="43137"/>
                  </a:srgbClr>
                </a:outerShdw>
              </a:effectLst>
              <a:latin typeface="+mj-lt"/>
            </a:endParaRPr>
          </a:p>
          <a:p>
            <a:r>
              <a:rPr lang="en-US" sz="3200" b="1" dirty="0" smtClean="0">
                <a:solidFill>
                  <a:schemeClr val="tx2"/>
                </a:solidFill>
                <a:effectLst>
                  <a:outerShdw blurRad="38100" dist="38100" dir="2700000" algn="tl">
                    <a:srgbClr val="000000">
                      <a:alpha val="43137"/>
                    </a:srgbClr>
                  </a:outerShdw>
                </a:effectLst>
                <a:latin typeface="+mj-lt"/>
              </a:rPr>
              <a:t>*What is Sacred Communication?</a:t>
            </a:r>
          </a:p>
          <a:p>
            <a:endParaRPr lang="en-US" sz="3200" b="1" dirty="0" smtClean="0">
              <a:solidFill>
                <a:schemeClr val="tx1">
                  <a:lumMod val="95000"/>
                  <a:lumOff val="5000"/>
                </a:schemeClr>
              </a:solidFill>
              <a:effectLst>
                <a:outerShdw blurRad="38100" dist="38100" dir="2700000" algn="tl">
                  <a:srgbClr val="000000">
                    <a:alpha val="43137"/>
                  </a:srgbClr>
                </a:outerShdw>
              </a:effectLst>
              <a:latin typeface="+mj-lt"/>
            </a:endParaRPr>
          </a:p>
          <a:p>
            <a:r>
              <a:rPr lang="en-US" sz="1000" b="1" dirty="0">
                <a:solidFill>
                  <a:schemeClr val="tx1">
                    <a:lumMod val="95000"/>
                    <a:lumOff val="5000"/>
                  </a:schemeClr>
                </a:solidFill>
                <a:effectLst>
                  <a:outerShdw blurRad="38100" dist="38100" dir="2700000" algn="tl">
                    <a:srgbClr val="000000">
                      <a:alpha val="43137"/>
                    </a:srgbClr>
                  </a:outerShdw>
                </a:effectLst>
                <a:latin typeface="+mj-lt"/>
              </a:rPr>
              <a:t> </a:t>
            </a:r>
            <a:r>
              <a:rPr lang="en-US" sz="1000" b="1" dirty="0" smtClean="0">
                <a:solidFill>
                  <a:schemeClr val="tx1">
                    <a:lumMod val="95000"/>
                    <a:lumOff val="5000"/>
                  </a:schemeClr>
                </a:solidFill>
                <a:effectLst>
                  <a:outerShdw blurRad="38100" dist="38100" dir="2700000" algn="tl">
                    <a:srgbClr val="000000">
                      <a:alpha val="43137"/>
                    </a:srgbClr>
                  </a:outerShdw>
                </a:effectLst>
                <a:latin typeface="+mj-lt"/>
              </a:rPr>
              <a:t>  </a:t>
            </a:r>
          </a:p>
          <a:p>
            <a:r>
              <a:rPr lang="en-US" sz="1000" b="1" dirty="0" smtClean="0">
                <a:solidFill>
                  <a:schemeClr val="tx1">
                    <a:lumMod val="95000"/>
                    <a:lumOff val="5000"/>
                  </a:schemeClr>
                </a:solidFill>
                <a:effectLst>
                  <a:outerShdw blurRad="38100" dist="38100" dir="2700000" algn="tl">
                    <a:srgbClr val="000000">
                      <a:alpha val="43137"/>
                    </a:srgbClr>
                  </a:outerShdw>
                </a:effectLst>
                <a:latin typeface="+mj-lt"/>
              </a:rPr>
              <a:t>   </a:t>
            </a:r>
          </a:p>
          <a:p>
            <a:r>
              <a:rPr lang="en-US" sz="1000" b="1" dirty="0">
                <a:solidFill>
                  <a:schemeClr val="tx1">
                    <a:lumMod val="95000"/>
                    <a:lumOff val="5000"/>
                  </a:schemeClr>
                </a:solidFill>
                <a:effectLst>
                  <a:outerShdw blurRad="38100" dist="38100" dir="2700000" algn="tl">
                    <a:srgbClr val="000000">
                      <a:alpha val="43137"/>
                    </a:srgbClr>
                  </a:outerShdw>
                </a:effectLst>
                <a:latin typeface="+mj-lt"/>
              </a:rPr>
              <a:t>	</a:t>
            </a:r>
          </a:p>
        </p:txBody>
      </p:sp>
      <p:sp>
        <p:nvSpPr>
          <p:cNvPr id="7" name="Slide Number Placeholder 6"/>
          <p:cNvSpPr>
            <a:spLocks noGrp="1"/>
          </p:cNvSpPr>
          <p:nvPr>
            <p:ph type="sldNum" sz="quarter" idx="17"/>
          </p:nvPr>
        </p:nvSpPr>
        <p:spPr/>
        <p:txBody>
          <a:bodyPr/>
          <a:lstStyle/>
          <a:p>
            <a:fld id="{53CBD23D-AC1C-4AAF-81A2-05A66E8F355A}" type="slidenum">
              <a:rPr lang="en-US" smtClean="0"/>
              <a:pPr/>
              <a:t>5</a:t>
            </a:fld>
            <a:endParaRPr lang="en-US"/>
          </a:p>
        </p:txBody>
      </p:sp>
    </p:spTree>
    <p:extLst>
      <p:ext uri="{BB962C8B-B14F-4D97-AF65-F5344CB8AC3E}">
        <p14:creationId xmlns:p14="http://schemas.microsoft.com/office/powerpoint/2010/main" val="6047413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1733176" y="1688353"/>
            <a:ext cx="5124824" cy="4841773"/>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600" dirty="0">
              <a:solidFill>
                <a:prstClr val="white"/>
              </a:solidFill>
            </a:endParaRPr>
          </a:p>
          <a:p>
            <a:pPr algn="ctr"/>
            <a:r>
              <a:rPr lang="en-US" sz="1600" dirty="0">
                <a:solidFill>
                  <a:prstClr val="white"/>
                </a:solidFill>
              </a:rPr>
              <a:t>The Identity of the </a:t>
            </a:r>
            <a:r>
              <a:rPr lang="en-US" sz="1600" dirty="0" smtClean="0">
                <a:solidFill>
                  <a:prstClr val="white"/>
                </a:solidFill>
              </a:rPr>
              <a:t>Sacred Communicator</a:t>
            </a:r>
            <a:endParaRPr lang="en-US" sz="1600" dirty="0">
              <a:solidFill>
                <a:prstClr val="white"/>
              </a:solidFill>
            </a:endParaRPr>
          </a:p>
          <a:p>
            <a:pPr algn="ctr"/>
            <a:endParaRPr lang="en-US" sz="1600" dirty="0">
              <a:solidFill>
                <a:prstClr val="white"/>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54702875"/>
              </p:ext>
            </p:extLst>
          </p:nvPr>
        </p:nvGraphicFramePr>
        <p:xfrm>
          <a:off x="362398" y="1458213"/>
          <a:ext cx="7886700" cy="3866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Up Arrow 17"/>
          <p:cNvSpPr/>
          <p:nvPr/>
        </p:nvSpPr>
        <p:spPr>
          <a:xfrm>
            <a:off x="3473039" y="5150871"/>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19" name="Up Arrow 18"/>
          <p:cNvSpPr/>
          <p:nvPr/>
        </p:nvSpPr>
        <p:spPr>
          <a:xfrm>
            <a:off x="4195482" y="5146604"/>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0" name="Up Arrow 19"/>
          <p:cNvSpPr/>
          <p:nvPr/>
        </p:nvSpPr>
        <p:spPr>
          <a:xfrm>
            <a:off x="4916020" y="5146604"/>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1" name="Up Arrow 20"/>
          <p:cNvSpPr/>
          <p:nvPr/>
        </p:nvSpPr>
        <p:spPr>
          <a:xfrm rot="3861654">
            <a:off x="3814261" y="4176437"/>
            <a:ext cx="290457" cy="248447"/>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2" name="Up Arrow 21"/>
          <p:cNvSpPr/>
          <p:nvPr/>
        </p:nvSpPr>
        <p:spPr>
          <a:xfrm rot="17794095">
            <a:off x="4526675" y="4155043"/>
            <a:ext cx="290457" cy="248447"/>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rot="16200000">
            <a:off x="5802381" y="4847387"/>
            <a:ext cx="3299838" cy="332679"/>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black"/>
                </a:solidFill>
              </a:rPr>
              <a:t>All Chaplains</a:t>
            </a:r>
          </a:p>
        </p:txBody>
      </p:sp>
      <p:sp>
        <p:nvSpPr>
          <p:cNvPr id="25" name="Rectangle 24"/>
          <p:cNvSpPr/>
          <p:nvPr/>
        </p:nvSpPr>
        <p:spPr>
          <a:xfrm rot="16200000">
            <a:off x="6529626" y="2264239"/>
            <a:ext cx="1866460" cy="332676"/>
          </a:xfrm>
          <a:prstGeom prst="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black"/>
                </a:solidFill>
              </a:rPr>
              <a:t>Supervisory Chaplains</a:t>
            </a:r>
          </a:p>
        </p:txBody>
      </p:sp>
      <p:sp>
        <p:nvSpPr>
          <p:cNvPr id="26" name="Title 3"/>
          <p:cNvSpPr>
            <a:spLocks noGrp="1"/>
          </p:cNvSpPr>
          <p:nvPr>
            <p:ph type="title"/>
          </p:nvPr>
        </p:nvSpPr>
        <p:spPr>
          <a:xfrm>
            <a:off x="123825" y="139086"/>
            <a:ext cx="8391525" cy="794662"/>
          </a:xfrm>
        </p:spPr>
        <p:txBody>
          <a:bodyPr>
            <a:normAutofit fontScale="90000"/>
          </a:bodyPr>
          <a:lstStyle/>
          <a:p>
            <a:pPr algn="ctr"/>
            <a:r>
              <a:rPr lang="en-US" dirty="0" smtClean="0"/>
              <a:t>A Model for Developing Sacred Communication</a:t>
            </a:r>
            <a:endParaRPr lang="en-US" dirty="0"/>
          </a:p>
        </p:txBody>
      </p:sp>
      <p:sp>
        <p:nvSpPr>
          <p:cNvPr id="28" name="TextBox 27"/>
          <p:cNvSpPr txBox="1"/>
          <p:nvPr/>
        </p:nvSpPr>
        <p:spPr>
          <a:xfrm rot="16200000">
            <a:off x="253938" y="4939452"/>
            <a:ext cx="1832355" cy="400110"/>
          </a:xfrm>
          <a:prstGeom prst="rect">
            <a:avLst/>
          </a:prstGeom>
          <a:noFill/>
        </p:spPr>
        <p:txBody>
          <a:bodyPr wrap="square" rtlCol="0">
            <a:spAutoFit/>
          </a:bodyPr>
          <a:lstStyle/>
          <a:p>
            <a:r>
              <a:rPr lang="en-US" sz="2000" dirty="0">
                <a:solidFill>
                  <a:prstClr val="black"/>
                </a:solidFill>
              </a:rPr>
              <a:t>ATTRIBUTES</a:t>
            </a:r>
          </a:p>
        </p:txBody>
      </p:sp>
      <p:sp>
        <p:nvSpPr>
          <p:cNvPr id="30" name="TextBox 29"/>
          <p:cNvSpPr txBox="1"/>
          <p:nvPr/>
        </p:nvSpPr>
        <p:spPr>
          <a:xfrm rot="16200000">
            <a:off x="-13726" y="2834321"/>
            <a:ext cx="2377906" cy="400110"/>
          </a:xfrm>
          <a:prstGeom prst="rect">
            <a:avLst/>
          </a:prstGeom>
          <a:noFill/>
        </p:spPr>
        <p:txBody>
          <a:bodyPr wrap="square" rtlCol="0">
            <a:spAutoFit/>
          </a:bodyPr>
          <a:lstStyle/>
          <a:p>
            <a:r>
              <a:rPr lang="en-US" sz="2000" dirty="0">
                <a:solidFill>
                  <a:prstClr val="black"/>
                </a:solidFill>
              </a:rPr>
              <a:t>COMPETENCIES</a:t>
            </a:r>
          </a:p>
        </p:txBody>
      </p:sp>
      <p:sp>
        <p:nvSpPr>
          <p:cNvPr id="31" name="TextBox 30"/>
          <p:cNvSpPr txBox="1"/>
          <p:nvPr/>
        </p:nvSpPr>
        <p:spPr>
          <a:xfrm>
            <a:off x="1457597" y="5224687"/>
            <a:ext cx="1535997" cy="830997"/>
          </a:xfrm>
          <a:prstGeom prst="rect">
            <a:avLst/>
          </a:prstGeom>
          <a:noFill/>
        </p:spPr>
        <p:txBody>
          <a:bodyPr wrap="none" rtlCol="0">
            <a:spAutoFit/>
          </a:bodyPr>
          <a:lstStyle/>
          <a:p>
            <a:r>
              <a:rPr lang="en-US" sz="2400" dirty="0">
                <a:solidFill>
                  <a:prstClr val="black"/>
                </a:solidFill>
              </a:rPr>
              <a:t>Character</a:t>
            </a:r>
          </a:p>
          <a:p>
            <a:r>
              <a:rPr lang="en-US" sz="2400" dirty="0">
                <a:solidFill>
                  <a:prstClr val="black"/>
                </a:solidFill>
              </a:rPr>
              <a:t>Presence</a:t>
            </a:r>
            <a:endParaRPr lang="en-US" sz="1200" dirty="0">
              <a:solidFill>
                <a:prstClr val="black"/>
              </a:solidFill>
            </a:endParaRPr>
          </a:p>
        </p:txBody>
      </p:sp>
      <p:sp>
        <p:nvSpPr>
          <p:cNvPr id="32" name="TextBox 31"/>
          <p:cNvSpPr txBox="1"/>
          <p:nvPr/>
        </p:nvSpPr>
        <p:spPr>
          <a:xfrm>
            <a:off x="683694" y="952797"/>
            <a:ext cx="2019040" cy="646331"/>
          </a:xfrm>
          <a:prstGeom prst="rect">
            <a:avLst/>
          </a:prstGeom>
          <a:noFill/>
        </p:spPr>
        <p:txBody>
          <a:bodyPr wrap="none" rtlCol="0">
            <a:spAutoFit/>
          </a:bodyPr>
          <a:lstStyle/>
          <a:p>
            <a:pPr algn="ctr"/>
            <a:r>
              <a:rPr lang="en-US" sz="1800" b="1" dirty="0">
                <a:solidFill>
                  <a:prstClr val="black"/>
                </a:solidFill>
              </a:rPr>
              <a:t>Leadership L</a:t>
            </a:r>
            <a:r>
              <a:rPr lang="en-US" sz="1800" b="1" dirty="0" smtClean="0">
                <a:solidFill>
                  <a:prstClr val="black"/>
                </a:solidFill>
              </a:rPr>
              <a:t>ens</a:t>
            </a:r>
            <a:endParaRPr lang="en-US" sz="1800" b="1" dirty="0">
              <a:solidFill>
                <a:prstClr val="black"/>
              </a:solidFill>
            </a:endParaRPr>
          </a:p>
          <a:p>
            <a:pPr algn="ctr"/>
            <a:r>
              <a:rPr lang="en-US" sz="1800" dirty="0">
                <a:solidFill>
                  <a:prstClr val="black"/>
                </a:solidFill>
              </a:rPr>
              <a:t>ADRP </a:t>
            </a:r>
            <a:r>
              <a:rPr lang="en-US" sz="1800" dirty="0" smtClean="0">
                <a:solidFill>
                  <a:prstClr val="black"/>
                </a:solidFill>
              </a:rPr>
              <a:t>6-22</a:t>
            </a:r>
            <a:endParaRPr lang="en-US" sz="1800" dirty="0">
              <a:solidFill>
                <a:prstClr val="black"/>
              </a:solidFill>
            </a:endParaRPr>
          </a:p>
        </p:txBody>
      </p:sp>
      <p:sp>
        <p:nvSpPr>
          <p:cNvPr id="33" name="TextBox 32"/>
          <p:cNvSpPr txBox="1"/>
          <p:nvPr/>
        </p:nvSpPr>
        <p:spPr>
          <a:xfrm>
            <a:off x="1510549" y="3369796"/>
            <a:ext cx="1249060" cy="1200328"/>
          </a:xfrm>
          <a:prstGeom prst="rect">
            <a:avLst/>
          </a:prstGeom>
          <a:noFill/>
        </p:spPr>
        <p:txBody>
          <a:bodyPr wrap="none" rtlCol="0">
            <a:spAutoFit/>
          </a:bodyPr>
          <a:lstStyle/>
          <a:p>
            <a:r>
              <a:rPr lang="en-US" sz="2400" dirty="0">
                <a:solidFill>
                  <a:prstClr val="black"/>
                </a:solidFill>
              </a:rPr>
              <a:t>Leads</a:t>
            </a:r>
          </a:p>
          <a:p>
            <a:endParaRPr lang="en-US" sz="2400" dirty="0">
              <a:solidFill>
                <a:prstClr val="black"/>
              </a:solidFill>
            </a:endParaRPr>
          </a:p>
          <a:p>
            <a:r>
              <a:rPr lang="en-US" sz="2400" dirty="0">
                <a:solidFill>
                  <a:prstClr val="black"/>
                </a:solidFill>
              </a:rPr>
              <a:t>Intellect</a:t>
            </a:r>
            <a:endParaRPr lang="en-US" sz="1200" dirty="0">
              <a:solidFill>
                <a:prstClr val="black"/>
              </a:solidFill>
            </a:endParaRPr>
          </a:p>
        </p:txBody>
      </p:sp>
      <p:sp>
        <p:nvSpPr>
          <p:cNvPr id="34" name="TextBox 33"/>
          <p:cNvSpPr txBox="1"/>
          <p:nvPr/>
        </p:nvSpPr>
        <p:spPr>
          <a:xfrm>
            <a:off x="1510548" y="1699632"/>
            <a:ext cx="1612158" cy="1200328"/>
          </a:xfrm>
          <a:prstGeom prst="rect">
            <a:avLst/>
          </a:prstGeom>
          <a:noFill/>
        </p:spPr>
        <p:txBody>
          <a:bodyPr wrap="square" rtlCol="0">
            <a:spAutoFit/>
          </a:bodyPr>
          <a:lstStyle/>
          <a:p>
            <a:r>
              <a:rPr lang="en-US" sz="2400" dirty="0" smtClean="0">
                <a:solidFill>
                  <a:prstClr val="black"/>
                </a:solidFill>
              </a:rPr>
              <a:t>Achieves</a:t>
            </a:r>
          </a:p>
          <a:p>
            <a:endParaRPr lang="en-US" sz="2400" dirty="0">
              <a:solidFill>
                <a:prstClr val="black"/>
              </a:solidFill>
            </a:endParaRPr>
          </a:p>
          <a:p>
            <a:r>
              <a:rPr lang="en-US" sz="2400" dirty="0">
                <a:solidFill>
                  <a:prstClr val="black"/>
                </a:solidFill>
              </a:rPr>
              <a:t>Develops</a:t>
            </a:r>
            <a:endParaRPr lang="en-US" sz="1200" dirty="0">
              <a:solidFill>
                <a:prstClr val="black"/>
              </a:solidFill>
            </a:endParaRPr>
          </a:p>
        </p:txBody>
      </p:sp>
      <p:sp>
        <p:nvSpPr>
          <p:cNvPr id="35" name="TextBox 34"/>
          <p:cNvSpPr txBox="1"/>
          <p:nvPr/>
        </p:nvSpPr>
        <p:spPr>
          <a:xfrm>
            <a:off x="3473038" y="966021"/>
            <a:ext cx="2593080" cy="369332"/>
          </a:xfrm>
          <a:prstGeom prst="rect">
            <a:avLst/>
          </a:prstGeom>
          <a:noFill/>
        </p:spPr>
        <p:txBody>
          <a:bodyPr wrap="square" rtlCol="0">
            <a:spAutoFit/>
          </a:bodyPr>
          <a:lstStyle/>
          <a:p>
            <a:r>
              <a:rPr lang="en-US" sz="1800" b="1" dirty="0">
                <a:solidFill>
                  <a:prstClr val="black"/>
                </a:solidFill>
              </a:rPr>
              <a:t>Development Model</a:t>
            </a:r>
          </a:p>
        </p:txBody>
      </p:sp>
      <p:sp>
        <p:nvSpPr>
          <p:cNvPr id="41" name="TextBox 40"/>
          <p:cNvSpPr txBox="1"/>
          <p:nvPr/>
        </p:nvSpPr>
        <p:spPr>
          <a:xfrm>
            <a:off x="6808123" y="933750"/>
            <a:ext cx="1439405" cy="646331"/>
          </a:xfrm>
          <a:prstGeom prst="rect">
            <a:avLst/>
          </a:prstGeom>
          <a:noFill/>
        </p:spPr>
        <p:txBody>
          <a:bodyPr wrap="square" rtlCol="0">
            <a:spAutoFit/>
          </a:bodyPr>
          <a:lstStyle/>
          <a:p>
            <a:r>
              <a:rPr lang="en-US" sz="1800" b="1" dirty="0" smtClean="0">
                <a:solidFill>
                  <a:prstClr val="black"/>
                </a:solidFill>
              </a:rPr>
              <a:t>Skill Level</a:t>
            </a:r>
          </a:p>
          <a:p>
            <a:endParaRPr lang="en-US" sz="1800" dirty="0" smtClean="0">
              <a:solidFill>
                <a:prstClr val="black"/>
              </a:solidFill>
            </a:endParaRPr>
          </a:p>
        </p:txBody>
      </p:sp>
      <p:sp>
        <p:nvSpPr>
          <p:cNvPr id="23" name="Oval 22"/>
          <p:cNvSpPr/>
          <p:nvPr/>
        </p:nvSpPr>
        <p:spPr>
          <a:xfrm>
            <a:off x="2993593" y="5349499"/>
            <a:ext cx="2741163" cy="1176020"/>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Oval 26"/>
          <p:cNvSpPr/>
          <p:nvPr/>
        </p:nvSpPr>
        <p:spPr>
          <a:xfrm>
            <a:off x="1370171" y="5039960"/>
            <a:ext cx="1664350" cy="1108661"/>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206739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Speaker Assessment Cycle (SAC)</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16592340"/>
              </p:ext>
            </p:extLst>
          </p:nvPr>
        </p:nvGraphicFramePr>
        <p:xfrm>
          <a:off x="304802" y="399012"/>
          <a:ext cx="6541994" cy="5769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rot="695207">
            <a:off x="5322826" y="3901366"/>
            <a:ext cx="1949180" cy="461665"/>
          </a:xfrm>
          <a:prstGeom prst="rect">
            <a:avLst/>
          </a:prstGeom>
          <a:noFill/>
        </p:spPr>
        <p:txBody>
          <a:bodyPr wrap="square" rtlCol="0">
            <a:spAutoFit/>
          </a:bodyPr>
          <a:lstStyle/>
          <a:p>
            <a:pPr fontAlgn="base">
              <a:spcBef>
                <a:spcPct val="0"/>
              </a:spcBef>
              <a:spcAft>
                <a:spcPct val="0"/>
              </a:spcAft>
            </a:pPr>
            <a:r>
              <a:rPr lang="en-US" sz="2400" dirty="0">
                <a:solidFill>
                  <a:srgbClr val="FFFFFF"/>
                </a:solidFill>
                <a:ea typeface="ＭＳ Ｐゴシック" pitchFamily="34" charset="-128"/>
              </a:rPr>
              <a:t>Coaching</a:t>
            </a:r>
          </a:p>
        </p:txBody>
      </p:sp>
      <p:sp>
        <p:nvSpPr>
          <p:cNvPr id="7" name="TextBox 6"/>
          <p:cNvSpPr txBox="1"/>
          <p:nvPr/>
        </p:nvSpPr>
        <p:spPr>
          <a:xfrm rot="3179325">
            <a:off x="6398718" y="2260284"/>
            <a:ext cx="2083976" cy="461665"/>
          </a:xfrm>
          <a:prstGeom prst="rect">
            <a:avLst/>
          </a:prstGeom>
          <a:noFill/>
        </p:spPr>
        <p:txBody>
          <a:bodyPr wrap="square" rtlCol="0">
            <a:spAutoFit/>
          </a:bodyPr>
          <a:lstStyle/>
          <a:p>
            <a:pPr fontAlgn="base">
              <a:spcBef>
                <a:spcPct val="0"/>
              </a:spcBef>
              <a:spcAft>
                <a:spcPct val="0"/>
              </a:spcAft>
            </a:pPr>
            <a:r>
              <a:rPr lang="en-US" sz="2400" dirty="0" smtClean="0">
                <a:solidFill>
                  <a:srgbClr val="FFFFFF"/>
                </a:solidFill>
                <a:ea typeface="ＭＳ Ｐゴシック" pitchFamily="34" charset="-128"/>
              </a:rPr>
              <a:t>Feed Back</a:t>
            </a:r>
            <a:endParaRPr lang="en-US" sz="2400" dirty="0">
              <a:solidFill>
                <a:srgbClr val="FFFFFF"/>
              </a:solidFill>
              <a:ea typeface="ＭＳ Ｐゴシック" pitchFamily="34" charset="-128"/>
            </a:endParaRPr>
          </a:p>
        </p:txBody>
      </p:sp>
      <p:sp>
        <p:nvSpPr>
          <p:cNvPr id="9" name="TextBox 8"/>
          <p:cNvSpPr txBox="1"/>
          <p:nvPr/>
        </p:nvSpPr>
        <p:spPr>
          <a:xfrm>
            <a:off x="5154707" y="4527182"/>
            <a:ext cx="2495175" cy="156966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fontAlgn="base">
              <a:spcBef>
                <a:spcPct val="0"/>
              </a:spcBef>
              <a:spcAft>
                <a:spcPct val="0"/>
              </a:spcAft>
            </a:pPr>
            <a:r>
              <a:rPr lang="en-US" sz="1600" dirty="0">
                <a:solidFill>
                  <a:srgbClr val="000000"/>
                </a:solidFill>
              </a:rPr>
              <a:t>1) Presenter (CC-SELF)</a:t>
            </a:r>
          </a:p>
          <a:p>
            <a:pPr fontAlgn="base">
              <a:spcBef>
                <a:spcPct val="0"/>
              </a:spcBef>
              <a:spcAft>
                <a:spcPct val="0"/>
              </a:spcAft>
            </a:pPr>
            <a:r>
              <a:rPr lang="en-US" sz="1600" dirty="0">
                <a:solidFill>
                  <a:srgbClr val="000000"/>
                </a:solidFill>
              </a:rPr>
              <a:t>2) Supervisor (CCF)</a:t>
            </a:r>
          </a:p>
          <a:p>
            <a:pPr fontAlgn="base">
              <a:spcBef>
                <a:spcPct val="0"/>
              </a:spcBef>
              <a:spcAft>
                <a:spcPct val="0"/>
              </a:spcAft>
            </a:pPr>
            <a:r>
              <a:rPr lang="en-US" sz="1600" dirty="0">
                <a:solidFill>
                  <a:srgbClr val="000000"/>
                </a:solidFill>
              </a:rPr>
              <a:t>*Verbal &amp; Non-Verbal</a:t>
            </a:r>
          </a:p>
          <a:p>
            <a:pPr fontAlgn="base">
              <a:spcBef>
                <a:spcPct val="0"/>
              </a:spcBef>
              <a:spcAft>
                <a:spcPct val="0"/>
              </a:spcAft>
            </a:pPr>
            <a:r>
              <a:rPr lang="en-US" sz="1600" dirty="0" smtClean="0">
                <a:solidFill>
                  <a:srgbClr val="000000"/>
                </a:solidFill>
              </a:rPr>
              <a:t>*What was the overall impact? </a:t>
            </a:r>
            <a:endParaRPr lang="en-US" sz="1600" dirty="0">
              <a:solidFill>
                <a:srgbClr val="000000"/>
              </a:solidFill>
            </a:endParaRPr>
          </a:p>
          <a:p>
            <a:pPr fontAlgn="base">
              <a:spcBef>
                <a:spcPct val="0"/>
              </a:spcBef>
              <a:spcAft>
                <a:spcPct val="0"/>
              </a:spcAft>
            </a:pPr>
            <a:r>
              <a:rPr lang="en-US" sz="1600" dirty="0">
                <a:solidFill>
                  <a:srgbClr val="000000"/>
                </a:solidFill>
              </a:rPr>
              <a:t> </a:t>
            </a:r>
          </a:p>
        </p:txBody>
      </p:sp>
      <p:sp>
        <p:nvSpPr>
          <p:cNvPr id="8" name="Oval 7"/>
          <p:cNvSpPr/>
          <p:nvPr/>
        </p:nvSpPr>
        <p:spPr>
          <a:xfrm>
            <a:off x="0" y="1964267"/>
            <a:ext cx="1896534" cy="1746054"/>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79540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
            </a:r>
            <a:br>
              <a:rPr lang="en-US" u="sng" dirty="0" smtClean="0"/>
            </a:br>
            <a:r>
              <a:rPr lang="en-US" dirty="0" smtClean="0"/>
              <a:t>Speaker Assessment </a:t>
            </a:r>
            <a:r>
              <a:rPr lang="en-US" dirty="0"/>
              <a:t>Cycle </a:t>
            </a:r>
            <a:r>
              <a:rPr lang="en-US" dirty="0" smtClean="0"/>
              <a:t>(SAC</a:t>
            </a:r>
            <a:r>
              <a:rPr lang="en-US" dirty="0"/>
              <a:t>)</a:t>
            </a:r>
            <a:br>
              <a:rPr lang="en-US" dirty="0"/>
            </a:br>
            <a:endParaRPr lang="en-US" dirty="0"/>
          </a:p>
        </p:txBody>
      </p:sp>
      <p:sp>
        <p:nvSpPr>
          <p:cNvPr id="3" name="Content Placeholder 2"/>
          <p:cNvSpPr>
            <a:spLocks noGrp="1"/>
          </p:cNvSpPr>
          <p:nvPr>
            <p:ph idx="1"/>
          </p:nvPr>
        </p:nvSpPr>
        <p:spPr>
          <a:xfrm>
            <a:off x="345142" y="1215278"/>
            <a:ext cx="7400925" cy="4925546"/>
          </a:xfrm>
          <a:prstGeom prst="curvedUpArrow">
            <a:avLst/>
          </a:prstGeom>
        </p:spPr>
        <p:txBody>
          <a:bodyPr/>
          <a:lstStyle/>
          <a:p>
            <a:pPr marL="457200" indent="-457200">
              <a:buAutoNum type="arabicPeriod"/>
            </a:pPr>
            <a:r>
              <a:rPr lang="en-US" b="1" dirty="0" smtClean="0"/>
              <a:t>Person</a:t>
            </a:r>
            <a:r>
              <a:rPr lang="en-US" dirty="0" smtClean="0"/>
              <a:t> </a:t>
            </a:r>
            <a:r>
              <a:rPr lang="en-US" dirty="0"/>
              <a:t>-What’s going on with me</a:t>
            </a:r>
            <a:r>
              <a:rPr lang="en-US" dirty="0" smtClean="0"/>
              <a:t>?</a:t>
            </a:r>
          </a:p>
          <a:p>
            <a:r>
              <a:rPr lang="en-US" dirty="0"/>
              <a:t>	</a:t>
            </a:r>
            <a:r>
              <a:rPr lang="en-US" dirty="0" smtClean="0"/>
              <a:t>*Life Situations</a:t>
            </a:r>
          </a:p>
          <a:p>
            <a:r>
              <a:rPr lang="en-US" dirty="0"/>
              <a:t>	</a:t>
            </a:r>
            <a:r>
              <a:rPr lang="en-US" dirty="0" smtClean="0"/>
              <a:t>*Spiritual Formation</a:t>
            </a:r>
          </a:p>
          <a:p>
            <a:r>
              <a:rPr lang="en-US" dirty="0"/>
              <a:t>	</a:t>
            </a:r>
            <a:r>
              <a:rPr lang="en-US" dirty="0" smtClean="0"/>
              <a:t>*Self-Care</a:t>
            </a:r>
          </a:p>
          <a:p>
            <a:pPr marL="457200" indent="-457200">
              <a:buAutoNum type="arabicPeriod" startAt="2"/>
            </a:pPr>
            <a:r>
              <a:rPr lang="en-US" b="1" dirty="0" smtClean="0"/>
              <a:t>Preparation</a:t>
            </a:r>
            <a:r>
              <a:rPr lang="en-US" dirty="0" smtClean="0"/>
              <a:t> </a:t>
            </a:r>
            <a:r>
              <a:rPr lang="en-US" dirty="0"/>
              <a:t>- What am I going to say</a:t>
            </a:r>
            <a:r>
              <a:rPr lang="en-US" dirty="0" smtClean="0"/>
              <a:t>?</a:t>
            </a:r>
          </a:p>
          <a:p>
            <a:r>
              <a:rPr lang="en-US" dirty="0"/>
              <a:t>	</a:t>
            </a:r>
            <a:r>
              <a:rPr lang="en-US" dirty="0" smtClean="0"/>
              <a:t>*Textual Study</a:t>
            </a:r>
          </a:p>
          <a:p>
            <a:r>
              <a:rPr lang="en-US" dirty="0"/>
              <a:t>	</a:t>
            </a:r>
            <a:r>
              <a:rPr lang="en-US" dirty="0" smtClean="0"/>
              <a:t>*Manuscript/Outline</a:t>
            </a:r>
            <a:endParaRPr lang="en-US" dirty="0"/>
          </a:p>
          <a:p>
            <a:pPr marL="457200" indent="-457200">
              <a:buAutoNum type="arabicPeriod" startAt="3"/>
            </a:pPr>
            <a:r>
              <a:rPr lang="en-US" b="1" dirty="0" smtClean="0"/>
              <a:t>Presentation</a:t>
            </a:r>
            <a:r>
              <a:rPr lang="en-US" dirty="0" smtClean="0"/>
              <a:t> </a:t>
            </a:r>
            <a:r>
              <a:rPr lang="en-US" dirty="0"/>
              <a:t>– What was said</a:t>
            </a:r>
            <a:r>
              <a:rPr lang="en-US" dirty="0" smtClean="0"/>
              <a:t>? </a:t>
            </a:r>
          </a:p>
          <a:p>
            <a:r>
              <a:rPr lang="en-US" dirty="0"/>
              <a:t>	</a:t>
            </a:r>
            <a:r>
              <a:rPr lang="en-US" dirty="0" smtClean="0"/>
              <a:t>*From Written to Oral</a:t>
            </a:r>
          </a:p>
          <a:p>
            <a:r>
              <a:rPr lang="en-US" dirty="0"/>
              <a:t>	</a:t>
            </a:r>
            <a:r>
              <a:rPr lang="en-US" dirty="0" smtClean="0"/>
              <a:t>*Delivery (What/How message was heard.)</a:t>
            </a:r>
          </a:p>
          <a:p>
            <a:r>
              <a:rPr lang="en-US" dirty="0" smtClean="0"/>
              <a:t> 			*</a:t>
            </a:r>
            <a:r>
              <a:rPr lang="en-US" b="1" dirty="0" smtClean="0"/>
              <a:t>Coaching </a:t>
            </a:r>
            <a:r>
              <a:rPr lang="en-US" b="1" dirty="0"/>
              <a:t>Feedback </a:t>
            </a:r>
            <a:r>
              <a:rPr lang="en-US" b="1" dirty="0" smtClean="0"/>
              <a:t>Loop  </a:t>
            </a:r>
            <a:endParaRPr lang="en-US" dirty="0"/>
          </a:p>
          <a:p>
            <a:endParaRPr lang="en-US" dirty="0"/>
          </a:p>
          <a:p>
            <a:r>
              <a:rPr lang="en-US" b="1" dirty="0"/>
              <a:t>   </a:t>
            </a:r>
          </a:p>
        </p:txBody>
      </p:sp>
      <p:sp>
        <p:nvSpPr>
          <p:cNvPr id="4" name="Slide Number Placeholder 3"/>
          <p:cNvSpPr>
            <a:spLocks noGrp="1"/>
          </p:cNvSpPr>
          <p:nvPr>
            <p:ph type="sldNum" sz="quarter" idx="10"/>
          </p:nvPr>
        </p:nvSpPr>
        <p:spPr/>
        <p:txBody>
          <a:bodyPr/>
          <a:lstStyle/>
          <a:p>
            <a:fld id="{0720D076-B867-4310-B849-9D67C90AB3E4}" type="slidenum">
              <a:rPr lang="en-US" smtClean="0"/>
              <a:pPr/>
              <a:t>8</a:t>
            </a:fld>
            <a:endParaRPr lang="en-US" dirty="0"/>
          </a:p>
        </p:txBody>
      </p:sp>
      <p:sp>
        <p:nvSpPr>
          <p:cNvPr id="5" name="Oval 4"/>
          <p:cNvSpPr/>
          <p:nvPr/>
        </p:nvSpPr>
        <p:spPr>
          <a:xfrm>
            <a:off x="304801" y="831554"/>
            <a:ext cx="5931479" cy="2295469"/>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168144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8" name="Content Placeholder 7"/>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185956" y="228602"/>
            <a:ext cx="7455396" cy="5762859"/>
          </a:xfrm>
        </p:spPr>
      </p:pic>
      <p:sp>
        <p:nvSpPr>
          <p:cNvPr id="7" name="Slide Number Placeholder 6"/>
          <p:cNvSpPr>
            <a:spLocks noGrp="1"/>
          </p:cNvSpPr>
          <p:nvPr>
            <p:ph type="sldNum" sz="quarter" idx="17"/>
          </p:nvPr>
        </p:nvSpPr>
        <p:spPr/>
        <p:txBody>
          <a:bodyPr/>
          <a:lstStyle/>
          <a:p>
            <a:fld id="{53CBD23D-AC1C-4AAF-81A2-05A66E8F355A}" type="slidenum">
              <a:rPr lang="en-US" smtClean="0"/>
              <a:pPr/>
              <a:t>9</a:t>
            </a:fld>
            <a:endParaRPr lang="en-US"/>
          </a:p>
        </p:txBody>
      </p:sp>
      <p:sp>
        <p:nvSpPr>
          <p:cNvPr id="9" name="Oval 8"/>
          <p:cNvSpPr/>
          <p:nvPr/>
        </p:nvSpPr>
        <p:spPr>
          <a:xfrm>
            <a:off x="304801" y="4443998"/>
            <a:ext cx="3462098" cy="1704623"/>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Oval 12"/>
          <p:cNvSpPr/>
          <p:nvPr/>
        </p:nvSpPr>
        <p:spPr>
          <a:xfrm>
            <a:off x="3766899" y="411164"/>
            <a:ext cx="3874453" cy="547378"/>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Content Placeholder 13"/>
          <p:cNvSpPr>
            <a:spLocks noGrp="1"/>
          </p:cNvSpPr>
          <p:nvPr>
            <p:ph sz="quarter" idx="16"/>
          </p:nvPr>
        </p:nvSpPr>
        <p:spPr>
          <a:xfrm>
            <a:off x="3766898" y="2721488"/>
            <a:ext cx="3728923" cy="586156"/>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00" y="1560924"/>
            <a:ext cx="7869768" cy="3927398"/>
          </a:xfrm>
          <a:prstGeom prst="rect">
            <a:avLst/>
          </a:prstGeom>
          <a:effectLst>
            <a:softEdge rad="50800"/>
          </a:effectLst>
        </p:spPr>
      </p:pic>
      <p:sp>
        <p:nvSpPr>
          <p:cNvPr id="2" name="Title 1"/>
          <p:cNvSpPr>
            <a:spLocks noGrp="1"/>
          </p:cNvSpPr>
          <p:nvPr>
            <p:ph type="title"/>
          </p:nvPr>
        </p:nvSpPr>
        <p:spPr/>
        <p:txBody>
          <a:bodyPr/>
          <a:lstStyle/>
          <a:p>
            <a:r>
              <a:rPr lang="en-US" sz="3200" dirty="0" smtClean="0"/>
              <a:t>Foundational Questions</a:t>
            </a:r>
            <a:endParaRPr lang="en-US" sz="3200" dirty="0"/>
          </a:p>
        </p:txBody>
      </p:sp>
      <p:sp>
        <p:nvSpPr>
          <p:cNvPr id="5" name="Content Placeholder 4"/>
          <p:cNvSpPr>
            <a:spLocks noGrp="1"/>
          </p:cNvSpPr>
          <p:nvPr>
            <p:ph sz="quarter" idx="15"/>
          </p:nvPr>
        </p:nvSpPr>
        <p:spPr>
          <a:xfrm>
            <a:off x="292099" y="1105647"/>
            <a:ext cx="7234974" cy="4837953"/>
          </a:xfrm>
        </p:spPr>
        <p:txBody>
          <a:bodyPr/>
          <a:lstStyle/>
          <a:p>
            <a:pPr marL="0" indent="0"/>
            <a:endParaRPr lang="en-US" sz="3200" b="1" dirty="0">
              <a:solidFill>
                <a:schemeClr val="tx1">
                  <a:lumMod val="95000"/>
                  <a:lumOff val="5000"/>
                </a:schemeClr>
              </a:solidFill>
              <a:effectLst>
                <a:outerShdw blurRad="38100" dist="38100" dir="2700000" algn="tl">
                  <a:srgbClr val="000000">
                    <a:alpha val="43137"/>
                  </a:srgbClr>
                </a:outerShdw>
              </a:effectLst>
            </a:endParaRPr>
          </a:p>
        </p:txBody>
      </p:sp>
      <p:sp>
        <p:nvSpPr>
          <p:cNvPr id="4" name="Rounded Rectangle 3"/>
          <p:cNvSpPr/>
          <p:nvPr/>
        </p:nvSpPr>
        <p:spPr>
          <a:xfrm>
            <a:off x="105796" y="1105647"/>
            <a:ext cx="8285729" cy="4707466"/>
          </a:xfrm>
          <a:prstGeom prst="roundRect">
            <a:avLst/>
          </a:prstGeom>
          <a:solidFill>
            <a:schemeClr val="bg1">
              <a:lumMod val="85000"/>
              <a:alpha val="6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000" b="1" dirty="0" smtClean="0">
              <a:solidFill>
                <a:schemeClr val="tx1">
                  <a:lumMod val="95000"/>
                  <a:lumOff val="5000"/>
                </a:schemeClr>
              </a:solidFill>
              <a:effectLst>
                <a:outerShdw blurRad="38100" dist="38100" dir="2700000" algn="tl">
                  <a:srgbClr val="000000">
                    <a:alpha val="43137"/>
                  </a:srgbClr>
                </a:outerShdw>
              </a:effectLst>
              <a:latin typeface="+mj-lt"/>
            </a:endParaRPr>
          </a:p>
          <a:p>
            <a:r>
              <a:rPr lang="en-US" sz="3200" b="1" dirty="0" smtClean="0">
                <a:solidFill>
                  <a:schemeClr val="tx1">
                    <a:lumMod val="95000"/>
                    <a:lumOff val="5000"/>
                  </a:schemeClr>
                </a:solidFill>
                <a:effectLst>
                  <a:outerShdw blurRad="38100" dist="38100" dir="2700000" algn="tl">
                    <a:srgbClr val="000000">
                      <a:alpha val="43137"/>
                    </a:srgbClr>
                  </a:outerShdw>
                </a:effectLst>
                <a:latin typeface="+mj-lt"/>
              </a:rPr>
              <a:t>*How </a:t>
            </a:r>
            <a:r>
              <a:rPr lang="en-US" sz="3200" b="1" dirty="0">
                <a:solidFill>
                  <a:schemeClr val="tx1">
                    <a:lumMod val="95000"/>
                    <a:lumOff val="5000"/>
                  </a:schemeClr>
                </a:solidFill>
                <a:effectLst>
                  <a:outerShdw blurRad="38100" dist="38100" dir="2700000" algn="tl">
                    <a:srgbClr val="000000">
                      <a:alpha val="43137"/>
                    </a:srgbClr>
                  </a:outerShdw>
                </a:effectLst>
                <a:latin typeface="+mj-lt"/>
              </a:rPr>
              <a:t>does the Person affect </a:t>
            </a:r>
            <a:r>
              <a:rPr lang="en-US" sz="3200" b="1" dirty="0" smtClean="0">
                <a:solidFill>
                  <a:schemeClr val="tx1">
                    <a:lumMod val="95000"/>
                    <a:lumOff val="5000"/>
                  </a:schemeClr>
                </a:solidFill>
                <a:effectLst>
                  <a:outerShdw blurRad="38100" dist="38100" dir="2700000" algn="tl">
                    <a:srgbClr val="000000">
                      <a:alpha val="43137"/>
                    </a:srgbClr>
                  </a:outerShdw>
                </a:effectLst>
                <a:latin typeface="+mj-lt"/>
              </a:rPr>
              <a:t>message?</a:t>
            </a:r>
          </a:p>
          <a:p>
            <a:endParaRPr lang="en-US" sz="3200" b="1" dirty="0" smtClean="0">
              <a:solidFill>
                <a:schemeClr val="tx1">
                  <a:lumMod val="95000"/>
                  <a:lumOff val="5000"/>
                </a:schemeClr>
              </a:solidFill>
              <a:effectLst>
                <a:outerShdw blurRad="38100" dist="38100" dir="2700000" algn="tl">
                  <a:srgbClr val="000000">
                    <a:alpha val="43137"/>
                  </a:srgbClr>
                </a:outerShdw>
              </a:effectLst>
              <a:latin typeface="+mj-lt"/>
            </a:endParaRPr>
          </a:p>
          <a:p>
            <a:r>
              <a:rPr lang="en-US" sz="1000" b="1" dirty="0">
                <a:solidFill>
                  <a:schemeClr val="tx1">
                    <a:lumMod val="95000"/>
                    <a:lumOff val="5000"/>
                  </a:schemeClr>
                </a:solidFill>
                <a:effectLst>
                  <a:outerShdw blurRad="38100" dist="38100" dir="2700000" algn="tl">
                    <a:srgbClr val="000000">
                      <a:alpha val="43137"/>
                    </a:srgbClr>
                  </a:outerShdw>
                </a:effectLst>
                <a:latin typeface="+mj-lt"/>
              </a:rPr>
              <a:t> </a:t>
            </a:r>
            <a:r>
              <a:rPr lang="en-US" sz="1000" b="1" dirty="0" smtClean="0">
                <a:solidFill>
                  <a:schemeClr val="tx1">
                    <a:lumMod val="95000"/>
                    <a:lumOff val="5000"/>
                  </a:schemeClr>
                </a:solidFill>
                <a:effectLst>
                  <a:outerShdw blurRad="38100" dist="38100" dir="2700000" algn="tl">
                    <a:srgbClr val="000000">
                      <a:alpha val="43137"/>
                    </a:srgbClr>
                  </a:outerShdw>
                </a:effectLst>
                <a:latin typeface="+mj-lt"/>
              </a:rPr>
              <a:t>       </a:t>
            </a:r>
            <a:r>
              <a:rPr lang="en-US" sz="1000" b="1" dirty="0">
                <a:solidFill>
                  <a:schemeClr val="tx1">
                    <a:lumMod val="95000"/>
                    <a:lumOff val="5000"/>
                  </a:schemeClr>
                </a:solidFill>
                <a:effectLst>
                  <a:outerShdw blurRad="38100" dist="38100" dir="2700000" algn="tl">
                    <a:srgbClr val="000000">
                      <a:alpha val="43137"/>
                    </a:srgbClr>
                  </a:outerShdw>
                </a:effectLst>
                <a:latin typeface="+mj-lt"/>
              </a:rPr>
              <a:t>	</a:t>
            </a:r>
          </a:p>
          <a:p>
            <a:r>
              <a:rPr lang="en-US" sz="3200" b="1" dirty="0" smtClean="0">
                <a:solidFill>
                  <a:schemeClr val="tx1">
                    <a:lumMod val="95000"/>
                    <a:lumOff val="5000"/>
                  </a:schemeClr>
                </a:solidFill>
                <a:effectLst>
                  <a:outerShdw blurRad="38100" dist="38100" dir="2700000" algn="tl">
                    <a:srgbClr val="000000">
                      <a:alpha val="43137"/>
                    </a:srgbClr>
                  </a:outerShdw>
                </a:effectLst>
                <a:latin typeface="+mj-lt"/>
              </a:rPr>
              <a:t>*Do you have a favorite speaker/preacher you listen to?</a:t>
            </a:r>
            <a:endParaRPr lang="en-US" sz="3200" b="1" dirty="0">
              <a:solidFill>
                <a:schemeClr val="tx1">
                  <a:lumMod val="95000"/>
                  <a:lumOff val="5000"/>
                </a:schemeClr>
              </a:solidFill>
              <a:effectLst>
                <a:outerShdw blurRad="38100" dist="38100" dir="2700000" algn="tl">
                  <a:srgbClr val="000000">
                    <a:alpha val="43137"/>
                  </a:srgbClr>
                </a:outerShdw>
              </a:effectLst>
              <a:latin typeface="+mj-lt"/>
            </a:endParaRPr>
          </a:p>
        </p:txBody>
      </p:sp>
      <p:sp>
        <p:nvSpPr>
          <p:cNvPr id="7" name="Slide Number Placeholder 6"/>
          <p:cNvSpPr>
            <a:spLocks noGrp="1"/>
          </p:cNvSpPr>
          <p:nvPr>
            <p:ph type="sldNum" sz="quarter" idx="17"/>
          </p:nvPr>
        </p:nvSpPr>
        <p:spPr/>
        <p:txBody>
          <a:bodyPr/>
          <a:lstStyle/>
          <a:p>
            <a:fld id="{53CBD23D-AC1C-4AAF-81A2-05A66E8F355A}" type="slidenum">
              <a:rPr lang="en-US" smtClean="0"/>
              <a:pPr/>
              <a:t>10</a:t>
            </a:fld>
            <a:endParaRPr lang="en-US"/>
          </a:p>
        </p:txBody>
      </p:sp>
    </p:spTree>
    <p:extLst>
      <p:ext uri="{BB962C8B-B14F-4D97-AF65-F5344CB8AC3E}">
        <p14:creationId xmlns:p14="http://schemas.microsoft.com/office/powerpoint/2010/main" val="402470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 “Just Be Yourself” </a:t>
            </a:r>
            <a:endParaRPr lang="en-US" sz="3600" dirty="0"/>
          </a:p>
        </p:txBody>
      </p:sp>
      <p:sp>
        <p:nvSpPr>
          <p:cNvPr id="3" name="Text Placeholder 2"/>
          <p:cNvSpPr>
            <a:spLocks noGrp="1"/>
          </p:cNvSpPr>
          <p:nvPr>
            <p:ph type="body" sz="quarter" idx="3"/>
          </p:nvPr>
        </p:nvSpPr>
        <p:spPr>
          <a:xfrm>
            <a:off x="4260848" y="2501900"/>
            <a:ext cx="3619168" cy="3543299"/>
          </a:xfrm>
        </p:spPr>
        <p:txBody>
          <a:bodyPr/>
          <a:lstStyle/>
          <a:p>
            <a:r>
              <a:rPr lang="en-US" b="1" dirty="0" smtClean="0"/>
              <a:t>	</a:t>
            </a:r>
            <a:r>
              <a:rPr lang="en-US" b="1" dirty="0" err="1" smtClean="0"/>
              <a:t>Brene</a:t>
            </a:r>
            <a:r>
              <a:rPr lang="en-US" b="1" dirty="0" smtClean="0"/>
              <a:t> Brown</a:t>
            </a:r>
            <a:endParaRPr lang="en-US" b="1" dirty="0"/>
          </a:p>
        </p:txBody>
      </p:sp>
      <p:sp>
        <p:nvSpPr>
          <p:cNvPr id="4" name="Text Placeholder 3"/>
          <p:cNvSpPr>
            <a:spLocks noGrp="1"/>
          </p:cNvSpPr>
          <p:nvPr>
            <p:ph type="body" sz="quarter" idx="13"/>
          </p:nvPr>
        </p:nvSpPr>
        <p:spPr/>
        <p:txBody>
          <a:bodyPr/>
          <a:lstStyle/>
          <a:p>
            <a:r>
              <a:rPr lang="en-US" b="1" dirty="0" smtClean="0"/>
              <a:t>Adam Grant</a:t>
            </a:r>
            <a:endParaRPr lang="en-US" b="1" dirty="0"/>
          </a:p>
        </p:txBody>
      </p:sp>
      <p:sp>
        <p:nvSpPr>
          <p:cNvPr id="5" name="Content Placeholder 4"/>
          <p:cNvSpPr>
            <a:spLocks noGrp="1"/>
          </p:cNvSpPr>
          <p:nvPr>
            <p:ph sz="quarter" idx="15"/>
          </p:nvPr>
        </p:nvSpPr>
        <p:spPr>
          <a:xfrm>
            <a:off x="292100" y="1752600"/>
            <a:ext cx="3924299" cy="4191000"/>
          </a:xfrm>
        </p:spPr>
        <p:txBody>
          <a:bodyPr/>
          <a:lstStyle/>
          <a:p>
            <a:r>
              <a:rPr lang="en-US" i="1" dirty="0" smtClean="0"/>
              <a:t>When we’re looking to change our game, a too ridged self concept becomes an anchor that keeps us from sailing forth.”</a:t>
            </a:r>
          </a:p>
          <a:p>
            <a:endParaRPr lang="en-US" dirty="0"/>
          </a:p>
          <a:p>
            <a:r>
              <a:rPr lang="en-US" dirty="0" smtClean="0"/>
              <a:t>Pay attention to how we present ourselves to others, and then strive to be the people we claim to be.  </a:t>
            </a:r>
            <a:endParaRPr lang="en-US" dirty="0"/>
          </a:p>
        </p:txBody>
      </p:sp>
      <p:sp>
        <p:nvSpPr>
          <p:cNvPr id="6" name="Content Placeholder 5"/>
          <p:cNvSpPr>
            <a:spLocks noGrp="1"/>
          </p:cNvSpPr>
          <p:nvPr>
            <p:ph sz="quarter" idx="16"/>
          </p:nvPr>
        </p:nvSpPr>
        <p:spPr>
          <a:xfrm>
            <a:off x="4216399" y="3151189"/>
            <a:ext cx="4022727" cy="2792411"/>
          </a:xfrm>
        </p:spPr>
        <p:txBody>
          <a:bodyPr/>
          <a:lstStyle/>
          <a:p>
            <a:r>
              <a:rPr lang="en-US" i="1" dirty="0" smtClean="0"/>
              <a:t>Authenticity: The courage to be imperfect</a:t>
            </a:r>
          </a:p>
          <a:p>
            <a:r>
              <a:rPr lang="en-US" i="1" dirty="0" smtClean="0"/>
              <a:t>	To be vulnerable &amp; to set boundaries. </a:t>
            </a:r>
            <a:endParaRPr lang="en-US" i="1"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11</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1863" y="292102"/>
            <a:ext cx="2100264" cy="210026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9331" y="4432300"/>
            <a:ext cx="1617133" cy="24257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3114" y="4432300"/>
            <a:ext cx="1711782" cy="2425700"/>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1" y="4427692"/>
            <a:ext cx="1598313" cy="242570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77928" y="4427692"/>
            <a:ext cx="1604003" cy="2430308"/>
          </a:xfrm>
          <a:prstGeom prst="rect">
            <a:avLst/>
          </a:prstGeom>
        </p:spPr>
      </p:pic>
    </p:spTree>
    <p:extLst>
      <p:ext uri="{BB962C8B-B14F-4D97-AF65-F5344CB8AC3E}">
        <p14:creationId xmlns:p14="http://schemas.microsoft.com/office/powerpoint/2010/main" val="3384563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one-1024x67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2" y="493061"/>
            <a:ext cx="8172824" cy="5419285"/>
          </a:xfrm>
          <a:prstGeom prst="rect">
            <a:avLst/>
          </a:prstGeom>
        </p:spPr>
      </p:pic>
      <p:sp>
        <p:nvSpPr>
          <p:cNvPr id="2" name="Title 1"/>
          <p:cNvSpPr>
            <a:spLocks noGrp="1"/>
          </p:cNvSpPr>
          <p:nvPr>
            <p:ph type="title"/>
          </p:nvPr>
        </p:nvSpPr>
        <p:spPr>
          <a:xfrm>
            <a:off x="887507" y="1828522"/>
            <a:ext cx="7400925" cy="801687"/>
          </a:xfrm>
        </p:spPr>
        <p:txBody>
          <a:bodyPr/>
          <a:lstStyle/>
          <a:p>
            <a:pPr>
              <a:defRPr/>
            </a:pPr>
            <a:r>
              <a:rPr lang="en-US" sz="4000" dirty="0" smtClean="0">
                <a:effectLst>
                  <a:outerShdw blurRad="38100" dist="38100" dir="2700000" algn="tl">
                    <a:srgbClr val="000000">
                      <a:alpha val="43137"/>
                    </a:srgbClr>
                  </a:outerShdw>
                </a:effectLst>
                <a:ea typeface="+mj-ea"/>
              </a:rPr>
              <a:t>Calling:  Why Preach?</a:t>
            </a:r>
            <a:endParaRPr lang="en-US" sz="4000" dirty="0">
              <a:effectLst>
                <a:outerShdw blurRad="38100" dist="38100" dir="2700000" algn="tl">
                  <a:srgbClr val="000000">
                    <a:alpha val="43137"/>
                  </a:srgbClr>
                </a:outerShdw>
              </a:effectLst>
              <a:ea typeface="+mj-ea"/>
            </a:endParaRPr>
          </a:p>
        </p:txBody>
      </p:sp>
      <p:sp>
        <p:nvSpPr>
          <p:cNvPr id="18435" name="Text Placeholder 7"/>
          <p:cNvSpPr>
            <a:spLocks noGrp="1"/>
          </p:cNvSpPr>
          <p:nvPr>
            <p:ph idx="1"/>
          </p:nvPr>
        </p:nvSpPr>
        <p:spPr>
          <a:xfrm>
            <a:off x="927848" y="2769161"/>
            <a:ext cx="7400925" cy="4714874"/>
          </a:xfrm>
        </p:spPr>
        <p:txBody>
          <a:bodyPr/>
          <a:lstStyle/>
          <a:p>
            <a:pPr marL="0" indent="0"/>
            <a:r>
              <a:rPr lang="en-US" sz="3000" dirty="0" smtClean="0">
                <a:ea typeface="ＭＳ Ｐゴシック" pitchFamily="34" charset="-128"/>
              </a:rPr>
              <a:t>Find a Metaphor for Ministry</a:t>
            </a:r>
          </a:p>
        </p:txBody>
      </p:sp>
      <p:sp>
        <p:nvSpPr>
          <p:cNvPr id="18434" name="Slide Number Placeholder 3"/>
          <p:cNvSpPr>
            <a:spLocks noGrp="1"/>
          </p:cNvSpPr>
          <p:nvPr>
            <p:ph type="sldNum" sz="quarter" idx="10"/>
          </p:nvPr>
        </p:nvSpPr>
        <p:spPr bwMode="auto">
          <a:noFill/>
          <a:ln>
            <a:miter lim="800000"/>
            <a:headEnd/>
            <a:tailEnd/>
          </a:ln>
        </p:spPr>
        <p:txBody>
          <a:bodyPr/>
          <a:lstStyle/>
          <a:p>
            <a:fld id="{BF4D59D1-D7C5-4BF6-AA8C-877F65CE7B48}" type="slidenum">
              <a:rPr lang="en-US"/>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274639"/>
            <a:ext cx="7912847" cy="801687"/>
          </a:xfrm>
        </p:spPr>
        <p:txBody>
          <a:bodyPr/>
          <a:lstStyle/>
          <a:p>
            <a:r>
              <a:rPr lang="en-US" dirty="0" smtClean="0"/>
              <a:t>Calling:  </a:t>
            </a:r>
            <a:br>
              <a:rPr lang="en-US" dirty="0" smtClean="0"/>
            </a:br>
            <a:r>
              <a:rPr lang="en-US" dirty="0" smtClean="0"/>
              <a:t>Where God’s </a:t>
            </a:r>
            <a:r>
              <a:rPr lang="en-US" dirty="0"/>
              <a:t>Purposes </a:t>
            </a:r>
            <a:r>
              <a:rPr lang="en-US" dirty="0" smtClean="0"/>
              <a:t>meet </a:t>
            </a:r>
            <a:r>
              <a:rPr lang="en-US" dirty="0"/>
              <a:t>Your Passion</a:t>
            </a:r>
            <a:br>
              <a:rPr lang="en-US" dirty="0"/>
            </a:br>
            <a:endParaRPr lang="en-US" dirty="0"/>
          </a:p>
        </p:txBody>
      </p:sp>
      <p:sp>
        <p:nvSpPr>
          <p:cNvPr id="3" name="Content Placeholder 2"/>
          <p:cNvSpPr>
            <a:spLocks noGrp="1"/>
          </p:cNvSpPr>
          <p:nvPr>
            <p:ph idx="1"/>
          </p:nvPr>
        </p:nvSpPr>
        <p:spPr>
          <a:xfrm>
            <a:off x="345142" y="1215278"/>
            <a:ext cx="7793547" cy="4714874"/>
          </a:xfrm>
        </p:spPr>
        <p:txBody>
          <a:bodyPr/>
          <a:lstStyle/>
          <a:p>
            <a:r>
              <a:rPr lang="en-US" dirty="0" smtClean="0"/>
              <a:t>“Calling is the key to tracing the storyline of our lives and </a:t>
            </a:r>
            <a:r>
              <a:rPr lang="en-US" dirty="0" err="1" smtClean="0"/>
              <a:t>unriddling</a:t>
            </a:r>
            <a:r>
              <a:rPr lang="en-US" dirty="0" smtClean="0"/>
              <a:t> the meaning of our existence in a chaotic world.”  </a:t>
            </a:r>
            <a:r>
              <a:rPr lang="en-US" dirty="0" err="1" smtClean="0"/>
              <a:t>Os</a:t>
            </a:r>
            <a:r>
              <a:rPr lang="en-US" dirty="0" smtClean="0"/>
              <a:t> Guinness  </a:t>
            </a:r>
          </a:p>
          <a:p>
            <a:endParaRPr lang="en-US" dirty="0"/>
          </a:p>
          <a:p>
            <a:r>
              <a:rPr lang="en-US" dirty="0" smtClean="0"/>
              <a:t>“The place God calls you is where your deep gladness and the worlds deep hunger meet.”</a:t>
            </a:r>
          </a:p>
          <a:p>
            <a:r>
              <a:rPr lang="en-US" dirty="0" smtClean="0"/>
              <a:t>		Fredrick </a:t>
            </a:r>
            <a:r>
              <a:rPr lang="en-US" dirty="0" err="1" smtClean="0"/>
              <a:t>Buechner</a:t>
            </a:r>
            <a:endParaRPr lang="en-US" dirty="0" smtClean="0"/>
          </a:p>
          <a:p>
            <a:endParaRPr lang="en-US" dirty="0"/>
          </a:p>
          <a:p>
            <a:r>
              <a:rPr lang="en-US" dirty="0" smtClean="0"/>
              <a:t>*Finding a Defining Metaphor </a:t>
            </a:r>
          </a:p>
          <a:p>
            <a:endParaRPr lang="en-US" dirty="0"/>
          </a:p>
          <a:p>
            <a:r>
              <a:rPr lang="en-US" dirty="0" smtClean="0"/>
              <a:t>Peter:  Fisher of Men (LK 5) or Feeder of Sheep (</a:t>
            </a:r>
            <a:r>
              <a:rPr lang="en-US" dirty="0" err="1" smtClean="0"/>
              <a:t>Jn</a:t>
            </a:r>
            <a:r>
              <a:rPr lang="en-US" dirty="0" smtClean="0"/>
              <a:t> 21)</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13</a:t>
            </a:fld>
            <a:endParaRPr lang="en-US"/>
          </a:p>
        </p:txBody>
      </p:sp>
    </p:spTree>
    <p:extLst>
      <p:ext uri="{BB962C8B-B14F-4D97-AF65-F5344CB8AC3E}">
        <p14:creationId xmlns:p14="http://schemas.microsoft.com/office/powerpoint/2010/main" val="1604315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db_waiter1.gif"/>
          <p:cNvPicPr>
            <a:picLocks noChangeAspect="1"/>
          </p:cNvPicPr>
          <p:nvPr/>
        </p:nvPicPr>
        <p:blipFill>
          <a:blip r:embed="rId3"/>
          <a:stretch>
            <a:fillRect/>
          </a:stretch>
        </p:blipFill>
        <p:spPr>
          <a:xfrm>
            <a:off x="5142570" y="219307"/>
            <a:ext cx="2895600" cy="3810000"/>
          </a:xfrm>
          <a:prstGeom prst="rect">
            <a:avLst/>
          </a:prstGeom>
        </p:spPr>
      </p:pic>
      <p:sp>
        <p:nvSpPr>
          <p:cNvPr id="2" name="Title 1"/>
          <p:cNvSpPr>
            <a:spLocks noGrp="1"/>
          </p:cNvSpPr>
          <p:nvPr>
            <p:ph type="title"/>
          </p:nvPr>
        </p:nvSpPr>
        <p:spPr/>
        <p:txBody>
          <a:bodyPr/>
          <a:lstStyle/>
          <a:p>
            <a:r>
              <a:rPr lang="en-US" dirty="0" smtClean="0"/>
              <a:t>What Metaphor would you use? </a:t>
            </a:r>
            <a:endParaRPr lang="en-US" dirty="0"/>
          </a:p>
        </p:txBody>
      </p:sp>
      <p:sp>
        <p:nvSpPr>
          <p:cNvPr id="4" name="Text Placeholder 3"/>
          <p:cNvSpPr>
            <a:spLocks noGrp="1"/>
          </p:cNvSpPr>
          <p:nvPr>
            <p:ph type="body" sz="quarter" idx="13"/>
          </p:nvPr>
        </p:nvSpPr>
        <p:spPr/>
        <p:txBody>
          <a:bodyPr/>
          <a:lstStyle/>
          <a:p>
            <a:endParaRPr lang="en-US" dirty="0"/>
          </a:p>
        </p:txBody>
      </p:sp>
      <p:pic>
        <p:nvPicPr>
          <p:cNvPr id="8" name="Content Placeholder 7" descr="delivery-man.jpg"/>
          <p:cNvPicPr>
            <a:picLocks noGrp="1" noChangeAspect="1"/>
          </p:cNvPicPr>
          <p:nvPr>
            <p:ph sz="quarter" idx="15"/>
          </p:nvPr>
        </p:nvPicPr>
        <p:blipFill>
          <a:blip r:embed="rId4"/>
          <a:stretch>
            <a:fillRect/>
          </a:stretch>
        </p:blipFill>
        <p:spPr>
          <a:xfrm>
            <a:off x="323386" y="3247328"/>
            <a:ext cx="2857500" cy="2857500"/>
          </a:xfrm>
        </p:spPr>
      </p:pic>
      <p:pic>
        <p:nvPicPr>
          <p:cNvPr id="9" name="Content Placeholder 8" descr="megaphone.jpg"/>
          <p:cNvPicPr>
            <a:picLocks noGrp="1" noChangeAspect="1"/>
          </p:cNvPicPr>
          <p:nvPr>
            <p:ph sz="quarter" idx="16"/>
          </p:nvPr>
        </p:nvPicPr>
        <p:blipFill>
          <a:blip r:embed="rId5"/>
          <a:srcRect l="28121" r="16731"/>
          <a:stretch>
            <a:fillRect/>
          </a:stretch>
        </p:blipFill>
        <p:spPr>
          <a:xfrm>
            <a:off x="5229921" y="4028898"/>
            <a:ext cx="1996068" cy="2164159"/>
          </a:xfrm>
        </p:spPr>
      </p:pic>
      <p:sp>
        <p:nvSpPr>
          <p:cNvPr id="7" name="Slide Number Placeholder 6"/>
          <p:cNvSpPr>
            <a:spLocks noGrp="1"/>
          </p:cNvSpPr>
          <p:nvPr>
            <p:ph type="sldNum" sz="quarter" idx="17"/>
          </p:nvPr>
        </p:nvSpPr>
        <p:spPr/>
        <p:txBody>
          <a:bodyPr/>
          <a:lstStyle/>
          <a:p>
            <a:fld id="{53CBD23D-AC1C-4AAF-81A2-05A66E8F355A}" type="slidenum">
              <a:rPr lang="en-US" smtClean="0"/>
              <a:pPr/>
              <a:t>14</a:t>
            </a:fld>
            <a:endParaRPr lang="en-US"/>
          </a:p>
        </p:txBody>
      </p:sp>
      <p:pic>
        <p:nvPicPr>
          <p:cNvPr id="10" name="Picture 9" descr="Angry-preacher-via-Shutterstock.png"/>
          <p:cNvPicPr>
            <a:picLocks noChangeAspect="1"/>
          </p:cNvPicPr>
          <p:nvPr/>
        </p:nvPicPr>
        <p:blipFill>
          <a:blip r:embed="rId6"/>
          <a:srcRect l="16222" t="8823" r="26656"/>
          <a:stretch>
            <a:fillRect/>
          </a:stretch>
        </p:blipFill>
        <p:spPr>
          <a:xfrm>
            <a:off x="3155795" y="869796"/>
            <a:ext cx="1781364" cy="2375209"/>
          </a:xfrm>
          <a:prstGeom prst="rect">
            <a:avLst/>
          </a:prstGeom>
        </p:spPr>
      </p:pic>
      <p:pic>
        <p:nvPicPr>
          <p:cNvPr id="11" name="Picture 10" descr="Shepherd-and-sheep1.jpg"/>
          <p:cNvPicPr>
            <a:picLocks noChangeAspect="1"/>
          </p:cNvPicPr>
          <p:nvPr/>
        </p:nvPicPr>
        <p:blipFill>
          <a:blip r:embed="rId7"/>
          <a:srcRect b="23408"/>
          <a:stretch>
            <a:fillRect/>
          </a:stretch>
        </p:blipFill>
        <p:spPr>
          <a:xfrm>
            <a:off x="2279612" y="3635532"/>
            <a:ext cx="2733675" cy="2553397"/>
          </a:xfrm>
          <a:prstGeom prst="rect">
            <a:avLst/>
          </a:prstGeom>
        </p:spPr>
      </p:pic>
      <p:pic>
        <p:nvPicPr>
          <p:cNvPr id="13" name="Picture 12" descr="Used-Car-Salesman.jpg"/>
          <p:cNvPicPr>
            <a:picLocks noChangeAspect="1"/>
          </p:cNvPicPr>
          <p:nvPr/>
        </p:nvPicPr>
        <p:blipFill>
          <a:blip r:embed="rId8"/>
          <a:srcRect l="14503" t="2830" r="22561" b="14006"/>
          <a:stretch>
            <a:fillRect/>
          </a:stretch>
        </p:blipFill>
        <p:spPr>
          <a:xfrm>
            <a:off x="267631" y="869795"/>
            <a:ext cx="2720897" cy="2381961"/>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Instrument in God’s Hands</a:t>
            </a:r>
            <a:endParaRPr lang="en-US" dirty="0"/>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sp>
        <p:nvSpPr>
          <p:cNvPr id="7" name="Slide Number Placeholder 6"/>
          <p:cNvSpPr>
            <a:spLocks noGrp="1"/>
          </p:cNvSpPr>
          <p:nvPr>
            <p:ph type="sldNum" sz="quarter" idx="17"/>
          </p:nvPr>
        </p:nvSpPr>
        <p:spPr/>
        <p:txBody>
          <a:bodyPr/>
          <a:lstStyle/>
          <a:p>
            <a:fld id="{53CBD23D-AC1C-4AAF-81A2-05A66E8F355A}" type="slidenum">
              <a:rPr lang="en-US" smtClean="0"/>
              <a:pPr/>
              <a:t>15</a:t>
            </a:fld>
            <a:endParaRPr lang="en-US"/>
          </a:p>
        </p:txBody>
      </p:sp>
      <p:sp>
        <p:nvSpPr>
          <p:cNvPr id="10" name="Content Placeholder 9"/>
          <p:cNvSpPr>
            <a:spLocks noGrp="1"/>
          </p:cNvSpPr>
          <p:nvPr>
            <p:ph sz="quarter" idx="16"/>
          </p:nvPr>
        </p:nvSpPr>
        <p:spPr/>
        <p:txBody>
          <a:bodyPr/>
          <a:lstStyle/>
          <a:p>
            <a:endParaRPr lang="en-US"/>
          </a:p>
        </p:txBody>
      </p:sp>
      <p:pic>
        <p:nvPicPr>
          <p:cNvPr id="12" name="Content Placeholder 11" descr="John_Coltrane_03.jpg"/>
          <p:cNvPicPr>
            <a:picLocks noGrp="1" noChangeAspect="1"/>
          </p:cNvPicPr>
          <p:nvPr>
            <p:ph sz="quarter" idx="15"/>
          </p:nvPr>
        </p:nvPicPr>
        <p:blipFill>
          <a:blip r:embed="rId3"/>
          <a:stretch>
            <a:fillRect/>
          </a:stretch>
        </p:blipFill>
        <p:spPr>
          <a:xfrm>
            <a:off x="334537" y="1137427"/>
            <a:ext cx="7817005" cy="4397065"/>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illy.jpg"/>
          <p:cNvPicPr>
            <a:picLocks noGrp="1" noChangeAspect="1"/>
          </p:cNvPicPr>
          <p:nvPr>
            <p:ph idx="1"/>
          </p:nvPr>
        </p:nvPicPr>
        <p:blipFill>
          <a:blip r:embed="rId3"/>
          <a:stretch>
            <a:fillRect/>
          </a:stretch>
        </p:blipFill>
        <p:spPr>
          <a:xfrm>
            <a:off x="441354" y="343649"/>
            <a:ext cx="7309078" cy="5482665"/>
          </a:xfrm>
        </p:spPr>
      </p:pic>
      <p:sp>
        <p:nvSpPr>
          <p:cNvPr id="4" name="Slide Number Placeholder 3"/>
          <p:cNvSpPr>
            <a:spLocks noGrp="1"/>
          </p:cNvSpPr>
          <p:nvPr>
            <p:ph type="sldNum" sz="quarter" idx="10"/>
          </p:nvPr>
        </p:nvSpPr>
        <p:spPr/>
        <p:txBody>
          <a:bodyPr/>
          <a:lstStyle/>
          <a:p>
            <a:fld id="{0720D076-B867-4310-B849-9D67C90AB3E4}" type="slidenum">
              <a:rPr lang="en-US" smtClean="0"/>
              <a:pPr/>
              <a:t>16</a:t>
            </a:fld>
            <a:endParaRPr lang="en-US"/>
          </a:p>
        </p:txBody>
      </p:sp>
    </p:spTree>
    <p:extLst>
      <p:ext uri="{BB962C8B-B14F-4D97-AF65-F5344CB8AC3E}">
        <p14:creationId xmlns:p14="http://schemas.microsoft.com/office/powerpoint/2010/main" val="22677080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Rhetoric: Art of Persuasion</a:t>
            </a:r>
            <a:endParaRPr lang="en-US" dirty="0"/>
          </a:p>
        </p:txBody>
      </p:sp>
      <p:sp>
        <p:nvSpPr>
          <p:cNvPr id="5" name="Content Placeholder 4"/>
          <p:cNvSpPr>
            <a:spLocks noGrp="1"/>
          </p:cNvSpPr>
          <p:nvPr>
            <p:ph idx="1"/>
          </p:nvPr>
        </p:nvSpPr>
        <p:spPr>
          <a:xfrm>
            <a:off x="345142" y="1424454"/>
            <a:ext cx="7400925" cy="4714874"/>
          </a:xfrm>
        </p:spPr>
        <p:txBody>
          <a:bodyPr/>
          <a:lstStyle/>
          <a:p>
            <a:r>
              <a:rPr lang="en-US" sz="3000" dirty="0" smtClean="0"/>
              <a:t>Ethos:  Credible</a:t>
            </a:r>
          </a:p>
          <a:p>
            <a:endParaRPr lang="en-US" sz="3000" dirty="0"/>
          </a:p>
          <a:p>
            <a:r>
              <a:rPr lang="en-US" sz="3000" dirty="0" smtClean="0"/>
              <a:t>Pathos:  Emotion</a:t>
            </a:r>
          </a:p>
          <a:p>
            <a:endParaRPr lang="en-US" sz="3000" dirty="0"/>
          </a:p>
          <a:p>
            <a:r>
              <a:rPr lang="en-US" sz="3000" dirty="0" smtClean="0"/>
              <a:t>Logos:  Logic</a:t>
            </a:r>
          </a:p>
          <a:p>
            <a:endParaRPr lang="en-US" sz="3000" dirty="0"/>
          </a:p>
          <a:p>
            <a:r>
              <a:rPr lang="en-US" sz="3000" dirty="0" err="1" smtClean="0"/>
              <a:t>Kairos</a:t>
            </a:r>
            <a:r>
              <a:rPr lang="en-US" sz="3000" dirty="0"/>
              <a:t>:  Time</a:t>
            </a:r>
          </a:p>
          <a:p>
            <a:endParaRPr lang="en-US" dirty="0"/>
          </a:p>
        </p:txBody>
      </p:sp>
      <p:sp>
        <p:nvSpPr>
          <p:cNvPr id="7" name="Slide Number Placeholder 6"/>
          <p:cNvSpPr>
            <a:spLocks noGrp="1"/>
          </p:cNvSpPr>
          <p:nvPr>
            <p:ph type="sldNum" sz="quarter" idx="10"/>
          </p:nvPr>
        </p:nvSpPr>
        <p:spPr/>
        <p:txBody>
          <a:bodyPr/>
          <a:lstStyle/>
          <a:p>
            <a:fld id="{53CBD23D-AC1C-4AAF-81A2-05A66E8F355A}" type="slidenum">
              <a:rPr lang="en-US" smtClean="0"/>
              <a:pPr/>
              <a:t>17</a:t>
            </a:fld>
            <a:endParaRPr lang="en-US"/>
          </a:p>
        </p:txBody>
      </p:sp>
      <p:sp>
        <p:nvSpPr>
          <p:cNvPr id="4" name="Text Placeholder 3"/>
          <p:cNvSpPr>
            <a:spLocks noGrp="1"/>
          </p:cNvSpPr>
          <p:nvPr>
            <p:ph type="body" sz="quarter" idx="4294967295"/>
          </p:nvPr>
        </p:nvSpPr>
        <p:spPr>
          <a:xfrm>
            <a:off x="298825" y="815137"/>
            <a:ext cx="3617913" cy="663575"/>
          </a:xfrm>
        </p:spPr>
        <p:txBody>
          <a:bodyPr/>
          <a:lstStyle/>
          <a:p>
            <a:r>
              <a:rPr lang="en-US" sz="2800" u="sng" dirty="0" smtClean="0"/>
              <a:t>4 Rhetorical Appeals</a:t>
            </a:r>
            <a:endParaRPr lang="en-US" sz="2800" u="sng" dirty="0"/>
          </a:p>
        </p:txBody>
      </p:sp>
      <p:sp>
        <p:nvSpPr>
          <p:cNvPr id="6" name="Content Placeholder 5"/>
          <p:cNvSpPr>
            <a:spLocks noGrp="1"/>
          </p:cNvSpPr>
          <p:nvPr>
            <p:ph sz="quarter" idx="4294967295"/>
          </p:nvPr>
        </p:nvSpPr>
        <p:spPr>
          <a:xfrm>
            <a:off x="3810000" y="1344333"/>
            <a:ext cx="4572000" cy="4121150"/>
          </a:xfrm>
        </p:spPr>
        <p:txBody>
          <a:bodyPr/>
          <a:lstStyle/>
          <a:p>
            <a:r>
              <a:rPr lang="en-US" sz="2800" dirty="0" smtClean="0"/>
              <a:t>	You are the Chaplain at this place and time to teach this Word to these People.  </a:t>
            </a:r>
          </a:p>
          <a:p>
            <a:endParaRPr lang="en-US" sz="2800" dirty="0"/>
          </a:p>
          <a:p>
            <a:r>
              <a:rPr lang="en-US" sz="2800" dirty="0" smtClean="0"/>
              <a:t>	What do they need to hear and how will you present it?  </a:t>
            </a:r>
            <a:endParaRPr lang="en-US" sz="2800" dirty="0"/>
          </a:p>
        </p:txBody>
      </p:sp>
    </p:spTree>
    <p:extLst>
      <p:ext uri="{BB962C8B-B14F-4D97-AF65-F5344CB8AC3E}">
        <p14:creationId xmlns:p14="http://schemas.microsoft.com/office/powerpoint/2010/main" val="39859377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hone-1024x67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3157" y="123192"/>
            <a:ext cx="3675400" cy="2437106"/>
          </a:xfrm>
          <a:prstGeom prst="rect">
            <a:avLst/>
          </a:prstGeom>
        </p:spPr>
      </p:pic>
      <p:sp>
        <p:nvSpPr>
          <p:cNvPr id="2" name="Title 1"/>
          <p:cNvSpPr>
            <a:spLocks noGrp="1"/>
          </p:cNvSpPr>
          <p:nvPr>
            <p:ph type="title"/>
          </p:nvPr>
        </p:nvSpPr>
        <p:spPr/>
        <p:txBody>
          <a:bodyPr/>
          <a:lstStyle/>
          <a:p>
            <a:r>
              <a:rPr lang="en-US" dirty="0" smtClean="0"/>
              <a:t>Simplify and Explain Your call</a:t>
            </a:r>
            <a:endParaRPr lang="en-US" dirty="0"/>
          </a:p>
        </p:txBody>
      </p:sp>
      <p:sp>
        <p:nvSpPr>
          <p:cNvPr id="3" name="Content Placeholder 2"/>
          <p:cNvSpPr>
            <a:spLocks noGrp="1"/>
          </p:cNvSpPr>
          <p:nvPr>
            <p:ph idx="1"/>
          </p:nvPr>
        </p:nvSpPr>
        <p:spPr>
          <a:xfrm>
            <a:off x="332813" y="1084951"/>
            <a:ext cx="7400925" cy="6990445"/>
          </a:xfrm>
        </p:spPr>
        <p:txBody>
          <a:bodyPr/>
          <a:lstStyle/>
          <a:p>
            <a:r>
              <a:rPr lang="en-US" dirty="0" smtClean="0"/>
              <a:t>How did you know you were called?  </a:t>
            </a:r>
          </a:p>
          <a:p>
            <a:r>
              <a:rPr lang="en-US" dirty="0" smtClean="0"/>
              <a:t>	-Ministry and Military?</a:t>
            </a:r>
          </a:p>
          <a:p>
            <a:endParaRPr lang="en-US" dirty="0"/>
          </a:p>
          <a:p>
            <a:endParaRPr lang="en-US" dirty="0"/>
          </a:p>
          <a:p>
            <a:r>
              <a:rPr lang="en-US" dirty="0" smtClean="0"/>
              <a:t>How does preaching fit into your call to ministry?</a:t>
            </a:r>
          </a:p>
          <a:p>
            <a:endParaRPr lang="en-US" dirty="0" smtClean="0"/>
          </a:p>
          <a:p>
            <a:endParaRPr lang="en-US" dirty="0" smtClean="0"/>
          </a:p>
          <a:p>
            <a:r>
              <a:rPr lang="en-US" dirty="0" smtClean="0"/>
              <a:t>Take 5 min and write answers on a card, then we will discuss</a:t>
            </a:r>
            <a:r>
              <a:rPr lang="en-US" dirty="0"/>
              <a:t> </a:t>
            </a:r>
            <a:r>
              <a:rPr lang="en-US" dirty="0" smtClean="0"/>
              <a:t>as a group. </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18</a:t>
            </a:fld>
            <a:endParaRPr lang="en-US"/>
          </a:p>
        </p:txBody>
      </p:sp>
    </p:spTree>
    <p:extLst>
      <p:ext uri="{BB962C8B-B14F-4D97-AF65-F5344CB8AC3E}">
        <p14:creationId xmlns:p14="http://schemas.microsoft.com/office/powerpoint/2010/main" val="3080581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Pastoral Presence is the integration of the whole Person</a:t>
            </a:r>
            <a:endParaRPr lang="en-US" dirty="0"/>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sp>
        <p:nvSpPr>
          <p:cNvPr id="6" name="Content Placeholder 5"/>
          <p:cNvSpPr>
            <a:spLocks noGrp="1"/>
          </p:cNvSpPr>
          <p:nvPr>
            <p:ph sz="quarter" idx="16"/>
          </p:nvPr>
        </p:nvSpPr>
        <p:spPr/>
        <p:txBody>
          <a:bodyPr/>
          <a:lstStyle/>
          <a:p>
            <a:endParaRPr lang="en-US"/>
          </a:p>
        </p:txBody>
      </p:sp>
      <p:sp>
        <p:nvSpPr>
          <p:cNvPr id="7" name="Slide Number Placeholder 6"/>
          <p:cNvSpPr>
            <a:spLocks noGrp="1"/>
          </p:cNvSpPr>
          <p:nvPr>
            <p:ph type="sldNum" sz="quarter" idx="17"/>
          </p:nvPr>
        </p:nvSpPr>
        <p:spPr/>
        <p:txBody>
          <a:bodyPr/>
          <a:lstStyle/>
          <a:p>
            <a:fld id="{53CBD23D-AC1C-4AAF-81A2-05A66E8F355A}" type="slidenum">
              <a:rPr lang="en-US" smtClean="0"/>
              <a:pPr/>
              <a:t>19</a:t>
            </a:fld>
            <a:endParaRPr lang="en-US"/>
          </a:p>
        </p:txBody>
      </p:sp>
      <p:pic>
        <p:nvPicPr>
          <p:cNvPr id="8" name="Content Placeholder 7" descr="-body-mind-soul-spirit.jpg"/>
          <p:cNvPicPr>
            <a:picLocks noGrp="1" noChangeAspect="1"/>
          </p:cNvPicPr>
          <p:nvPr>
            <p:ph sz="quarter" idx="15"/>
          </p:nvPr>
        </p:nvPicPr>
        <p:blipFill>
          <a:blip r:embed="rId3"/>
          <a:srcRect l="7805" t="5091" r="9634" b="8018"/>
          <a:stretch>
            <a:fillRect/>
          </a:stretch>
        </p:blipFill>
        <p:spPr>
          <a:xfrm>
            <a:off x="468352" y="1189156"/>
            <a:ext cx="6846848" cy="480395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Cultivation of the Person will</a:t>
            </a:r>
            <a:endParaRPr lang="en-US" dirty="0"/>
          </a:p>
        </p:txBody>
      </p:sp>
      <p:sp>
        <p:nvSpPr>
          <p:cNvPr id="4" name="Text Placeholder 3"/>
          <p:cNvSpPr>
            <a:spLocks noGrp="1"/>
          </p:cNvSpPr>
          <p:nvPr>
            <p:ph type="body" sz="quarter" idx="13"/>
          </p:nvPr>
        </p:nvSpPr>
        <p:spPr/>
        <p:txBody>
          <a:bodyPr/>
          <a:lstStyle/>
          <a:p>
            <a:endParaRPr lang="en-US" dirty="0"/>
          </a:p>
        </p:txBody>
      </p:sp>
      <p:pic>
        <p:nvPicPr>
          <p:cNvPr id="8" name="Content Placeholder 7" descr="amplify_logo_-_final_-_sm.png"/>
          <p:cNvPicPr>
            <a:picLocks noGrp="1" noChangeAspect="1"/>
          </p:cNvPicPr>
          <p:nvPr>
            <p:ph sz="quarter" idx="15"/>
          </p:nvPr>
        </p:nvPicPr>
        <p:blipFill>
          <a:blip r:embed="rId3"/>
          <a:stretch>
            <a:fillRect/>
          </a:stretch>
        </p:blipFill>
        <p:spPr>
          <a:xfrm>
            <a:off x="2028589" y="1126274"/>
            <a:ext cx="4625333" cy="2798325"/>
          </a:xfrm>
        </p:spPr>
      </p:pic>
      <p:sp>
        <p:nvSpPr>
          <p:cNvPr id="6" name="Content Placeholder 5"/>
          <p:cNvSpPr>
            <a:spLocks noGrp="1"/>
          </p:cNvSpPr>
          <p:nvPr>
            <p:ph sz="quarter" idx="16"/>
          </p:nvPr>
        </p:nvSpPr>
        <p:spPr>
          <a:xfrm>
            <a:off x="724830" y="4081346"/>
            <a:ext cx="6984071" cy="1862254"/>
          </a:xfrm>
        </p:spPr>
        <p:txBody>
          <a:bodyPr/>
          <a:lstStyle/>
          <a:p>
            <a:r>
              <a:rPr lang="en-US" sz="6600" dirty="0" smtClean="0"/>
              <a:t>		the Message!</a:t>
            </a:r>
            <a:endParaRPr lang="en-US" sz="6600"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remove your helmut.jpg"/>
          <p:cNvPicPr>
            <a:picLocks noGrp="1" noChangeAspect="1"/>
          </p:cNvPicPr>
          <p:nvPr>
            <p:ph sz="quarter" idx="15"/>
          </p:nvPr>
        </p:nvPicPr>
        <p:blipFill>
          <a:blip r:embed="rId3"/>
          <a:stretch>
            <a:fillRect/>
          </a:stretch>
        </p:blipFill>
        <p:spPr>
          <a:xfrm>
            <a:off x="3626936" y="196542"/>
            <a:ext cx="4346187" cy="5650043"/>
          </a:xfrm>
        </p:spPr>
      </p:pic>
      <p:sp>
        <p:nvSpPr>
          <p:cNvPr id="2" name="Title 1"/>
          <p:cNvSpPr>
            <a:spLocks noGrp="1"/>
          </p:cNvSpPr>
          <p:nvPr>
            <p:ph type="title"/>
          </p:nvPr>
        </p:nvSpPr>
        <p:spPr>
          <a:xfrm>
            <a:off x="245328" y="274638"/>
            <a:ext cx="7460398" cy="595158"/>
          </a:xfrm>
        </p:spPr>
        <p:txBody>
          <a:bodyPr/>
          <a:lstStyle/>
          <a:p>
            <a:r>
              <a:rPr lang="en-US" dirty="0" smtClean="0"/>
              <a:t>What’s Your Name? </a:t>
            </a:r>
            <a:endParaRPr lang="en-US"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21</a:t>
            </a:fld>
            <a:endParaRPr lang="en-US"/>
          </a:p>
        </p:txBody>
      </p:sp>
      <p:sp>
        <p:nvSpPr>
          <p:cNvPr id="10" name="Content Placeholder 9"/>
          <p:cNvSpPr>
            <a:spLocks noGrp="1"/>
          </p:cNvSpPr>
          <p:nvPr>
            <p:ph sz="quarter" idx="16"/>
          </p:nvPr>
        </p:nvSpPr>
        <p:spPr/>
        <p:txBody>
          <a:bodyPr/>
          <a:lstStyle/>
          <a:p>
            <a:endParaRPr lang="en-US" dirty="0"/>
          </a:p>
        </p:txBody>
      </p:sp>
      <p:sp>
        <p:nvSpPr>
          <p:cNvPr id="13" name="Text Placeholder 12"/>
          <p:cNvSpPr>
            <a:spLocks noGrp="1"/>
          </p:cNvSpPr>
          <p:nvPr>
            <p:ph type="body" sz="quarter" idx="3"/>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t>SUMMARY</a:t>
            </a:r>
          </a:p>
        </p:txBody>
      </p:sp>
      <p:sp>
        <p:nvSpPr>
          <p:cNvPr id="20483" name="Content Placeholder 2"/>
          <p:cNvSpPr>
            <a:spLocks noGrp="1"/>
          </p:cNvSpPr>
          <p:nvPr>
            <p:ph idx="1"/>
          </p:nvPr>
        </p:nvSpPr>
        <p:spPr bwMode="auto">
          <a:xfrm>
            <a:off x="345142" y="1215278"/>
            <a:ext cx="7755066" cy="4714874"/>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en-US" b="1" i="1" dirty="0" smtClean="0"/>
              <a:t>What we covered today:</a:t>
            </a:r>
          </a:p>
          <a:p>
            <a:pPr>
              <a:buFontTx/>
              <a:buNone/>
            </a:pPr>
            <a:endParaRPr lang="en-US" b="1" i="1" dirty="0" smtClean="0"/>
          </a:p>
          <a:p>
            <a:r>
              <a:rPr lang="en-US" b="1" i="1" dirty="0" smtClean="0"/>
              <a:t>The IMPORTANCE of</a:t>
            </a:r>
          </a:p>
          <a:p>
            <a:endParaRPr lang="en-US" b="1" i="1" dirty="0" smtClean="0"/>
          </a:p>
          <a:p>
            <a:pPr>
              <a:buFont typeface="Arial" pitchFamily="34" charset="0"/>
              <a:buChar char="•"/>
            </a:pPr>
            <a:r>
              <a:rPr lang="en-US" b="1" i="1" dirty="0"/>
              <a:t> </a:t>
            </a:r>
            <a:r>
              <a:rPr lang="en-US" b="1" i="1" dirty="0" smtClean="0"/>
              <a:t> Pastoral Presence in Sacred Communication</a:t>
            </a:r>
          </a:p>
          <a:p>
            <a:pPr>
              <a:buFont typeface="Arial" pitchFamily="34" charset="0"/>
              <a:buChar char="•"/>
            </a:pPr>
            <a:r>
              <a:rPr lang="en-US" b="1" i="1" dirty="0" smtClean="0"/>
              <a:t>  Ways the presenter affects the presentation</a:t>
            </a:r>
          </a:p>
          <a:p>
            <a:pPr>
              <a:buFont typeface="Arial" pitchFamily="34" charset="0"/>
              <a:buChar char="•"/>
            </a:pPr>
            <a:r>
              <a:rPr lang="en-US" b="1" i="1" dirty="0"/>
              <a:t> </a:t>
            </a:r>
            <a:r>
              <a:rPr lang="en-US" b="1" i="1" dirty="0" smtClean="0"/>
              <a:t> Pastoral Metaphors and connection to calling</a:t>
            </a:r>
          </a:p>
          <a:p>
            <a:pPr>
              <a:buFont typeface="Arial" pitchFamily="34" charset="0"/>
              <a:buChar char="•"/>
            </a:pPr>
            <a:r>
              <a:rPr lang="en-US" b="1" i="1" dirty="0" smtClean="0"/>
              <a:t>  Cultivation of the person as foundation for the   message. </a:t>
            </a:r>
          </a:p>
          <a:p>
            <a:pPr>
              <a:buFontTx/>
              <a:buNone/>
            </a:pPr>
            <a:endParaRPr lang="en-US" b="1" i="1" dirty="0" smtClean="0"/>
          </a:p>
          <a:p>
            <a:pPr>
              <a:buFontTx/>
              <a:buNone/>
            </a:pPr>
            <a:endParaRPr lang="en-US" i="1" dirty="0" smtClean="0"/>
          </a:p>
          <a:p>
            <a:pPr>
              <a:buFont typeface="Arial" pitchFamily="34" charset="0"/>
              <a:buChar char="•"/>
            </a:pPr>
            <a:endParaRPr lang="en-US" dirty="0" smtClean="0"/>
          </a:p>
          <a:p>
            <a:pPr algn="ctr">
              <a:buFontTx/>
              <a:buNone/>
            </a:pPr>
            <a:endParaRPr lang="en-US" dirty="0" smtClean="0"/>
          </a:p>
        </p:txBody>
      </p:sp>
      <p:sp>
        <p:nvSpPr>
          <p:cNvPr id="2" name="Slide Number Placeholder 1"/>
          <p:cNvSpPr>
            <a:spLocks noGrp="1"/>
          </p:cNvSpPr>
          <p:nvPr>
            <p:ph type="sldNum" sz="quarter" idx="10"/>
          </p:nvPr>
        </p:nvSpPr>
        <p:spPr/>
        <p:txBody>
          <a:bodyPr/>
          <a:lstStyle/>
          <a:p>
            <a:fld id="{0720D076-B867-4310-B849-9D67C90AB3E4}"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4EB2764-F635-4511-9176-602B71FBB70D}" type="slidenum">
              <a:rPr lang="en-US"/>
              <a:pPr>
                <a:defRPr/>
              </a:pPr>
              <a:t>23</a:t>
            </a:fld>
            <a:endParaRPr lang="en-US" dirty="0"/>
          </a:p>
        </p:txBody>
      </p:sp>
      <p:sp>
        <p:nvSpPr>
          <p:cNvPr id="1111042" name="Rectangle 2"/>
          <p:cNvSpPr>
            <a:spLocks noGrp="1" noChangeArrowheads="1"/>
          </p:cNvSpPr>
          <p:nvPr>
            <p:ph type="title"/>
          </p:nvPr>
        </p:nvSpPr>
        <p:spPr bwMode="auto">
          <a:xfrm>
            <a:off x="331077" y="274638"/>
            <a:ext cx="7898524"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Terminal Learning Objective (TLO)</a:t>
            </a:r>
          </a:p>
        </p:txBody>
      </p:sp>
      <p:sp>
        <p:nvSpPr>
          <p:cNvPr id="3076" name="Rectangle 3"/>
          <p:cNvSpPr>
            <a:spLocks noGrp="1" noChangeArrowheads="1"/>
          </p:cNvSpPr>
          <p:nvPr>
            <p:ph type="body" idx="1"/>
          </p:nvPr>
        </p:nvSpPr>
        <p:spPr bwMode="auto">
          <a:xfrm>
            <a:off x="266314" y="1215278"/>
            <a:ext cx="7963287" cy="4714874"/>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b="1" dirty="0" smtClean="0"/>
              <a:t>ACTION</a:t>
            </a:r>
            <a:r>
              <a:rPr lang="en-US" dirty="0" smtClean="0"/>
              <a:t>: Analyze Pastoral Presence in Sacred </a:t>
            </a:r>
            <a:r>
              <a:rPr lang="en-US" dirty="0" err="1" smtClean="0"/>
              <a:t>Comms</a:t>
            </a:r>
            <a:endParaRPr lang="en-US" dirty="0" smtClean="0"/>
          </a:p>
          <a:p>
            <a:pPr>
              <a:lnSpc>
                <a:spcPct val="90000"/>
              </a:lnSpc>
            </a:pPr>
            <a:endParaRPr lang="en-US" dirty="0" smtClean="0"/>
          </a:p>
          <a:p>
            <a:pPr>
              <a:lnSpc>
                <a:spcPct val="90000"/>
              </a:lnSpc>
            </a:pPr>
            <a:r>
              <a:rPr lang="en-US" b="1" dirty="0"/>
              <a:t>C</a:t>
            </a:r>
            <a:r>
              <a:rPr lang="en-US" b="1" dirty="0" smtClean="0"/>
              <a:t>ONDITIONS</a:t>
            </a:r>
            <a:r>
              <a:rPr lang="en-US" dirty="0" smtClean="0"/>
              <a:t>: Given pre-reading, classroom instruction in a classroom setting.</a:t>
            </a:r>
          </a:p>
          <a:p>
            <a:pPr>
              <a:lnSpc>
                <a:spcPct val="90000"/>
              </a:lnSpc>
            </a:pPr>
            <a:endParaRPr lang="en-US" b="1" dirty="0" smtClean="0"/>
          </a:p>
          <a:p>
            <a:pPr>
              <a:lnSpc>
                <a:spcPct val="90000"/>
              </a:lnSpc>
            </a:pPr>
            <a:r>
              <a:rPr lang="en-US" b="1" dirty="0" smtClean="0"/>
              <a:t>STANDARD</a:t>
            </a:r>
            <a:r>
              <a:rPr lang="en-US" dirty="0" smtClean="0"/>
              <a:t>:</a:t>
            </a:r>
            <a:r>
              <a:rPr lang="en-GB" dirty="0" smtClean="0">
                <a:cs typeface="Arial" charset="0"/>
              </a:rPr>
              <a:t> Analysis includes:</a:t>
            </a:r>
          </a:p>
          <a:p>
            <a:pPr>
              <a:lnSpc>
                <a:spcPct val="90000"/>
              </a:lnSpc>
            </a:pPr>
            <a:r>
              <a:rPr lang="en-US" dirty="0" smtClean="0"/>
              <a:t>*Distinguish </a:t>
            </a:r>
            <a:r>
              <a:rPr lang="en-US" dirty="0"/>
              <a:t>ways a Presenter affects the </a:t>
            </a:r>
            <a:r>
              <a:rPr lang="en-US" dirty="0" smtClean="0"/>
              <a:t>Presentation</a:t>
            </a:r>
          </a:p>
          <a:p>
            <a:pPr>
              <a:lnSpc>
                <a:spcPct val="90000"/>
              </a:lnSpc>
            </a:pPr>
            <a:r>
              <a:rPr lang="en-US" dirty="0" smtClean="0"/>
              <a:t>*Compare </a:t>
            </a:r>
            <a:r>
              <a:rPr lang="en-US" dirty="0"/>
              <a:t>Pastoral </a:t>
            </a:r>
            <a:r>
              <a:rPr lang="en-US" dirty="0" smtClean="0"/>
              <a:t>Metaphors</a:t>
            </a:r>
          </a:p>
          <a:p>
            <a:pPr>
              <a:lnSpc>
                <a:spcPct val="90000"/>
              </a:lnSpc>
            </a:pPr>
            <a:r>
              <a:rPr lang="en-US" dirty="0" smtClean="0">
                <a:cs typeface="Arial" charset="0"/>
              </a:rPr>
              <a:t>*Simplify and explain personal calling</a:t>
            </a:r>
          </a:p>
          <a:p>
            <a:pPr>
              <a:lnSpc>
                <a:spcPct val="90000"/>
              </a:lnSpc>
            </a:pPr>
            <a:r>
              <a:rPr lang="en-US" dirty="0" smtClean="0">
                <a:cs typeface="Arial" charset="0"/>
              </a:rPr>
              <a:t>*</a:t>
            </a:r>
            <a:r>
              <a:rPr lang="en-US" dirty="0"/>
              <a:t>Examine Spiritual practices </a:t>
            </a:r>
            <a:r>
              <a:rPr lang="en-US" dirty="0" smtClean="0"/>
              <a:t>IOT develop </a:t>
            </a:r>
            <a:r>
              <a:rPr lang="en-US" dirty="0"/>
              <a:t>Pastoral Presence  </a:t>
            </a:r>
          </a:p>
          <a:p>
            <a:pPr>
              <a:lnSpc>
                <a:spcPct val="90000"/>
              </a:lnSpc>
            </a:pPr>
            <a:endParaRPr lang="en-GB" dirty="0">
              <a:cs typeface="Arial" charset="0"/>
            </a:endParaRPr>
          </a:p>
        </p:txBody>
      </p:sp>
    </p:spTree>
    <p:extLst>
      <p:ext uri="{BB962C8B-B14F-4D97-AF65-F5344CB8AC3E}">
        <p14:creationId xmlns:p14="http://schemas.microsoft.com/office/powerpoint/2010/main" val="23319274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before next Class</a:t>
            </a:r>
            <a:endParaRPr lang="en-US" dirty="0"/>
          </a:p>
        </p:txBody>
      </p:sp>
      <p:sp>
        <p:nvSpPr>
          <p:cNvPr id="3" name="Text Placeholder 2"/>
          <p:cNvSpPr>
            <a:spLocks noGrp="1"/>
          </p:cNvSpPr>
          <p:nvPr>
            <p:ph type="body" sz="quarter" idx="3"/>
          </p:nvPr>
        </p:nvSpPr>
        <p:spPr/>
        <p:txBody>
          <a:bodyPr/>
          <a:lstStyle/>
          <a:p>
            <a:r>
              <a:rPr lang="en-US" dirty="0" smtClean="0"/>
              <a:t>Watch 1 Talk</a:t>
            </a:r>
          </a:p>
          <a:p>
            <a:r>
              <a:rPr lang="en-US" dirty="0"/>
              <a:t>http://www.ted.com/playlists</a:t>
            </a:r>
          </a:p>
        </p:txBody>
      </p:sp>
      <p:sp>
        <p:nvSpPr>
          <p:cNvPr id="4" name="Text Placeholder 3"/>
          <p:cNvSpPr>
            <a:spLocks noGrp="1"/>
          </p:cNvSpPr>
          <p:nvPr>
            <p:ph type="body" sz="quarter" idx="13"/>
          </p:nvPr>
        </p:nvSpPr>
        <p:spPr/>
        <p:txBody>
          <a:bodyPr/>
          <a:lstStyle/>
          <a:p>
            <a:endParaRPr lang="en-US"/>
          </a:p>
        </p:txBody>
      </p:sp>
      <p:pic>
        <p:nvPicPr>
          <p:cNvPr id="8" name="Content Placeholder 7"/>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294486" y="1230511"/>
            <a:ext cx="3606800" cy="3606800"/>
          </a:xfrm>
        </p:spPr>
      </p:pic>
      <p:sp>
        <p:nvSpPr>
          <p:cNvPr id="6" name="Content Placeholder 5"/>
          <p:cNvSpPr>
            <a:spLocks noGrp="1"/>
          </p:cNvSpPr>
          <p:nvPr>
            <p:ph sz="quarter" idx="16"/>
          </p:nvPr>
        </p:nvSpPr>
        <p:spPr/>
        <p:txBody>
          <a:bodyPr/>
          <a:lstStyle/>
          <a:p>
            <a:r>
              <a:rPr lang="en-US" dirty="0" smtClean="0"/>
              <a:t>Take notes</a:t>
            </a:r>
          </a:p>
          <a:p>
            <a:pPr>
              <a:buAutoNum type="arabicPeriod"/>
            </a:pPr>
            <a:r>
              <a:rPr lang="en-US" dirty="0" smtClean="0"/>
              <a:t>Why you chose this talk? </a:t>
            </a:r>
          </a:p>
          <a:p>
            <a:pPr>
              <a:buAutoNum type="arabicPeriod"/>
            </a:pPr>
            <a:r>
              <a:rPr lang="en-US" dirty="0" smtClean="0"/>
              <a:t>Briefly explain talk</a:t>
            </a:r>
          </a:p>
          <a:p>
            <a:pPr marL="285750" indent="-285750">
              <a:buFont typeface="Arial" panose="020B0604020202020204" pitchFamily="34" charset="0"/>
              <a:buChar char="•"/>
            </a:pPr>
            <a:r>
              <a:rPr lang="en-US" dirty="0" smtClean="0"/>
              <a:t>Speaker (Name) style + or -</a:t>
            </a:r>
          </a:p>
          <a:p>
            <a:pPr marL="285750" indent="-285750">
              <a:buFont typeface="Arial" panose="020B0604020202020204" pitchFamily="34" charset="0"/>
              <a:buChar char="•"/>
            </a:pPr>
            <a:r>
              <a:rPr lang="en-US" dirty="0" smtClean="0"/>
              <a:t>Topic</a:t>
            </a:r>
          </a:p>
          <a:p>
            <a:pPr marL="285750" indent="-285750">
              <a:buFont typeface="Arial" panose="020B0604020202020204" pitchFamily="34" charset="0"/>
              <a:buChar char="•"/>
            </a:pPr>
            <a:r>
              <a:rPr lang="en-US" dirty="0" smtClean="0"/>
              <a:t>Main Idea or Point</a:t>
            </a:r>
          </a:p>
          <a:p>
            <a:pPr marL="285750" indent="-285750">
              <a:buFont typeface="Arial" panose="020B0604020202020204" pitchFamily="34" charset="0"/>
              <a:buChar char="•"/>
            </a:pPr>
            <a:r>
              <a:rPr lang="en-US" dirty="0" smtClean="0"/>
              <a:t>Purpose:  Why are they giving the talk?</a:t>
            </a:r>
          </a:p>
          <a:p>
            <a:pPr marL="285750" indent="-285750">
              <a:buFont typeface="Arial" panose="020B0604020202020204" pitchFamily="34" charset="0"/>
              <a:buChar char="•"/>
            </a:pPr>
            <a:r>
              <a:rPr lang="en-US" dirty="0" smtClean="0"/>
              <a:t>Best part about talk</a:t>
            </a:r>
          </a:p>
          <a:p>
            <a:pPr marL="285750" indent="-285750">
              <a:buFont typeface="Arial" panose="020B0604020202020204" pitchFamily="34" charset="0"/>
              <a:buChar char="•"/>
            </a:pPr>
            <a:r>
              <a:rPr lang="en-US" dirty="0" smtClean="0"/>
              <a:t>An area of improvement </a:t>
            </a:r>
            <a:endParaRPr lang="en-US"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24</a:t>
            </a:fld>
            <a:endParaRPr lang="en-US"/>
          </a:p>
        </p:txBody>
      </p:sp>
    </p:spTree>
    <p:extLst>
      <p:ext uri="{BB962C8B-B14F-4D97-AF65-F5344CB8AC3E}">
        <p14:creationId xmlns:p14="http://schemas.microsoft.com/office/powerpoint/2010/main" val="3514003083"/>
      </p:ext>
    </p:extLst>
  </p:cSld>
  <p:clrMapOvr>
    <a:masterClrMapping/>
  </p:clrMapOvr>
</p:sld>
</file>

<file path=ppt/theme/theme1.xml><?xml version="1.0" encoding="utf-8"?>
<a:theme xmlns:a="http://schemas.openxmlformats.org/drawingml/2006/main" name="Army_Enterprise-Dual-Brand_Vertical_Template">
  <a:themeElements>
    <a:clrScheme name="US Army">
      <a:dk1>
        <a:srgbClr val="000000"/>
      </a:dk1>
      <a:lt1>
        <a:srgbClr val="FFFFFF"/>
      </a:lt1>
      <a:dk2>
        <a:srgbClr val="57584F"/>
      </a:dk2>
      <a:lt2>
        <a:srgbClr val="BDB1A6"/>
      </a:lt2>
      <a:accent1>
        <a:srgbClr val="F9C931"/>
      </a:accent1>
      <a:accent2>
        <a:srgbClr val="778648"/>
      </a:accent2>
      <a:accent3>
        <a:srgbClr val="705C38"/>
      </a:accent3>
      <a:accent4>
        <a:srgbClr val="3E6682"/>
      </a:accent4>
      <a:accent5>
        <a:srgbClr val="663830"/>
      </a:accent5>
      <a:accent6>
        <a:srgbClr val="82786F"/>
      </a:accent6>
      <a:hlink>
        <a:srgbClr val="0070C0"/>
      </a:hlink>
      <a:folHlink>
        <a:srgbClr val="7692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1_Army_Enterprise-Dual-Brand_Vertical_Template">
  <a:themeElements>
    <a:clrScheme name="US Army">
      <a:dk1>
        <a:srgbClr val="000000"/>
      </a:dk1>
      <a:lt1>
        <a:srgbClr val="FFFFFF"/>
      </a:lt1>
      <a:dk2>
        <a:srgbClr val="57584F"/>
      </a:dk2>
      <a:lt2>
        <a:srgbClr val="BDB1A6"/>
      </a:lt2>
      <a:accent1>
        <a:srgbClr val="F9C931"/>
      </a:accent1>
      <a:accent2>
        <a:srgbClr val="778648"/>
      </a:accent2>
      <a:accent3>
        <a:srgbClr val="705C38"/>
      </a:accent3>
      <a:accent4>
        <a:srgbClr val="3E6682"/>
      </a:accent4>
      <a:accent5>
        <a:srgbClr val="663830"/>
      </a:accent5>
      <a:accent6>
        <a:srgbClr val="82786F"/>
      </a:accent6>
      <a:hlink>
        <a:srgbClr val="0070C0"/>
      </a:hlink>
      <a:folHlink>
        <a:srgbClr val="7692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Army_Enterprise-Dual-Brand_Vertical_Template</Template>
  <TotalTime>25167</TotalTime>
  <Words>1476</Words>
  <Application>Microsoft Office PowerPoint</Application>
  <PresentationFormat>On-screen Show (4:3)</PresentationFormat>
  <Paragraphs>396</Paragraphs>
  <Slides>24</Slides>
  <Notes>24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24</vt:i4>
      </vt:variant>
    </vt:vector>
  </HeadingPairs>
  <TitlesOfParts>
    <vt:vector size="29" baseType="lpstr">
      <vt:lpstr>ＭＳ Ｐゴシック</vt:lpstr>
      <vt:lpstr>Arial</vt:lpstr>
      <vt:lpstr>Wingdings</vt:lpstr>
      <vt:lpstr>Army_Enterprise-Dual-Brand_Vertical_Template</vt:lpstr>
      <vt:lpstr>1_Army_Enterprise-Dual-Brand_Vertical_Template</vt:lpstr>
      <vt:lpstr>PowerPoint Presentation</vt:lpstr>
      <vt:lpstr>Terminal Learning Objective (TLO)</vt:lpstr>
      <vt:lpstr>Administrative Data </vt:lpstr>
      <vt:lpstr>OverView</vt:lpstr>
      <vt:lpstr>Foundational Questions</vt:lpstr>
      <vt:lpstr>A Model for Developing Sacred Communication</vt:lpstr>
      <vt:lpstr>Speaker Assessment Cycle (SAC)</vt:lpstr>
      <vt:lpstr> Speaker Assessment Cycle (SAC) </vt:lpstr>
      <vt:lpstr>PowerPoint Presentation</vt:lpstr>
      <vt:lpstr>Foundational Questions</vt:lpstr>
      <vt:lpstr> “Just Be Yourself” </vt:lpstr>
      <vt:lpstr>Calling:  Why Preach?</vt:lpstr>
      <vt:lpstr>Calling:   Where God’s Purposes meet Your Passion </vt:lpstr>
      <vt:lpstr>What Metaphor would you use? </vt:lpstr>
      <vt:lpstr>An Instrument in God’s Hands</vt:lpstr>
      <vt:lpstr>PowerPoint Presentation</vt:lpstr>
      <vt:lpstr>Rhetoric: Art of Persuasion</vt:lpstr>
      <vt:lpstr>Simplify and Explain Your call</vt:lpstr>
      <vt:lpstr>Pastoral Presence is the integration of the whole Person</vt:lpstr>
      <vt:lpstr>The Cultivation of the Person will</vt:lpstr>
      <vt:lpstr>What’s Your Name? </vt:lpstr>
      <vt:lpstr>SUMMARY</vt:lpstr>
      <vt:lpstr>Terminal Learning Objective (TLO)</vt:lpstr>
      <vt:lpstr>Assignment before next Class</vt:lpstr>
    </vt:vector>
  </TitlesOfParts>
  <Company>United States Army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BACKGROUND OPTION 1 PRESENTATION TITLE HERE KEEP LEFT JUSTIFIED</dc:title>
  <dc:creator>brandon.r.moore</dc:creator>
  <cp:lastModifiedBy>brandon.r.moore</cp:lastModifiedBy>
  <cp:revision>1171</cp:revision>
  <cp:lastPrinted>2016-07-31T21:57:50Z</cp:lastPrinted>
  <dcterms:created xsi:type="dcterms:W3CDTF">2014-02-24T15:53:02Z</dcterms:created>
  <dcterms:modified xsi:type="dcterms:W3CDTF">2016-07-31T21:57:56Z</dcterms:modified>
</cp:coreProperties>
</file>