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 id="2147484252" r:id="rId2"/>
  </p:sldMasterIdLst>
  <p:notesMasterIdLst>
    <p:notesMasterId r:id="rId25"/>
  </p:notesMasterIdLst>
  <p:handoutMasterIdLst>
    <p:handoutMasterId r:id="rId26"/>
  </p:handoutMasterIdLst>
  <p:sldIdLst>
    <p:sldId id="388" r:id="rId3"/>
    <p:sldId id="356" r:id="rId4"/>
    <p:sldId id="318" r:id="rId5"/>
    <p:sldId id="337" r:id="rId6"/>
    <p:sldId id="366" r:id="rId7"/>
    <p:sldId id="362" r:id="rId8"/>
    <p:sldId id="342" r:id="rId9"/>
    <p:sldId id="365" r:id="rId10"/>
    <p:sldId id="390" r:id="rId11"/>
    <p:sldId id="382" r:id="rId12"/>
    <p:sldId id="364" r:id="rId13"/>
    <p:sldId id="384" r:id="rId14"/>
    <p:sldId id="361" r:id="rId15"/>
    <p:sldId id="370" r:id="rId16"/>
    <p:sldId id="371" r:id="rId17"/>
    <p:sldId id="372" r:id="rId18"/>
    <p:sldId id="373" r:id="rId19"/>
    <p:sldId id="374" r:id="rId20"/>
    <p:sldId id="375" r:id="rId21"/>
    <p:sldId id="381" r:id="rId22"/>
    <p:sldId id="376" r:id="rId23"/>
    <p:sldId id="386" r:id="rId24"/>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898989"/>
    <a:srgbClr val="3B4324"/>
    <a:srgbClr val="32362C"/>
    <a:srgbClr val="3A3E34"/>
    <a:srgbClr val="3D4137"/>
    <a:srgbClr val="3F4339"/>
    <a:srgbClr val="D8D8D8"/>
    <a:srgbClr val="C9C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56445" autoAdjust="0"/>
  </p:normalViewPr>
  <p:slideViewPr>
    <p:cSldViewPr snapToGrid="0">
      <p:cViewPr varScale="1">
        <p:scale>
          <a:sx n="38" d="100"/>
          <a:sy n="38" d="100"/>
        </p:scale>
        <p:origin x="1140"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FEF556D3-1C4F-429A-BB11-0A36035BADD1}" type="datetimeFigureOut">
              <a:rPr lang="en-US"/>
              <a:pPr/>
              <a:t>9/28/2016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C8C126BD-5B0F-4063-8E4F-025E58A23C39}" type="slidenum">
              <a:rPr lang="en-US"/>
              <a:pPr/>
              <a:t>‹#›</a:t>
            </a:fld>
            <a:endParaRPr lang="en-US"/>
          </a:p>
        </p:txBody>
      </p:sp>
    </p:spTree>
    <p:extLst>
      <p:ext uri="{BB962C8B-B14F-4D97-AF65-F5344CB8AC3E}">
        <p14:creationId xmlns:p14="http://schemas.microsoft.com/office/powerpoint/2010/main" val="34298689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06C4008C-2B79-4C19-9E0B-89E58B6D3082}" type="datetimeFigureOut">
              <a:rPr lang="en-US"/>
              <a:pPr/>
              <a:t>9/28/2016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2BD0F4D3-A369-4E7E-8A3D-517EC289D556}" type="slidenum">
              <a:rPr lang="en-US"/>
              <a:pPr/>
              <a:t>‹#›</a:t>
            </a:fld>
            <a:endParaRPr lang="en-US"/>
          </a:p>
        </p:txBody>
      </p:sp>
    </p:spTree>
    <p:extLst>
      <p:ext uri="{BB962C8B-B14F-4D97-AF65-F5344CB8AC3E}">
        <p14:creationId xmlns:p14="http://schemas.microsoft.com/office/powerpoint/2010/main" val="19732141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Slide</a:t>
            </a:r>
            <a:r>
              <a:rPr lang="en-US" b="1" baseline="0" dirty="0" smtClean="0"/>
              <a:t> #1  </a:t>
            </a:r>
            <a:r>
              <a:rPr lang="en-US" dirty="0" smtClean="0"/>
              <a:t>Task</a:t>
            </a:r>
            <a:r>
              <a:rPr lang="en-US" baseline="0" dirty="0" smtClean="0"/>
              <a:t> 85D-201-8014</a:t>
            </a:r>
            <a:r>
              <a:rPr lang="en-US" dirty="0" smtClean="0"/>
              <a:t> Evaluate Sacred Communication</a:t>
            </a:r>
          </a:p>
          <a:p>
            <a:endParaRPr lang="en-US" b="1" baseline="0" dirty="0" smtClean="0"/>
          </a:p>
          <a:p>
            <a:r>
              <a:rPr lang="en-US" b="1" baseline="0" dirty="0" smtClean="0"/>
              <a:t>Today we are going to continue our look at Evaluation and coaching Sacred Communications</a:t>
            </a:r>
          </a:p>
          <a:p>
            <a:endParaRPr lang="en-US" b="1" baseline="0" dirty="0" smtClean="0"/>
          </a:p>
          <a:p>
            <a:r>
              <a:rPr lang="en-US" b="1" baseline="0" dirty="0" smtClean="0"/>
              <a:t>We will look at the parts of the Funeral Message.  Discuss experiences and best practices.  You will be given various resources and a model to try.  </a:t>
            </a:r>
            <a:endParaRPr lang="en-US" b="1" dirty="0" smtClean="0"/>
          </a:p>
        </p:txBody>
      </p:sp>
      <p:sp>
        <p:nvSpPr>
          <p:cNvPr id="4" name="Slide Number Placeholder 3"/>
          <p:cNvSpPr>
            <a:spLocks noGrp="1"/>
          </p:cNvSpPr>
          <p:nvPr>
            <p:ph type="sldNum" sz="quarter" idx="10"/>
          </p:nvPr>
        </p:nvSpPr>
        <p:spPr/>
        <p:txBody>
          <a:bodyPr/>
          <a:lstStyle/>
          <a:p>
            <a:fld id="{2BD0F4D3-A369-4E7E-8A3D-517EC289D556}"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802214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Slide</a:t>
            </a:r>
            <a:r>
              <a:rPr lang="en-US" b="1" baseline="0" dirty="0" smtClean="0"/>
              <a:t> #2</a:t>
            </a:r>
            <a:endParaRPr lang="en-US" dirty="0" smtClean="0"/>
          </a:p>
          <a:p>
            <a:endParaRPr lang="en-US" dirty="0" smtClean="0"/>
          </a:p>
          <a:p>
            <a:r>
              <a:rPr lang="en-US" dirty="0" smtClean="0"/>
              <a:t>Motivator:</a:t>
            </a:r>
            <a:r>
              <a:rPr lang="en-US" baseline="0" dirty="0" smtClean="0"/>
              <a:t>  </a:t>
            </a:r>
          </a:p>
          <a:p>
            <a:endParaRPr lang="en-US" baseline="0" dirty="0" smtClean="0"/>
          </a:p>
          <a:p>
            <a:r>
              <a:rPr lang="en-US" baseline="0" dirty="0" smtClean="0"/>
              <a:t>Throughout your time as a Chaplain many of you have done Death Notifications, Memorial Ceremonies, Funeral Services, and have stood at the grave of a Soldier or family member and spoken a message of hope in the midst of despair, Grief, and loss.  </a:t>
            </a:r>
          </a:p>
          <a:p>
            <a:endParaRPr lang="en-US" baseline="0" dirty="0" smtClean="0"/>
          </a:p>
          <a:p>
            <a:r>
              <a:rPr lang="en-US" baseline="0" dirty="0" smtClean="0"/>
              <a:t>Today we are going to pause and examine the words we use to comfort living, care for the wounded, and honor the Fallen. </a:t>
            </a:r>
          </a:p>
          <a:p>
            <a:endParaRPr lang="en-US" baseline="0" dirty="0" smtClean="0"/>
          </a:p>
          <a:p>
            <a:r>
              <a:rPr lang="en-US" baseline="0" dirty="0" smtClean="0"/>
              <a:t>Take a moment and look at the photo.  What stands out to you?  What do you notice? Think about the various levels of context made up in the gathering at the grave.  </a:t>
            </a:r>
          </a:p>
          <a:p>
            <a:endParaRPr lang="en-US" baseline="0" dirty="0" smtClean="0"/>
          </a:p>
          <a:p>
            <a:r>
              <a:rPr lang="en-US" baseline="0" dirty="0" smtClean="0"/>
              <a:t>Take a moment and reflect then we discuss as a group.  </a:t>
            </a:r>
          </a:p>
          <a:p>
            <a:endParaRPr lang="en-US" baseline="0" dirty="0" smtClean="0"/>
          </a:p>
          <a:p>
            <a:r>
              <a:rPr lang="en-US" baseline="0" dirty="0" smtClean="0"/>
              <a:t>Instructor note:  Option to play music to help class reflect.  This will add emotion to the discussion so think through the song and use what is most appropriate to group dynamics.  </a:t>
            </a:r>
          </a:p>
          <a:p>
            <a:r>
              <a:rPr lang="en-US" baseline="0" dirty="0" smtClean="0"/>
              <a:t>*Band of Brothers main theme by Michael </a:t>
            </a:r>
            <a:r>
              <a:rPr lang="en-US" baseline="0" dirty="0" err="1" smtClean="0"/>
              <a:t>Kamen</a:t>
            </a:r>
            <a:endParaRPr lang="en-US" baseline="0" dirty="0" smtClean="0"/>
          </a:p>
          <a:p>
            <a:r>
              <a:rPr lang="en-US" baseline="0" dirty="0" smtClean="0"/>
              <a:t>*Dress Blues  by Zac Brown </a:t>
            </a:r>
          </a:p>
          <a:p>
            <a:r>
              <a:rPr lang="en-US" baseline="0" dirty="0" smtClean="0"/>
              <a:t>*Arlington by Trace Adkins</a:t>
            </a:r>
          </a:p>
        </p:txBody>
      </p:sp>
      <p:sp>
        <p:nvSpPr>
          <p:cNvPr id="4" name="Slide Number Placeholder 3"/>
          <p:cNvSpPr>
            <a:spLocks noGrp="1"/>
          </p:cNvSpPr>
          <p:nvPr>
            <p:ph type="sldNum" sz="quarter" idx="10"/>
          </p:nvPr>
        </p:nvSpPr>
        <p:spPr/>
        <p:txBody>
          <a:bodyPr/>
          <a:lstStyle/>
          <a:p>
            <a:fld id="{2BD0F4D3-A369-4E7E-8A3D-517EC289D556}" type="slidenum">
              <a:rPr lang="en-US" smtClean="0"/>
              <a:pPr/>
              <a:t>2</a:t>
            </a:fld>
            <a:endParaRPr lang="en-US"/>
          </a:p>
        </p:txBody>
      </p:sp>
    </p:spTree>
    <p:extLst>
      <p:ext uri="{BB962C8B-B14F-4D97-AF65-F5344CB8AC3E}">
        <p14:creationId xmlns:p14="http://schemas.microsoft.com/office/powerpoint/2010/main" val="1610286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a:t>
            </a:r>
            <a:r>
              <a:rPr lang="en-US" b="1" baseline="0" dirty="0" smtClean="0"/>
              <a:t> #3  TLO</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a:t>
            </a:fld>
            <a:endParaRPr lang="en-US"/>
          </a:p>
        </p:txBody>
      </p:sp>
    </p:spTree>
    <p:extLst>
      <p:ext uri="{BB962C8B-B14F-4D97-AF65-F5344CB8AC3E}">
        <p14:creationId xmlns:p14="http://schemas.microsoft.com/office/powerpoint/2010/main" val="1708043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a:t>
            </a:r>
            <a:r>
              <a:rPr lang="en-US" b="1" baseline="0" dirty="0" smtClean="0"/>
              <a:t> #4  Admin Data</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a:t>
            </a:fld>
            <a:endParaRPr lang="en-US"/>
          </a:p>
        </p:txBody>
      </p:sp>
    </p:spTree>
    <p:extLst>
      <p:ext uri="{BB962C8B-B14F-4D97-AF65-F5344CB8AC3E}">
        <p14:creationId xmlns:p14="http://schemas.microsoft.com/office/powerpoint/2010/main" val="4203026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a:t>
            </a:r>
            <a:r>
              <a:rPr lang="en-US" b="1" baseline="0" dirty="0" smtClean="0"/>
              <a:t> #5</a:t>
            </a:r>
          </a:p>
          <a:p>
            <a:endParaRPr lang="en-US" b="1" baseline="0" dirty="0" smtClean="0"/>
          </a:p>
          <a:p>
            <a:r>
              <a:rPr lang="en-US" b="0" baseline="0" dirty="0" smtClean="0"/>
              <a:t>There are lots of things that we do when honoring the dead.  </a:t>
            </a:r>
          </a:p>
          <a:p>
            <a:r>
              <a:rPr lang="en-US" b="0" baseline="0" dirty="0" smtClean="0"/>
              <a:t>But what is primary or most important? </a:t>
            </a:r>
          </a:p>
          <a:p>
            <a:endParaRPr lang="en-US" b="0" baseline="0" dirty="0" smtClean="0"/>
          </a:p>
          <a:p>
            <a:r>
              <a:rPr lang="en-US" b="0" baseline="0" dirty="0" smtClean="0"/>
              <a:t>Another way of looking at it is asking?  What is the thing that no one else can do?  </a:t>
            </a:r>
          </a:p>
          <a:p>
            <a:endParaRPr lang="en-US" b="0" baseline="0" dirty="0" smtClean="0"/>
          </a:p>
          <a:p>
            <a:r>
              <a:rPr lang="en-US" b="0" baseline="0" dirty="0" smtClean="0"/>
              <a:t>ATP 1-05.02 Religious Support to Funeral and Memorial Ceremonies and Services</a:t>
            </a:r>
            <a:endParaRPr lang="en-US" b="0"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a:t>
            </a:fld>
            <a:endParaRPr lang="en-US"/>
          </a:p>
        </p:txBody>
      </p:sp>
    </p:spTree>
    <p:extLst>
      <p:ext uri="{BB962C8B-B14F-4D97-AF65-F5344CB8AC3E}">
        <p14:creationId xmlns:p14="http://schemas.microsoft.com/office/powerpoint/2010/main" val="3502922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Slide</a:t>
            </a:r>
            <a:r>
              <a:rPr lang="en-US" b="1" baseline="0" dirty="0" smtClean="0"/>
              <a:t> #6</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baseline="0" dirty="0" smtClean="0"/>
              <a:t>Here is a review to see the 3 primary was we serve.  Today we are going to focus on the 3</a:t>
            </a:r>
            <a:r>
              <a:rPr lang="en-US" b="0" baseline="30000" dirty="0" smtClean="0"/>
              <a:t>rd</a:t>
            </a:r>
            <a:r>
              <a:rPr lang="en-US" b="0" baseline="0" dirty="0" smtClean="0"/>
              <a:t> we will look at both aspects and then look at a model and PE to specifically address 3B.  The Full Graveside Service.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baseline="0" dirty="0" smtClean="0"/>
              <a:t>Each of us will be doing more and more of these as we are in garrison.   There are a few key reasons I believe that we will find ourselves doing more and more Graveside services.  1) They are building more Veterans Cemeteries around the country specifically near military bases.  More and more vets are disconnected from Churches and families will request a chaplain.  Supporting those who have served is an honor and yet can be overwhelming with a lack of information about the deceased and a short window of time to prepare.  So today we will share experiences and best practices regarding performing Funeral services.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6</a:t>
            </a:fld>
            <a:endParaRPr lang="en-US"/>
          </a:p>
        </p:txBody>
      </p:sp>
    </p:spTree>
    <p:extLst>
      <p:ext uri="{BB962C8B-B14F-4D97-AF65-F5344CB8AC3E}">
        <p14:creationId xmlns:p14="http://schemas.microsoft.com/office/powerpoint/2010/main" val="1652486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Slide</a:t>
            </a:r>
            <a:r>
              <a:rPr lang="en-US" b="1" baseline="0" dirty="0" smtClean="0"/>
              <a:t> #7  Bottom Line emphasis for Crafting The Funeral Message</a:t>
            </a:r>
          </a:p>
          <a:p>
            <a:pPr algn="l">
              <a:lnSpc>
                <a:spcPct val="90000"/>
              </a:lnSpc>
            </a:pPr>
            <a:endParaRPr lang="en-US" sz="1400" b="1" dirty="0" smtClean="0"/>
          </a:p>
          <a:p>
            <a:pPr algn="l">
              <a:lnSpc>
                <a:spcPct val="90000"/>
              </a:lnSpc>
            </a:pPr>
            <a:r>
              <a:rPr lang="en-US" sz="1400" b="1" dirty="0" smtClean="0"/>
              <a:t>It doesn’t have to be original, but it must be personal.  </a:t>
            </a:r>
          </a:p>
          <a:p>
            <a:pPr>
              <a:lnSpc>
                <a:spcPct val="90000"/>
              </a:lnSpc>
            </a:pPr>
            <a:endParaRPr lang="en-US" sz="1200" dirty="0" smtClean="0"/>
          </a:p>
          <a:p>
            <a:pPr marL="457200" indent="-457200">
              <a:lnSpc>
                <a:spcPct val="90000"/>
              </a:lnSpc>
              <a:buFont typeface="Arial"/>
              <a:buChar char="•"/>
            </a:pPr>
            <a:r>
              <a:rPr lang="en-US" sz="1200" dirty="0" smtClean="0"/>
              <a:t>What we say matters.</a:t>
            </a:r>
          </a:p>
          <a:p>
            <a:pPr>
              <a:lnSpc>
                <a:spcPct val="90000"/>
              </a:lnSpc>
              <a:buFontTx/>
              <a:buNone/>
            </a:pPr>
            <a:endParaRPr lang="en-US" sz="1200" dirty="0" smtClean="0"/>
          </a:p>
          <a:p>
            <a:pPr marL="457200" indent="-457200">
              <a:lnSpc>
                <a:spcPct val="90000"/>
              </a:lnSpc>
              <a:buFont typeface="Arial"/>
              <a:buChar char="•"/>
            </a:pPr>
            <a:r>
              <a:rPr lang="en-US" sz="1200" dirty="0" smtClean="0"/>
              <a:t>How we say it matters.</a:t>
            </a:r>
          </a:p>
          <a:p>
            <a:pPr>
              <a:lnSpc>
                <a:spcPct val="90000"/>
              </a:lnSpc>
              <a:buFontTx/>
              <a:buNone/>
            </a:pPr>
            <a:endParaRPr lang="en-US" sz="1200" dirty="0" smtClean="0"/>
          </a:p>
          <a:p>
            <a:pPr marL="457200" indent="-457200">
              <a:lnSpc>
                <a:spcPct val="90000"/>
              </a:lnSpc>
              <a:buFont typeface="Arial"/>
              <a:buChar char="•"/>
            </a:pPr>
            <a:r>
              <a:rPr lang="en-US" sz="1200" dirty="0" smtClean="0"/>
              <a:t>The situational context matters.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baseline="0" dirty="0" smtClean="0"/>
          </a:p>
          <a:p>
            <a:r>
              <a:rPr lang="en-US" dirty="0" smtClean="0"/>
              <a:t>Ask:</a:t>
            </a:r>
            <a:r>
              <a:rPr lang="en-US" baseline="0" dirty="0" smtClean="0"/>
              <a:t>  What do you think about these statements?</a:t>
            </a:r>
          </a:p>
          <a:p>
            <a:endParaRPr lang="en-US" baseline="0" dirty="0" smtClean="0"/>
          </a:p>
          <a:p>
            <a:r>
              <a:rPr lang="en-US" baseline="0" dirty="0" smtClean="0"/>
              <a:t>What do you think the Line in bold means?    </a:t>
            </a:r>
          </a:p>
          <a:p>
            <a:r>
              <a:rPr lang="en-US" baseline="0" dirty="0" smtClean="0"/>
              <a:t>What is the difference between being original and personal? </a:t>
            </a:r>
          </a:p>
          <a:p>
            <a:endParaRPr lang="en-US" baseline="0" dirty="0" smtClean="0"/>
          </a:p>
          <a:p>
            <a:r>
              <a:rPr lang="en-US" baseline="0" dirty="0" smtClean="0"/>
              <a:t>Explain:  The key to a speech or sermon is often to say something new.  Analyzing the context of a passage and audience you are speaking to.  </a:t>
            </a:r>
          </a:p>
          <a:p>
            <a:endParaRPr lang="en-US" baseline="0" dirty="0" smtClean="0"/>
          </a:p>
          <a:p>
            <a:r>
              <a:rPr lang="en-US" baseline="0" dirty="0" smtClean="0"/>
              <a:t>The funeral is different in that we must be attune to situational and personal dynamics.  By tuning in and adding personal touches will build rapport audience, comfort to family and provide honor to the service member.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7</a:t>
            </a:fld>
            <a:endParaRPr lang="en-US"/>
          </a:p>
        </p:txBody>
      </p:sp>
    </p:spTree>
    <p:extLst>
      <p:ext uri="{BB962C8B-B14F-4D97-AF65-F5344CB8AC3E}">
        <p14:creationId xmlns:p14="http://schemas.microsoft.com/office/powerpoint/2010/main" val="1983382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Slide</a:t>
            </a:r>
            <a:r>
              <a:rPr lang="en-US" b="1" baseline="0" dirty="0" smtClean="0"/>
              <a:t> #</a:t>
            </a:r>
            <a:r>
              <a:rPr lang="en-US" b="1" baseline="0" dirty="0" smtClean="0"/>
              <a:t>8  LSA 2 </a:t>
            </a:r>
            <a:r>
              <a:rPr lang="en-US" sz="1200" b="1" dirty="0" smtClean="0"/>
              <a:t>Comparison of funeral resources</a:t>
            </a:r>
            <a:endParaRPr lang="en-US" b="1" baseline="0" dirty="0" smtClean="0"/>
          </a:p>
          <a:p>
            <a:endParaRPr lang="en-US" b="1" baseline="0" dirty="0" smtClean="0"/>
          </a:p>
          <a:p>
            <a:r>
              <a:rPr lang="en-US" b="0" baseline="0" dirty="0" smtClean="0"/>
              <a:t>Take a look at various resources</a:t>
            </a:r>
          </a:p>
          <a:p>
            <a:endParaRPr lang="en-US" b="0" baseline="0" dirty="0" smtClean="0"/>
          </a:p>
          <a:p>
            <a:r>
              <a:rPr lang="en-US" b="0" baseline="0" dirty="0" smtClean="0"/>
              <a:t>Hold up examples and walk through.  </a:t>
            </a:r>
          </a:p>
          <a:p>
            <a:endParaRPr lang="en-US" b="0" baseline="0" dirty="0" smtClean="0"/>
          </a:p>
          <a:p>
            <a:r>
              <a:rPr lang="en-US" b="0" baseline="0" dirty="0" smtClean="0"/>
              <a:t>Many of the Chaplain’s have not seen the IMI, Dignity with Brevity, and they should each have a copy of Honor the Fallen and a resource disk.  </a:t>
            </a:r>
          </a:p>
          <a:p>
            <a:endParaRPr lang="en-US" b="0" baseline="0" dirty="0" smtClean="0"/>
          </a:p>
          <a:p>
            <a:r>
              <a:rPr lang="en-US" b="0" baseline="0" dirty="0" smtClean="0"/>
              <a:t>Walk through resources and </a:t>
            </a:r>
            <a:r>
              <a:rPr lang="en-US" b="0" baseline="0" dirty="0" smtClean="0"/>
              <a:t>explain.  I may be helpful to show how they IMI works and show various resources in Dignity with Brevity.  </a:t>
            </a:r>
          </a:p>
          <a:p>
            <a:endParaRPr lang="en-US" b="0" baseline="0" dirty="0" smtClean="0"/>
          </a:p>
          <a:p>
            <a:r>
              <a:rPr lang="en-US" b="0" baseline="0" dirty="0" smtClean="0"/>
              <a:t>Close by  Walking through  the “Honor the Fallen” Binder   </a:t>
            </a:r>
          </a:p>
          <a:p>
            <a:endParaRPr lang="en-US" b="0" baseline="0" dirty="0" smtClean="0"/>
          </a:p>
          <a:p>
            <a:r>
              <a:rPr lang="en-US" b="0" baseline="0" dirty="0" smtClean="0"/>
              <a:t>Hand out example of Funeral Honor Request form and have students turn to </a:t>
            </a:r>
            <a:r>
              <a:rPr lang="en-US" b="0" baseline="0" dirty="0" err="1" smtClean="0"/>
              <a:t>HtF</a:t>
            </a:r>
            <a:r>
              <a:rPr lang="en-US" b="0" baseline="0" dirty="0" smtClean="0"/>
              <a:t> pages 4-7 to see the example Interview Cheat Sheet to help them shape the information of for the decedent.  </a:t>
            </a:r>
          </a:p>
          <a:p>
            <a:endParaRPr lang="en-US" b="0" baseline="0" dirty="0" smtClean="0"/>
          </a:p>
          <a:p>
            <a:r>
              <a:rPr lang="en-US" b="0" baseline="0" dirty="0" smtClean="0"/>
              <a:t>Next walk through and explain other aspects of the book.  Skip to section 2 laying out a funeral and graveside.  Let them know that you will look at section 1 graveside only in more detail.   </a:t>
            </a:r>
            <a:endParaRPr lang="en-US" b="0"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8</a:t>
            </a:fld>
            <a:endParaRPr lang="en-US"/>
          </a:p>
        </p:txBody>
      </p:sp>
    </p:spTree>
    <p:extLst>
      <p:ext uri="{BB962C8B-B14F-4D97-AF65-F5344CB8AC3E}">
        <p14:creationId xmlns:p14="http://schemas.microsoft.com/office/powerpoint/2010/main" val="585155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a:t>
            </a:r>
            <a:r>
              <a:rPr lang="en-US" b="1" baseline="0" dirty="0" smtClean="0"/>
              <a:t> #9</a:t>
            </a:r>
          </a:p>
          <a:p>
            <a:endParaRPr lang="en-US" b="1" baseline="0" dirty="0" smtClean="0"/>
          </a:p>
          <a:p>
            <a:r>
              <a:rPr lang="en-US" b="1" baseline="0" dirty="0" smtClean="0"/>
              <a:t>Other books that may be helpful </a:t>
            </a:r>
          </a:p>
          <a:p>
            <a:pPr>
              <a:buFont typeface="Arial" panose="020B0604020202020204" pitchFamily="34" charset="0"/>
              <a:buChar char="•"/>
            </a:pPr>
            <a:r>
              <a:rPr lang="en-US" sz="1200" b="1" dirty="0" smtClean="0"/>
              <a:t> </a:t>
            </a:r>
            <a:r>
              <a:rPr lang="en-US" sz="1200" i="1" dirty="0" smtClean="0"/>
              <a:t>The Hardest Sermons You’ll Ever Have to Preach</a:t>
            </a:r>
            <a:r>
              <a:rPr lang="en-US" sz="1200" dirty="0" smtClean="0"/>
              <a:t> </a:t>
            </a:r>
          </a:p>
          <a:p>
            <a:r>
              <a:rPr lang="en-US" sz="1200" dirty="0" smtClean="0"/>
              <a:t>	by Bryan Chapel, 2011.</a:t>
            </a:r>
          </a:p>
          <a:p>
            <a:pPr>
              <a:buFont typeface="Arial" panose="020B0604020202020204" pitchFamily="34" charset="0"/>
              <a:buChar char="•"/>
            </a:pPr>
            <a:r>
              <a:rPr lang="en-US" sz="1200" dirty="0" smtClean="0"/>
              <a:t> </a:t>
            </a:r>
            <a:r>
              <a:rPr lang="en-US" sz="1200" i="1" dirty="0" smtClean="0"/>
              <a:t>Accompany Them with Singing:  The Christian Funeral </a:t>
            </a:r>
          </a:p>
          <a:p>
            <a:r>
              <a:rPr lang="en-US" sz="1200" i="1" dirty="0" smtClean="0"/>
              <a:t>	by Thomas G. Long, 2009.</a:t>
            </a:r>
            <a:endParaRPr lang="en-US" sz="1200" dirty="0" smtClean="0"/>
          </a:p>
          <a:p>
            <a:pPr>
              <a:buFont typeface="Arial" panose="020B0604020202020204" pitchFamily="34" charset="0"/>
              <a:buChar char="•"/>
            </a:pPr>
            <a:r>
              <a:rPr lang="en-US" sz="1200" b="1" dirty="0" smtClean="0"/>
              <a:t> </a:t>
            </a:r>
            <a:r>
              <a:rPr lang="en-US" sz="1200" i="1" dirty="0" smtClean="0"/>
              <a:t>A Contemporary Handbook for Weddings and Funerals and other Occasions </a:t>
            </a:r>
            <a:r>
              <a:rPr lang="en-US" sz="1200" dirty="0" smtClean="0"/>
              <a:t>by Aubrey </a:t>
            </a:r>
            <a:r>
              <a:rPr lang="en-US" sz="1200" dirty="0" err="1" smtClean="0"/>
              <a:t>Malphurs</a:t>
            </a:r>
            <a:r>
              <a:rPr lang="en-US" sz="1200" dirty="0" smtClean="0"/>
              <a:t> and Keith </a:t>
            </a:r>
            <a:r>
              <a:rPr lang="en-US" sz="1200" dirty="0" err="1" smtClean="0"/>
              <a:t>Willhite</a:t>
            </a:r>
            <a:r>
              <a:rPr lang="en-US" sz="1200" dirty="0" smtClean="0"/>
              <a:t> ed.,  2003.</a:t>
            </a:r>
          </a:p>
          <a:p>
            <a:pPr>
              <a:buFont typeface="Arial" panose="020B0604020202020204" pitchFamily="34" charset="0"/>
              <a:buChar char="•"/>
            </a:pPr>
            <a:endParaRPr lang="en-US" sz="1200" dirty="0" smtClean="0"/>
          </a:p>
          <a:p>
            <a:pPr>
              <a:buFont typeface="Arial" panose="020B0604020202020204" pitchFamily="34" charset="0"/>
              <a:buNone/>
            </a:pPr>
            <a:r>
              <a:rPr lang="en-US" sz="1200" dirty="0" smtClean="0"/>
              <a:t>Ask</a:t>
            </a:r>
            <a:r>
              <a:rPr lang="en-US" sz="1200" baseline="0" dirty="0" smtClean="0"/>
              <a:t> students to think about various ways we can learn from each other.  </a:t>
            </a:r>
          </a:p>
          <a:p>
            <a:pPr>
              <a:buFont typeface="Arial" panose="020B0604020202020204" pitchFamily="34" charset="0"/>
              <a:buNone/>
            </a:pPr>
            <a:endParaRPr lang="en-US" sz="1200" baseline="0" dirty="0" smtClean="0"/>
          </a:p>
          <a:p>
            <a:pPr>
              <a:buFont typeface="Arial" panose="020B0604020202020204" pitchFamily="34" charset="0"/>
              <a:buNone/>
            </a:pPr>
            <a:r>
              <a:rPr lang="en-US" sz="1200" b="1" baseline="0" dirty="0" smtClean="0"/>
              <a:t>Break into small groups and discuss:  </a:t>
            </a:r>
            <a:r>
              <a:rPr lang="en-US" sz="1200" b="0" baseline="0" dirty="0" smtClean="0"/>
              <a:t>W</a:t>
            </a:r>
            <a:r>
              <a:rPr lang="en-US" sz="1200" baseline="0" dirty="0" smtClean="0"/>
              <a:t>hat are Books, resources, situational advice you would give to the class?</a:t>
            </a:r>
          </a:p>
          <a:p>
            <a:pPr>
              <a:buFont typeface="Arial" panose="020B0604020202020204" pitchFamily="34" charset="0"/>
              <a:buNone/>
            </a:pPr>
            <a:endParaRPr lang="en-US" sz="1200" baseline="0" dirty="0" smtClean="0"/>
          </a:p>
          <a:p>
            <a:pPr>
              <a:buFont typeface="Arial" panose="020B0604020202020204" pitchFamily="34" charset="0"/>
              <a:buNone/>
            </a:pPr>
            <a:r>
              <a:rPr lang="en-US" sz="1200" baseline="0" dirty="0" smtClean="0"/>
              <a:t>Give groups 5 min and call back together to share ideas.  List on whiteboard if available.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9</a:t>
            </a:fld>
            <a:endParaRPr lang="en-US"/>
          </a:p>
        </p:txBody>
      </p:sp>
    </p:spTree>
    <p:extLst>
      <p:ext uri="{BB962C8B-B14F-4D97-AF65-F5344CB8AC3E}">
        <p14:creationId xmlns:p14="http://schemas.microsoft.com/office/powerpoint/2010/main" val="508597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10:  Student Resource </a:t>
            </a:r>
          </a:p>
          <a:p>
            <a:endParaRPr lang="en-US" dirty="0" smtClean="0"/>
          </a:p>
          <a:p>
            <a:r>
              <a:rPr lang="en-US" dirty="0" smtClean="0"/>
              <a:t>In the past we</a:t>
            </a:r>
            <a:r>
              <a:rPr lang="en-US" baseline="0" dirty="0" smtClean="0"/>
              <a:t> have students and faculty Funeral SME’s</a:t>
            </a:r>
          </a:p>
          <a:p>
            <a:endParaRPr lang="en-US" baseline="0" dirty="0" smtClean="0"/>
          </a:p>
          <a:p>
            <a:r>
              <a:rPr lang="en-US" baseline="0" dirty="0" smtClean="0"/>
              <a:t>We have had the Four CH’s below as students who added insight and some students who had a follow one assignment to ANC.  </a:t>
            </a:r>
          </a:p>
          <a:p>
            <a:endParaRPr lang="en-US" baseline="0" dirty="0" smtClean="0"/>
          </a:p>
          <a:p>
            <a:r>
              <a:rPr lang="en-US" baseline="0" dirty="0" smtClean="0"/>
              <a:t>CH Ronnie Fisher</a:t>
            </a:r>
          </a:p>
          <a:p>
            <a:r>
              <a:rPr lang="en-US" baseline="0" dirty="0" smtClean="0"/>
              <a:t>CH Scott </a:t>
            </a:r>
            <a:r>
              <a:rPr lang="en-US" baseline="0" dirty="0" err="1" smtClean="0"/>
              <a:t>Kennaugh</a:t>
            </a:r>
            <a:endParaRPr lang="en-US" baseline="0" dirty="0" smtClean="0"/>
          </a:p>
          <a:p>
            <a:r>
              <a:rPr lang="en-US" baseline="0" dirty="0" smtClean="0"/>
              <a:t>CH Matt Madison </a:t>
            </a:r>
          </a:p>
          <a:p>
            <a:r>
              <a:rPr lang="en-US" baseline="0" dirty="0" smtClean="0"/>
              <a:t>CH Ted Randall </a:t>
            </a:r>
          </a:p>
          <a:p>
            <a:endParaRPr lang="en-US" baseline="0" dirty="0" smtClean="0"/>
          </a:p>
          <a:p>
            <a:r>
              <a:rPr lang="en-US" baseline="0" dirty="0" smtClean="0"/>
              <a:t>Ask students to share experiences with class and if available and time allows bring in someone to share experiences and expertise with class.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10</a:t>
            </a:fld>
            <a:endParaRPr lang="en-US"/>
          </a:p>
        </p:txBody>
      </p:sp>
    </p:spTree>
    <p:extLst>
      <p:ext uri="{BB962C8B-B14F-4D97-AF65-F5344CB8AC3E}">
        <p14:creationId xmlns:p14="http://schemas.microsoft.com/office/powerpoint/2010/main" val="3247538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Slide #11  </a:t>
            </a:r>
            <a:r>
              <a:rPr lang="en-US" b="1" dirty="0" smtClean="0"/>
              <a:t>LSA 3:  </a:t>
            </a:r>
            <a:r>
              <a:rPr lang="en-US" sz="1200" b="1" dirty="0" smtClean="0"/>
              <a:t>Examine Parts and Flow of Grave Side Service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smtClean="0"/>
              <a:t>Have students</a:t>
            </a:r>
            <a:r>
              <a:rPr lang="en-US" sz="1200" b="0" baseline="0" dirty="0" smtClean="0"/>
              <a:t> turn to Section 1:  Graveside Template &amp; Example Graveside Only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baseline="0" dirty="0" smtClean="0"/>
              <a:t>Honor the Fallen  Pages  10-16</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baseline="0" dirty="0" smtClean="0"/>
              <a:t>Walk through outline p 10</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baseline="0" dirty="0" smtClean="0"/>
              <a:t>Explain Graveside Template p. 11-13</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baseline="0" dirty="0" smtClean="0"/>
              <a:t>Read through and discuss Example P 14-16</a:t>
            </a:r>
            <a:endParaRPr lang="en-US" sz="1200" b="0" dirty="0" smtClean="0"/>
          </a:p>
          <a:p>
            <a:endParaRPr lang="en-US" b="0"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11</a:t>
            </a:fld>
            <a:endParaRPr lang="en-US"/>
          </a:p>
        </p:txBody>
      </p:sp>
    </p:spTree>
    <p:extLst>
      <p:ext uri="{BB962C8B-B14F-4D97-AF65-F5344CB8AC3E}">
        <p14:creationId xmlns:p14="http://schemas.microsoft.com/office/powerpoint/2010/main" val="2227361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#12  As you think off all we do, look at the layers of context </a:t>
            </a:r>
          </a:p>
          <a:p>
            <a:endParaRPr lang="en-US" dirty="0" smtClean="0"/>
          </a:p>
          <a:p>
            <a:r>
              <a:rPr lang="en-US" dirty="0" smtClean="0"/>
              <a:t>-National</a:t>
            </a:r>
            <a:r>
              <a:rPr lang="en-US" baseline="0" dirty="0" smtClean="0"/>
              <a:t> (Flag)</a:t>
            </a:r>
          </a:p>
          <a:p>
            <a:r>
              <a:rPr lang="en-US" baseline="0" dirty="0" smtClean="0"/>
              <a:t>-Military (Taps and firing)</a:t>
            </a:r>
          </a:p>
          <a:p>
            <a:r>
              <a:rPr lang="en-US" baseline="0" dirty="0" smtClean="0"/>
              <a:t>-Religious (Rites, Prayers, Scriptures)</a:t>
            </a:r>
          </a:p>
          <a:p>
            <a:endParaRPr lang="en-US" baseline="0" dirty="0" smtClean="0"/>
          </a:p>
          <a:p>
            <a:r>
              <a:rPr lang="en-US" baseline="0" dirty="0" smtClean="0"/>
              <a:t>What do you think the last line means?  </a:t>
            </a:r>
          </a:p>
          <a:p>
            <a:endParaRPr lang="en-US" baseline="0" dirty="0" smtClean="0"/>
          </a:p>
          <a:p>
            <a:r>
              <a:rPr lang="en-US" sz="1200" dirty="0" smtClean="0"/>
              <a:t>Not routinely, nor impersonally, but profoundly and with compassion.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12</a:t>
            </a:fld>
            <a:endParaRPr lang="en-US"/>
          </a:p>
        </p:txBody>
      </p:sp>
    </p:spTree>
    <p:extLst>
      <p:ext uri="{BB962C8B-B14F-4D97-AF65-F5344CB8AC3E}">
        <p14:creationId xmlns:p14="http://schemas.microsoft.com/office/powerpoint/2010/main" val="3352771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#13</a:t>
            </a:r>
            <a:r>
              <a:rPr lang="en-US" baseline="0" dirty="0" smtClean="0"/>
              <a:t>  Reflect on the importance of honors and all we do. </a:t>
            </a:r>
          </a:p>
          <a:p>
            <a:endParaRPr lang="en-US" baseline="0" dirty="0" smtClean="0"/>
          </a:p>
          <a:p>
            <a:r>
              <a:rPr lang="en-US" baseline="0" dirty="0" smtClean="0"/>
              <a:t>Pass out the Rubric, explain the assignment and explain how Dignity with Brevity (DWB) will be a great resource to flesh out the five parts if the Graveside service.  The next few slides will highlight key points for each section and pages to look in DWB.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13</a:t>
            </a:fld>
            <a:endParaRPr lang="en-US"/>
          </a:p>
        </p:txBody>
      </p:sp>
    </p:spTree>
    <p:extLst>
      <p:ext uri="{BB962C8B-B14F-4D97-AF65-F5344CB8AC3E}">
        <p14:creationId xmlns:p14="http://schemas.microsoft.com/office/powerpoint/2010/main" val="910654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#14  Introduction </a:t>
            </a:r>
          </a:p>
          <a:p>
            <a:endParaRPr lang="en-US" dirty="0" smtClean="0"/>
          </a:p>
          <a:p>
            <a:r>
              <a:rPr lang="en-US" dirty="0" smtClean="0"/>
              <a:t>Point out section C on Rubric and SWB Pages 11-18</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14</a:t>
            </a:fld>
            <a:endParaRPr lang="en-US"/>
          </a:p>
        </p:txBody>
      </p:sp>
    </p:spTree>
    <p:extLst>
      <p:ext uri="{BB962C8B-B14F-4D97-AF65-F5344CB8AC3E}">
        <p14:creationId xmlns:p14="http://schemas.microsoft.com/office/powerpoint/2010/main" val="1006855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#15  Opening</a:t>
            </a:r>
            <a:r>
              <a:rPr lang="en-US" baseline="0" dirty="0" smtClean="0"/>
              <a:t> Prayer</a:t>
            </a:r>
            <a:r>
              <a:rPr lang="en-US" dirty="0" smtClean="0"/>
              <a:t> </a:t>
            </a:r>
          </a:p>
          <a:p>
            <a:endParaRPr lang="en-US" dirty="0" smtClean="0"/>
          </a:p>
          <a:p>
            <a:r>
              <a:rPr lang="en-US" dirty="0" smtClean="0"/>
              <a:t>Point out section D on Rubric and SWB Pages 19</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15</a:t>
            </a:fld>
            <a:endParaRPr lang="en-US"/>
          </a:p>
        </p:txBody>
      </p:sp>
    </p:spTree>
    <p:extLst>
      <p:ext uri="{BB962C8B-B14F-4D97-AF65-F5344CB8AC3E}">
        <p14:creationId xmlns:p14="http://schemas.microsoft.com/office/powerpoint/2010/main" val="4242562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#16 </a:t>
            </a:r>
            <a:r>
              <a:rPr lang="en-US" sz="1200" dirty="0" smtClean="0"/>
              <a:t>Message- Personal (The Eulogy)  Section E Rubric </a:t>
            </a:r>
          </a:p>
          <a:p>
            <a:endParaRPr lang="en-US" sz="1200" dirty="0" smtClean="0"/>
          </a:p>
          <a:p>
            <a:pPr marL="457200" indent="-457200">
              <a:buAutoNum type="arabicPeriod"/>
            </a:pPr>
            <a:r>
              <a:rPr lang="en-US" dirty="0" smtClean="0"/>
              <a:t>What personal remarks are appropriate?</a:t>
            </a:r>
          </a:p>
          <a:p>
            <a:pPr marL="457200" indent="-457200">
              <a:buAutoNum type="arabicPeriod"/>
            </a:pPr>
            <a:r>
              <a:rPr lang="en-US" dirty="0" smtClean="0"/>
              <a:t>How much should I discuss about the decedent’s life, past accomplishments, trade, career, aspirations, and the like?</a:t>
            </a:r>
          </a:p>
          <a:p>
            <a:pPr algn="ctr"/>
            <a:r>
              <a:rPr lang="en-US" u="sng" dirty="0" smtClean="0"/>
              <a:t>Points of Interest</a:t>
            </a:r>
          </a:p>
          <a:p>
            <a:r>
              <a:rPr lang="en-US" dirty="0" smtClean="0"/>
              <a:t>How long was the decedent married? (if applicable)</a:t>
            </a:r>
          </a:p>
          <a:p>
            <a:r>
              <a:rPr lang="en-US" dirty="0" smtClean="0"/>
              <a:t>What kind of person was the decedent?</a:t>
            </a:r>
          </a:p>
          <a:p>
            <a:r>
              <a:rPr lang="en-US" dirty="0" smtClean="0"/>
              <a:t>What did he/she stand for and/or value in life?</a:t>
            </a:r>
          </a:p>
          <a:p>
            <a:r>
              <a:rPr lang="en-US" dirty="0" smtClean="0"/>
              <a:t>What will the decedent be remembered for most?    </a:t>
            </a:r>
          </a:p>
          <a:p>
            <a:r>
              <a:rPr lang="en-US" dirty="0" smtClean="0"/>
              <a:t>Was he/she a Christian?</a:t>
            </a:r>
          </a:p>
          <a:p>
            <a:endParaRPr lang="en-US" dirty="0" smtClean="0"/>
          </a:p>
          <a:p>
            <a:endParaRPr lang="en-US" dirty="0" smtClean="0"/>
          </a:p>
          <a:p>
            <a:r>
              <a:rPr lang="en-US" dirty="0" smtClean="0"/>
              <a:t>Point out section E on Rubric and DWB Pages 20-20  Also</a:t>
            </a:r>
            <a:r>
              <a:rPr lang="en-US" baseline="0" dirty="0" smtClean="0"/>
              <a:t> See </a:t>
            </a:r>
            <a:r>
              <a:rPr lang="en-US" baseline="0" dirty="0" err="1" smtClean="0"/>
              <a:t>HtF</a:t>
            </a:r>
            <a:r>
              <a:rPr lang="en-US" baseline="0" dirty="0" smtClean="0"/>
              <a:t>  page </a:t>
            </a:r>
            <a:endParaRPr lang="en-US" dirty="0" smtClean="0"/>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16</a:t>
            </a:fld>
            <a:endParaRPr lang="en-US"/>
          </a:p>
        </p:txBody>
      </p:sp>
    </p:spTree>
    <p:extLst>
      <p:ext uri="{BB962C8B-B14F-4D97-AF65-F5344CB8AC3E}">
        <p14:creationId xmlns:p14="http://schemas.microsoft.com/office/powerpoint/2010/main" val="2617401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Slide #17 </a:t>
            </a:r>
            <a:r>
              <a:rPr lang="en-US" sz="1200" dirty="0" smtClean="0"/>
              <a:t>Message- Religious</a:t>
            </a:r>
            <a:r>
              <a:rPr lang="en-US" sz="1200" baseline="0" dirty="0" smtClean="0"/>
              <a:t> (The Homily) </a:t>
            </a:r>
            <a:r>
              <a:rPr lang="en-US" sz="1200" dirty="0" smtClean="0"/>
              <a:t>Section F Rubric </a:t>
            </a:r>
          </a:p>
          <a:p>
            <a:endParaRPr lang="en-US" sz="1200" baseline="0" dirty="0" smtClean="0"/>
          </a:p>
          <a:p>
            <a:endParaRPr lang="en-US" dirty="0" smtClean="0"/>
          </a:p>
          <a:p>
            <a:r>
              <a:rPr lang="en-US" dirty="0" smtClean="0"/>
              <a:t>How will you craft your message?  </a:t>
            </a:r>
          </a:p>
          <a:p>
            <a:r>
              <a:rPr lang="en-US" dirty="0" smtClean="0"/>
              <a:t>	Center on Text, Theme, or Perceived Need.</a:t>
            </a:r>
          </a:p>
          <a:p>
            <a:endParaRPr lang="en-US" dirty="0" smtClean="0"/>
          </a:p>
          <a:p>
            <a:r>
              <a:rPr lang="en-US" dirty="0" smtClean="0"/>
              <a:t>What are your ‘Go-to’ Passages, Poems, or Quotes?</a:t>
            </a:r>
          </a:p>
          <a:p>
            <a:endParaRPr lang="en-US" dirty="0" smtClean="0"/>
          </a:p>
          <a:p>
            <a:r>
              <a:rPr lang="en-US" dirty="0" smtClean="0"/>
              <a:t>Explain concept of a “Flip” in DWB.   </a:t>
            </a:r>
          </a:p>
          <a:p>
            <a:r>
              <a:rPr lang="en-US" dirty="0" smtClean="0"/>
              <a:t>Not a sermon as much as Scripture and transition </a:t>
            </a:r>
          </a:p>
          <a:p>
            <a:endParaRPr lang="en-US" dirty="0" smtClean="0"/>
          </a:p>
          <a:p>
            <a:r>
              <a:rPr lang="en-US" dirty="0" smtClean="0"/>
              <a:t>-DWB 30-32 and </a:t>
            </a:r>
            <a:r>
              <a:rPr lang="en-US" dirty="0" err="1" smtClean="0"/>
              <a:t>HtF</a:t>
            </a:r>
            <a:r>
              <a:rPr lang="en-US" dirty="0" smtClean="0"/>
              <a:t>: ACG 34-38</a:t>
            </a:r>
          </a:p>
          <a:p>
            <a:endParaRPr lang="en-US" sz="1200" baseline="0" dirty="0" smtClean="0"/>
          </a:p>
          <a:p>
            <a:endParaRPr lang="en-US" dirty="0" smtClean="0"/>
          </a:p>
          <a:p>
            <a:endParaRPr lang="en-US" dirty="0" smtClean="0"/>
          </a:p>
          <a:p>
            <a:r>
              <a:rPr lang="en-US" dirty="0" smtClean="0"/>
              <a:t>Point out section E on Rubric and SWB Pages 20-20</a:t>
            </a:r>
            <a:endParaRPr lang="en-US" dirty="0" smtClean="0"/>
          </a:p>
        </p:txBody>
      </p:sp>
      <p:sp>
        <p:nvSpPr>
          <p:cNvPr id="4" name="Slide Number Placeholder 3"/>
          <p:cNvSpPr>
            <a:spLocks noGrp="1"/>
          </p:cNvSpPr>
          <p:nvPr>
            <p:ph type="sldNum" sz="quarter" idx="10"/>
          </p:nvPr>
        </p:nvSpPr>
        <p:spPr/>
        <p:txBody>
          <a:bodyPr/>
          <a:lstStyle/>
          <a:p>
            <a:fld id="{2BD0F4D3-A369-4E7E-8A3D-517EC289D556}" type="slidenum">
              <a:rPr lang="en-US" smtClean="0"/>
              <a:pPr/>
              <a:t>17</a:t>
            </a:fld>
            <a:endParaRPr lang="en-US"/>
          </a:p>
        </p:txBody>
      </p:sp>
    </p:spTree>
    <p:extLst>
      <p:ext uri="{BB962C8B-B14F-4D97-AF65-F5344CB8AC3E}">
        <p14:creationId xmlns:p14="http://schemas.microsoft.com/office/powerpoint/2010/main" val="3226325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Slide:</a:t>
            </a:r>
            <a:r>
              <a:rPr lang="en-US" b="1" baseline="0" dirty="0" smtClean="0"/>
              <a:t>  18:  </a:t>
            </a:r>
            <a:r>
              <a:rPr lang="en-US" sz="1200" b="1" dirty="0" smtClean="0"/>
              <a:t>Committal Prayer with trans. to Honors  </a:t>
            </a:r>
            <a:r>
              <a:rPr lang="en-US" sz="1200" dirty="0" smtClean="0"/>
              <a:t>Section G Rubric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r>
              <a:rPr lang="en-US" dirty="0" smtClean="0"/>
              <a:t>1:  How will you end the service and transition to honors?</a:t>
            </a:r>
          </a:p>
          <a:p>
            <a:r>
              <a:rPr lang="en-US" dirty="0" smtClean="0"/>
              <a:t>Trans:  Today we gather to remember, to honor and say Goodbye to “Name.”  Good Bye for now.</a:t>
            </a:r>
          </a:p>
          <a:p>
            <a:r>
              <a:rPr lang="en-US" dirty="0" smtClean="0"/>
              <a:t>		Let us pray. </a:t>
            </a:r>
          </a:p>
          <a:p>
            <a:r>
              <a:rPr lang="en-US" dirty="0" smtClean="0"/>
              <a:t>2:  “Prayer . . . We commend to the Almighty God our brother “Name” and we commit his body to the ground.  Earth to earth, ashes to ashes, dust to dust. Amen</a:t>
            </a:r>
          </a:p>
          <a:p>
            <a:r>
              <a:rPr lang="en-US" dirty="0" smtClean="0"/>
              <a:t> </a:t>
            </a:r>
          </a:p>
          <a:p>
            <a:r>
              <a:rPr lang="en-US" dirty="0" smtClean="0"/>
              <a:t>3:  For our comrade in arms, “Name” ,our nation bestows military honors.  </a:t>
            </a:r>
          </a:p>
          <a:p>
            <a:r>
              <a:rPr lang="en-US" dirty="0" smtClean="0"/>
              <a:t>In life he/she honored the flag, and in death the flag with honor him/her.”       		</a:t>
            </a:r>
          </a:p>
          <a:p>
            <a:r>
              <a:rPr lang="en-US" dirty="0" smtClean="0"/>
              <a:t>						DWB  33-37</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18</a:t>
            </a:fld>
            <a:endParaRPr lang="en-US"/>
          </a:p>
        </p:txBody>
      </p:sp>
    </p:spTree>
    <p:extLst>
      <p:ext uri="{BB962C8B-B14F-4D97-AF65-F5344CB8AC3E}">
        <p14:creationId xmlns:p14="http://schemas.microsoft.com/office/powerpoint/2010/main" val="139227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a:t>
            </a:r>
            <a:r>
              <a:rPr lang="en-US" baseline="0" dirty="0" smtClean="0"/>
              <a:t> #19 </a:t>
            </a:r>
            <a:r>
              <a:rPr lang="en-US" sz="1200" dirty="0" smtClean="0"/>
              <a:t>Situational considerations</a:t>
            </a:r>
          </a:p>
          <a:p>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How does the </a:t>
            </a:r>
            <a:r>
              <a:rPr lang="en-US" sz="1200" u="sng" dirty="0" smtClean="0"/>
              <a:t>context</a:t>
            </a:r>
            <a:r>
              <a:rPr lang="en-US" sz="1200" dirty="0" smtClean="0"/>
              <a:t> and </a:t>
            </a:r>
            <a:r>
              <a:rPr lang="en-US" sz="1200" u="sng" dirty="0" smtClean="0"/>
              <a:t>situation </a:t>
            </a:r>
            <a:r>
              <a:rPr lang="en-US" sz="1200" dirty="0" smtClean="0"/>
              <a:t>shape the dynamics of the service and message?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algn="l">
              <a:lnSpc>
                <a:spcPct val="90000"/>
              </a:lnSpc>
            </a:pPr>
            <a:r>
              <a:rPr lang="en-US" sz="1200" b="1" dirty="0" smtClean="0"/>
              <a:t>It doesn’t have to be original, but it must be personal.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 </a:t>
            </a:r>
          </a:p>
          <a:p>
            <a:endParaRPr lang="en-US" sz="1200" dirty="0" smtClean="0"/>
          </a:p>
          <a:p>
            <a:endParaRPr lang="en-US" sz="1200" dirty="0" smtClean="0"/>
          </a:p>
        </p:txBody>
      </p:sp>
      <p:sp>
        <p:nvSpPr>
          <p:cNvPr id="4" name="Slide Number Placeholder 3"/>
          <p:cNvSpPr>
            <a:spLocks noGrp="1"/>
          </p:cNvSpPr>
          <p:nvPr>
            <p:ph type="sldNum" sz="quarter" idx="10"/>
          </p:nvPr>
        </p:nvSpPr>
        <p:spPr/>
        <p:txBody>
          <a:bodyPr/>
          <a:lstStyle/>
          <a:p>
            <a:fld id="{2BD0F4D3-A369-4E7E-8A3D-517EC289D556}" type="slidenum">
              <a:rPr lang="en-US" smtClean="0"/>
              <a:pPr/>
              <a:t>19</a:t>
            </a:fld>
            <a:endParaRPr lang="en-US"/>
          </a:p>
        </p:txBody>
      </p:sp>
    </p:spTree>
    <p:extLst>
      <p:ext uri="{BB962C8B-B14F-4D97-AF65-F5344CB8AC3E}">
        <p14:creationId xmlns:p14="http://schemas.microsoft.com/office/powerpoint/2010/main" val="4145327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#20  Hand out Scenarios</a:t>
            </a:r>
            <a:r>
              <a:rPr lang="en-US" baseline="0" dirty="0" smtClean="0"/>
              <a:t> </a:t>
            </a:r>
          </a:p>
          <a:p>
            <a:endParaRPr lang="en-US" baseline="0" dirty="0" smtClean="0"/>
          </a:p>
          <a:p>
            <a:r>
              <a:rPr lang="en-US" baseline="0" dirty="0" smtClean="0"/>
              <a:t>Explain That each one  is difficult and different.  If one is too personal a student can turn in for another different option.  If there are questions regarding information a student can ask instructor as if they are the family and the funeral home.  Note:  Students should not add to or make up details with there scenario.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20</a:t>
            </a:fld>
            <a:endParaRPr lang="en-US"/>
          </a:p>
        </p:txBody>
      </p:sp>
    </p:spTree>
    <p:extLst>
      <p:ext uri="{BB962C8B-B14F-4D97-AF65-F5344CB8AC3E}">
        <p14:creationId xmlns:p14="http://schemas.microsoft.com/office/powerpoint/2010/main" val="694492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smtClean="0"/>
              <a:t>Slide #21 </a:t>
            </a:r>
            <a:r>
              <a:rPr lang="en-US" sz="1200" dirty="0" smtClean="0"/>
              <a:t>Each </a:t>
            </a:r>
            <a:r>
              <a:rPr lang="en-US" sz="1200" dirty="0" smtClean="0"/>
              <a:t>student will adequately prepare and conduct a Graveside Funeral Service based on a specific situation assigned and receive a GO (IAW a rubric</a:t>
            </a:r>
            <a:r>
              <a:rPr lang="en-US" sz="1200" dirty="0" smtClean="0"/>
              <a:t>)  total of 100 pts.</a:t>
            </a:r>
          </a:p>
          <a:p>
            <a:pPr marL="457200" indent="-457200">
              <a:buFont typeface="Arial"/>
              <a:buChar char="•"/>
            </a:pPr>
            <a:r>
              <a:rPr lang="en-US" sz="1200" dirty="0" smtClean="0"/>
              <a:t>Present a 5 min Graveside service</a:t>
            </a:r>
          </a:p>
          <a:p>
            <a:pPr marL="457200" indent="-457200">
              <a:buFont typeface="Arial"/>
              <a:buChar char="•"/>
            </a:pPr>
            <a:r>
              <a:rPr lang="en-US" sz="1200" dirty="0" smtClean="0"/>
              <a:t>Given Rubric and Specific Decedent Scenario</a:t>
            </a:r>
          </a:p>
          <a:p>
            <a:pPr marL="457200" indent="-457200">
              <a:buFont typeface="Arial"/>
              <a:buChar char="•"/>
            </a:pPr>
            <a:r>
              <a:rPr lang="en-US" sz="1200" dirty="0" smtClean="0"/>
              <a:t>Provide peer feedback on service</a:t>
            </a:r>
          </a:p>
          <a:p>
            <a:pPr marL="457200" indent="-457200">
              <a:buFont typeface="Arial"/>
              <a:buChar char="•"/>
            </a:pPr>
            <a:r>
              <a:rPr lang="en-US" sz="1200" dirty="0" smtClean="0"/>
              <a:t>DTG and Location TBD</a:t>
            </a:r>
          </a:p>
          <a:p>
            <a:pPr marL="0" marR="0" lvl="0" indent="0" algn="l" defTabSz="914400" rtl="0" eaLnBrk="0" fontAlgn="base" latinLnBrk="0" hangingPunct="0">
              <a:lnSpc>
                <a:spcPct val="100000"/>
              </a:lnSpc>
              <a:spcBef>
                <a:spcPct val="30000"/>
              </a:spcBef>
              <a:spcAft>
                <a:spcPct val="0"/>
              </a:spcAft>
              <a:buClrTx/>
              <a:buSzTx/>
              <a:buFont typeface="Arial"/>
              <a:buNone/>
              <a:tabLst/>
              <a:defRPr/>
            </a:pPr>
            <a:r>
              <a:rPr lang="en-US" sz="1200" dirty="0" smtClean="0"/>
              <a:t>Any</a:t>
            </a:r>
            <a:r>
              <a:rPr lang="en-US" sz="1200" baseline="0" dirty="0" smtClean="0"/>
              <a:t> questions concerning the </a:t>
            </a:r>
            <a:r>
              <a:rPr lang="en-US" sz="1200" dirty="0" smtClean="0"/>
              <a:t>rubric, the assignment,</a:t>
            </a:r>
            <a:r>
              <a:rPr lang="en-US" sz="1200" baseline="0" dirty="0" smtClean="0"/>
              <a:t> or the scenarios?  </a:t>
            </a:r>
            <a:endParaRPr lang="en-US" sz="1200" dirty="0" smtClean="0"/>
          </a:p>
          <a:p>
            <a:pPr marL="457200" indent="-457200">
              <a:buFont typeface="Arial"/>
              <a:buChar char="•"/>
            </a:pPr>
            <a:endParaRPr lang="en-US" sz="1200" dirty="0" smtClean="0"/>
          </a:p>
          <a:p>
            <a:pPr marL="0" indent="0">
              <a:buFont typeface="Arial"/>
              <a:buNone/>
            </a:pPr>
            <a:r>
              <a:rPr lang="en-US" sz="1200" dirty="0" smtClean="0"/>
              <a:t>Instructor Note:  Make sure that students have at least</a:t>
            </a:r>
            <a:r>
              <a:rPr lang="en-US" sz="1200" baseline="0" dirty="0" smtClean="0"/>
              <a:t> a week before presenting funeral messages.  </a:t>
            </a:r>
          </a:p>
          <a:p>
            <a:pPr marL="0" indent="0">
              <a:buFont typeface="Arial"/>
              <a:buNone/>
            </a:pPr>
            <a:endParaRPr lang="en-US" sz="1200" baseline="0" dirty="0" smtClean="0"/>
          </a:p>
          <a:p>
            <a:pPr marL="0" indent="0">
              <a:buFont typeface="Arial"/>
              <a:buNone/>
            </a:pPr>
            <a:r>
              <a:rPr lang="en-US" sz="1200" baseline="0" dirty="0" smtClean="0"/>
              <a:t>Plan for 5 min for each student and 3-5 min for comments and </a:t>
            </a:r>
            <a:r>
              <a:rPr lang="en-US" sz="1200" baseline="0" dirty="0" err="1" smtClean="0"/>
              <a:t>feeback</a:t>
            </a:r>
            <a:endParaRPr lang="en-US" sz="1200" baseline="0" dirty="0" smtClean="0"/>
          </a:p>
          <a:p>
            <a:pPr marL="0" indent="0">
              <a:buFont typeface="Arial"/>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21</a:t>
            </a:fld>
            <a:endParaRPr lang="en-US"/>
          </a:p>
        </p:txBody>
      </p:sp>
    </p:spTree>
    <p:extLst>
      <p:ext uri="{BB962C8B-B14F-4D97-AF65-F5344CB8AC3E}">
        <p14:creationId xmlns:p14="http://schemas.microsoft.com/office/powerpoint/2010/main" val="4187765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#22 Check on learning</a:t>
            </a:r>
          </a:p>
          <a:p>
            <a:endParaRPr lang="en-US" dirty="0" smtClean="0"/>
          </a:p>
          <a:p>
            <a:r>
              <a:rPr lang="en-US" dirty="0" smtClean="0"/>
              <a:t>What are some resources for help with funeral services?</a:t>
            </a:r>
          </a:p>
          <a:p>
            <a:endParaRPr lang="en-US" dirty="0" smtClean="0"/>
          </a:p>
          <a:p>
            <a:r>
              <a:rPr lang="en-US" dirty="0" smtClean="0"/>
              <a:t>All that were handed out, other</a:t>
            </a:r>
            <a:r>
              <a:rPr lang="en-US" baseline="0" dirty="0" smtClean="0"/>
              <a:t> students, SGL, and instructors</a:t>
            </a:r>
            <a:endParaRPr lang="en-US" dirty="0" smtClean="0"/>
          </a:p>
          <a:p>
            <a:endParaRPr lang="en-US" dirty="0" smtClean="0"/>
          </a:p>
          <a:p>
            <a:r>
              <a:rPr lang="en-US" dirty="0" smtClean="0"/>
              <a:t>What are the elements of a graveside service?  </a:t>
            </a:r>
          </a:p>
          <a:p>
            <a:endParaRPr lang="en-US" dirty="0" smtClean="0"/>
          </a:p>
          <a:p>
            <a:r>
              <a:rPr lang="en-US" dirty="0" smtClean="0"/>
              <a:t>Intro, Prayer, Message, committal prayer and trans</a:t>
            </a:r>
            <a:r>
              <a:rPr lang="en-US" baseline="0" dirty="0" smtClean="0"/>
              <a:t> to honors</a:t>
            </a:r>
            <a:endParaRPr lang="en-US" dirty="0" smtClean="0"/>
          </a:p>
          <a:p>
            <a:endParaRPr lang="en-US" dirty="0" smtClean="0"/>
          </a:p>
          <a:p>
            <a:r>
              <a:rPr lang="en-US" dirty="0" smtClean="0"/>
              <a:t>What is something you learned today?</a:t>
            </a:r>
          </a:p>
          <a:p>
            <a:endParaRPr lang="en-US" dirty="0" smtClean="0"/>
          </a:p>
          <a:p>
            <a:r>
              <a:rPr lang="en-US" dirty="0" smtClean="0"/>
              <a:t>When will you perform your graveside service?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22</a:t>
            </a:fld>
            <a:endParaRPr lang="en-US"/>
          </a:p>
        </p:txBody>
      </p:sp>
    </p:spTree>
    <p:extLst>
      <p:ext uri="{BB962C8B-B14F-4D97-AF65-F5344CB8AC3E}">
        <p14:creationId xmlns:p14="http://schemas.microsoft.com/office/powerpoint/2010/main" val="245453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21" name="Text Placeholder 2"/>
          <p:cNvSpPr>
            <a:spLocks noGrp="1"/>
          </p:cNvSpPr>
          <p:nvPr>
            <p:ph idx="1"/>
          </p:nvPr>
        </p:nvSpPr>
        <p:spPr bwMode="auto">
          <a:xfrm>
            <a:off x="345141" y="1215278"/>
            <a:ext cx="7400925" cy="4714874"/>
          </a:xfrm>
          <a:prstGeom prst="rect">
            <a:avLst/>
          </a:prstGeom>
          <a:noFill/>
          <a:ln w="9525">
            <a:noFill/>
            <a:miter lim="800000"/>
            <a:headEnd/>
            <a:tailEnd/>
          </a:ln>
        </p:spPr>
        <p:txBody>
          <a:bodyPr/>
          <a:lstStyle>
            <a:lvl1pPr marL="0" indent="0">
              <a:buNone/>
              <a:defRPr sz="2400">
                <a:solidFill>
                  <a:schemeClr val="tx2"/>
                </a:solidFill>
              </a:defRPr>
            </a:lvl1pPr>
            <a:lvl2pPr>
              <a:defRPr sz="24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4" name="Slide Number Placeholder 5"/>
          <p:cNvSpPr>
            <a:spLocks noGrp="1"/>
          </p:cNvSpPr>
          <p:nvPr>
            <p:ph type="sldNum" sz="quarter" idx="10"/>
          </p:nvPr>
        </p:nvSpPr>
        <p:spPr/>
        <p:txBody>
          <a:bodyPr/>
          <a:lstStyle>
            <a:lvl1pPr>
              <a:defRPr/>
            </a:lvl1pPr>
          </a:lstStyle>
          <a:p>
            <a:fld id="{0720D076-B867-4310-B849-9D67C90AB3E4}" type="slidenum">
              <a:rPr lang="en-US"/>
              <a:pPr/>
              <a:t>‹#›</a:t>
            </a:fld>
            <a:endParaRPr lang="en-US"/>
          </a:p>
        </p:txBody>
      </p:sp>
      <p:sp>
        <p:nvSpPr>
          <p:cNvPr id="5" name="TextBox 4"/>
          <p:cNvSpPr txBox="1"/>
          <p:nvPr userDrawn="1"/>
        </p:nvSpPr>
        <p:spPr>
          <a:xfrm>
            <a:off x="278780" y="6345045"/>
            <a:ext cx="6713035" cy="400110"/>
          </a:xfrm>
          <a:prstGeom prst="rect">
            <a:avLst/>
          </a:prstGeom>
          <a:noFill/>
        </p:spPr>
        <p:txBody>
          <a:bodyPr wrap="square" rtlCol="0">
            <a:spAutoFit/>
          </a:bodyPr>
          <a:lstStyle/>
          <a:p>
            <a:r>
              <a:rPr lang="en-US" sz="2000" dirty="0" smtClean="0">
                <a:solidFill>
                  <a:schemeClr val="accent2"/>
                </a:solidFill>
              </a:rPr>
              <a:t>Bringing God to Soldiers and</a:t>
            </a:r>
            <a:r>
              <a:rPr lang="en-US" sz="2000" baseline="0" dirty="0" smtClean="0">
                <a:solidFill>
                  <a:schemeClr val="accent2"/>
                </a:solidFill>
              </a:rPr>
              <a:t> Soldiers to God.</a:t>
            </a:r>
            <a:endParaRPr lang="en-US" sz="2000" dirty="0">
              <a:solidFill>
                <a:schemeClr val="accent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6" name="Text Placeholder 3"/>
          <p:cNvSpPr>
            <a:spLocks noGrp="1"/>
          </p:cNvSpPr>
          <p:nvPr>
            <p:ph type="body" sz="quarter" idx="3"/>
          </p:nvPr>
        </p:nvSpPr>
        <p:spPr>
          <a:xfrm>
            <a:off x="4089180" y="1230511"/>
            <a:ext cx="3619168" cy="663266"/>
          </a:xfrm>
        </p:spPr>
        <p:txBody>
          <a:bodyPr/>
          <a:lstStyle>
            <a:lvl1pPr>
              <a:defRPr sz="1800"/>
            </a:lvl1pPr>
          </a:lstStyle>
          <a:p>
            <a:pPr lvl="0"/>
            <a:r>
              <a:rPr lang="en-US" smtClean="0"/>
              <a:t>Click to edit Master text styles</a:t>
            </a:r>
          </a:p>
        </p:txBody>
      </p:sp>
      <p:sp>
        <p:nvSpPr>
          <p:cNvPr id="9" name="Text Placeholder 3"/>
          <p:cNvSpPr>
            <a:spLocks noGrp="1"/>
          </p:cNvSpPr>
          <p:nvPr>
            <p:ph type="body" sz="quarter" idx="13"/>
          </p:nvPr>
        </p:nvSpPr>
        <p:spPr>
          <a:xfrm>
            <a:off x="294485" y="1233486"/>
            <a:ext cx="3619168" cy="663266"/>
          </a:xfrm>
        </p:spPr>
        <p:txBody>
          <a:bodyPr/>
          <a:lstStyle>
            <a:lvl1pPr>
              <a:defRPr sz="1800"/>
            </a:lvl1pPr>
          </a:lstStyle>
          <a:p>
            <a:pPr lvl="0"/>
            <a:r>
              <a:rPr lang="en-US" smtClean="0"/>
              <a:t>Click to edit Master text styles</a:t>
            </a:r>
          </a:p>
        </p:txBody>
      </p:sp>
      <p:sp>
        <p:nvSpPr>
          <p:cNvPr id="3" name="Content Placeholder 2"/>
          <p:cNvSpPr>
            <a:spLocks noGrp="1"/>
          </p:cNvSpPr>
          <p:nvPr>
            <p:ph sz="quarter" idx="15"/>
          </p:nvPr>
        </p:nvSpPr>
        <p:spPr>
          <a:xfrm>
            <a:off x="292100" y="1981200"/>
            <a:ext cx="36068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6"/>
          </p:nvPr>
        </p:nvSpPr>
        <p:spPr>
          <a:xfrm>
            <a:off x="4089400" y="1981200"/>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7"/>
          </p:nvPr>
        </p:nvSpPr>
        <p:spPr/>
        <p:txBody>
          <a:bodyPr/>
          <a:lstStyle>
            <a:lvl1pPr>
              <a:defRPr/>
            </a:lvl1pPr>
          </a:lstStyle>
          <a:p>
            <a:fld id="{53CBD23D-AC1C-4AAF-81A2-05A66E8F355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st Page with cam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alpha val="89018"/>
            </a:srgbClr>
          </a:solidFill>
          <a:ln w="9525">
            <a:noFill/>
            <a:round/>
            <a:headEnd/>
            <a:tailEnd/>
          </a:ln>
        </p:spPr>
        <p:txBody>
          <a:bodyPr/>
          <a:lstStyle/>
          <a:p>
            <a:endParaRPr lang="en-US"/>
          </a:p>
        </p:txBody>
      </p:sp>
      <p:pic>
        <p:nvPicPr>
          <p:cNvPr id="5" name="Picture 18"/>
          <p:cNvPicPr>
            <a:picLocks noChangeAspect="1"/>
          </p:cNvPicPr>
          <p:nvPr/>
        </p:nvPicPr>
        <p:blipFill>
          <a:blip r:embed="rId3"/>
          <a:srcRect/>
          <a:stretch>
            <a:fillRect/>
          </a:stretch>
        </p:blipFill>
        <p:spPr bwMode="auto">
          <a:xfrm>
            <a:off x="7148513"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pPr/>
              <a:t>‹#›</a:t>
            </a:fld>
            <a:endParaRPr lang="en-US"/>
          </a:p>
        </p:txBody>
      </p:sp>
      <p:pic>
        <p:nvPicPr>
          <p:cNvPr id="43009" name="Picture 1" descr="C:\Users\brandon.r.moore\Desktop\chaplain_center_and_school_class_a_patch_69341.jpg"/>
          <p:cNvPicPr>
            <a:picLocks noChangeAspect="1" noChangeArrowheads="1"/>
          </p:cNvPicPr>
          <p:nvPr userDrawn="1"/>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rcRect/>
          <a:stretch>
            <a:fillRect/>
          </a:stretch>
        </p:blipFill>
        <p:spPr bwMode="auto">
          <a:xfrm>
            <a:off x="6479150" y="5432612"/>
            <a:ext cx="968561" cy="968561"/>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st Page dark">
    <p:bg>
      <p:bgPr>
        <a:solidFill>
          <a:srgbClr val="82786F"/>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B4324"/>
          </a:solidFill>
          <a:ln w="9525">
            <a:noFill/>
            <a:round/>
            <a:headEnd/>
            <a:tailEnd/>
          </a:ln>
        </p:spPr>
        <p:txBody>
          <a:bodyPr/>
          <a:lstStyle/>
          <a:p>
            <a:endParaRPr lang="en-US"/>
          </a:p>
        </p:txBody>
      </p:sp>
      <p:pic>
        <p:nvPicPr>
          <p:cNvPr id="5" name="Picture 18"/>
          <p:cNvPicPr>
            <a:picLocks noChangeAspect="1"/>
          </p:cNvPicPr>
          <p:nvPr/>
        </p:nvPicPr>
        <p:blipFill>
          <a:blip r:embed="rId2"/>
          <a:srcRect/>
          <a:stretch>
            <a:fillRect/>
          </a:stretch>
        </p:blipFill>
        <p:spPr bwMode="auto">
          <a:xfrm>
            <a:off x="7148513" y="5118100"/>
            <a:ext cx="1731962" cy="1504950"/>
          </a:xfrm>
          <a:prstGeom prst="rect">
            <a:avLst/>
          </a:prstGeom>
          <a:noFill/>
          <a:ln w="9525">
            <a:noFill/>
            <a:miter lim="800000"/>
            <a:headEnd/>
            <a:tailEnd/>
          </a:ln>
        </p:spPr>
      </p:pic>
      <p:sp>
        <p:nvSpPr>
          <p:cNvPr id="6" name="TextBox 18"/>
          <p:cNvSpPr txBox="1">
            <a:spLocks noChangeArrowheads="1"/>
          </p:cNvSpPr>
          <p:nvPr/>
        </p:nvSpPr>
        <p:spPr bwMode="auto">
          <a:xfrm>
            <a:off x="6486525"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sp>
        <p:nvSpPr>
          <p:cNvPr id="7" name="TextBox 11"/>
          <p:cNvSpPr txBox="1">
            <a:spLocks noChangeArrowheads="1"/>
          </p:cNvSpPr>
          <p:nvPr/>
        </p:nvSpPr>
        <p:spPr bwMode="auto">
          <a:xfrm>
            <a:off x="-538163" y="4987925"/>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9" name="Slide Number Placeholder 3"/>
          <p:cNvSpPr>
            <a:spLocks noGrp="1"/>
          </p:cNvSpPr>
          <p:nvPr>
            <p:ph type="sldNum" sz="quarter" idx="13"/>
          </p:nvPr>
        </p:nvSpPr>
        <p:spPr/>
        <p:txBody>
          <a:bodyPr/>
          <a:lstStyle>
            <a:lvl1pPr>
              <a:defRPr>
                <a:solidFill>
                  <a:schemeClr val="bg1"/>
                </a:solidFill>
              </a:defRPr>
            </a:lvl1pPr>
          </a:lstStyle>
          <a:p>
            <a:fld id="{B28B0282-66B5-4F96-A160-1346FF2A91B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st Page light">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solidFill>
          <a:ln w="9525">
            <a:noFill/>
            <a:round/>
            <a:headEnd/>
            <a:tailEnd/>
          </a:ln>
        </p:spPr>
        <p:txBody>
          <a:bodyPr/>
          <a:lstStyle/>
          <a:p>
            <a:endParaRPr lang="en-US"/>
          </a:p>
        </p:txBody>
      </p:sp>
      <p:pic>
        <p:nvPicPr>
          <p:cNvPr id="5" name="Picture 18"/>
          <p:cNvPicPr>
            <a:picLocks noChangeAspect="1"/>
          </p:cNvPicPr>
          <p:nvPr/>
        </p:nvPicPr>
        <p:blipFill>
          <a:blip r:embed="rId2"/>
          <a:srcRect/>
          <a:stretch>
            <a:fillRect/>
          </a:stretch>
        </p:blipFill>
        <p:spPr bwMode="auto">
          <a:xfrm>
            <a:off x="7148513" y="5118100"/>
            <a:ext cx="1731962" cy="1504950"/>
          </a:xfrm>
          <a:prstGeom prst="rect">
            <a:avLst/>
          </a:prstGeom>
          <a:noFill/>
          <a:ln w="9525">
            <a:noFill/>
            <a:miter lim="800000"/>
            <a:headEnd/>
            <a:tailEnd/>
          </a:ln>
        </p:spPr>
      </p:pic>
      <p:sp>
        <p:nvSpPr>
          <p:cNvPr id="6" name="TextBox 18"/>
          <p:cNvSpPr txBox="1">
            <a:spLocks noChangeArrowheads="1"/>
          </p:cNvSpPr>
          <p:nvPr/>
        </p:nvSpPr>
        <p:spPr bwMode="auto">
          <a:xfrm>
            <a:off x="6486525"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AB3C49B2-806A-4B33-B50A-90763CB1A5A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C9C9C9"/>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chemeClr val="bg1"/>
          </a:solidFill>
          <a:ln w="9525">
            <a:noFill/>
            <a:round/>
            <a:headEnd/>
            <a:tailEnd/>
          </a:ln>
        </p:spPr>
        <p:txBody>
          <a:bodyPr/>
          <a:lstStyle/>
          <a:p>
            <a:endParaRPr lang="en-US"/>
          </a:p>
        </p:txBody>
      </p:sp>
      <p:sp>
        <p:nvSpPr>
          <p:cNvPr id="5" name="TextBox 4"/>
          <p:cNvSpPr txBox="1">
            <a:spLocks noChangeArrowheads="1"/>
          </p:cNvSpPr>
          <p:nvPr/>
        </p:nvSpPr>
        <p:spPr bwMode="auto">
          <a:xfrm>
            <a:off x="6486525"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pic>
        <p:nvPicPr>
          <p:cNvPr id="6" name="Picture 33"/>
          <p:cNvPicPr>
            <a:picLocks noChangeAspect="1"/>
          </p:cNvPicPr>
          <p:nvPr/>
        </p:nvPicPr>
        <p:blipFill>
          <a:blip r:embed="rId2"/>
          <a:srcRect/>
          <a:stretch>
            <a:fillRect/>
          </a:stretch>
        </p:blipFill>
        <p:spPr bwMode="auto">
          <a:xfrm>
            <a:off x="7146925" y="5118100"/>
            <a:ext cx="1727200" cy="1503363"/>
          </a:xfrm>
          <a:prstGeom prst="rect">
            <a:avLst/>
          </a:prstGeom>
          <a:noFill/>
          <a:ln w="9525">
            <a:noFill/>
            <a:miter lim="800000"/>
            <a:headEnd/>
            <a:tailEnd/>
          </a:ln>
        </p:spPr>
      </p:pic>
      <p:sp>
        <p:nvSpPr>
          <p:cNvPr id="9"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10"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tx1">
                    <a:lumMod val="65000"/>
                    <a:lumOff val="35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E4900F6A-2931-4C26-91A3-E25D4C0EAB5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01"/>
            <a:ext cx="7400925" cy="1285874"/>
          </a:xfrm>
          <a:prstGeom prst="rect">
            <a:avLst/>
          </a:prstGeom>
          <a:noFill/>
          <a:ln w="9525">
            <a:noFill/>
            <a:miter lim="800000"/>
            <a:headEnd/>
            <a:tailEnd/>
          </a:ln>
        </p:spPr>
        <p:txBody>
          <a:bodyPr anchor="b"/>
          <a:lstStyle>
            <a:lvl1pPr>
              <a:defRPr sz="3600" baseline="0">
                <a:solidFill>
                  <a:schemeClr val="tx2"/>
                </a:solidFill>
              </a:defRPr>
            </a:lvl1pPr>
          </a:lstStyle>
          <a:p>
            <a:pPr lvl="0"/>
            <a:r>
              <a:rPr lang="en-US" smtClean="0"/>
              <a:t>Click to edit Master title style</a:t>
            </a:r>
            <a:endParaRPr lang="en-US" dirty="0" smtClean="0"/>
          </a:p>
        </p:txBody>
      </p:sp>
      <p:sp>
        <p:nvSpPr>
          <p:cNvPr id="6" name="Text Placeholder 5"/>
          <p:cNvSpPr>
            <a:spLocks noGrp="1"/>
          </p:cNvSpPr>
          <p:nvPr>
            <p:ph type="body" sz="quarter" idx="12"/>
          </p:nvPr>
        </p:nvSpPr>
        <p:spPr>
          <a:xfrm>
            <a:off x="304800" y="3687763"/>
            <a:ext cx="7426325" cy="854075"/>
          </a:xfrm>
        </p:spPr>
        <p:txBody>
          <a:bodyPr/>
          <a:lstStyle/>
          <a:p>
            <a:pPr lvl="0"/>
            <a:r>
              <a:rPr lang="en-US" smtClean="0"/>
              <a:t>Click to edit Master text styles</a:t>
            </a:r>
          </a:p>
        </p:txBody>
      </p:sp>
      <p:sp>
        <p:nvSpPr>
          <p:cNvPr id="4" name="Slide Number Placeholder 5"/>
          <p:cNvSpPr>
            <a:spLocks noGrp="1"/>
          </p:cNvSpPr>
          <p:nvPr>
            <p:ph type="sldNum" sz="quarter" idx="13"/>
          </p:nvPr>
        </p:nvSpPr>
        <p:spPr/>
        <p:txBody>
          <a:bodyPr/>
          <a:lstStyle>
            <a:lvl1pPr>
              <a:defRPr/>
            </a:lvl1pPr>
          </a:lstStyle>
          <a:p>
            <a:fld id="{7FBA3073-A0C2-402E-B8E3-A5421E8467E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 top">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3" name="Slide Number Placeholder 5"/>
          <p:cNvSpPr>
            <a:spLocks noGrp="1"/>
          </p:cNvSpPr>
          <p:nvPr>
            <p:ph type="sldNum" sz="quarter" idx="10"/>
          </p:nvPr>
        </p:nvSpPr>
        <p:spPr/>
        <p:txBody>
          <a:bodyPr/>
          <a:lstStyle>
            <a:lvl1pPr>
              <a:defRPr/>
            </a:lvl1pPr>
          </a:lstStyle>
          <a:p>
            <a:fld id="{0B6DA71F-409A-4956-AEA8-B97C467337B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DBE14293-2786-4AEF-9343-6C558EDBDCD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bg1"/>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vl1pPr>
          </a:lstStyle>
          <a:p>
            <a:fld id="{CC9ABB31-BADB-4F00-8B28-1752C2574BC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Black Blank">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1st Page with camo">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400" dirty="0" smtClean="0">
                <a:solidFill>
                  <a:srgbClr val="FFFFFF"/>
                </a:solidFill>
              </a:rPr>
              <a:t>U.S. Army Chaplain Center &amp; School</a:t>
            </a: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58029180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1st Page with cam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400" dirty="0" smtClean="0">
                <a:solidFill>
                  <a:srgbClr val="FFFFFF"/>
                </a:solidFill>
              </a:rPr>
              <a:t>U.S. Army Chaplain Center &amp; School</a:t>
            </a: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9237009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st Page dark">
    <p:bg>
      <p:bgPr>
        <a:solidFill>
          <a:srgbClr val="82786F"/>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B4324"/>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7" name="TextBox 11"/>
          <p:cNvSpPr txBox="1">
            <a:spLocks noChangeArrowheads="1"/>
          </p:cNvSpPr>
          <p:nvPr/>
        </p:nvSpPr>
        <p:spPr bwMode="auto">
          <a:xfrm>
            <a:off x="-538163" y="4987925"/>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solidFill>
                <a:srgbClr val="000000"/>
              </a:solidFill>
            </a:endParaRPr>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9" name="Slide Number Placeholder 3"/>
          <p:cNvSpPr>
            <a:spLocks noGrp="1"/>
          </p:cNvSpPr>
          <p:nvPr>
            <p:ph type="sldNum" sz="quarter" idx="13"/>
          </p:nvPr>
        </p:nvSpPr>
        <p:spPr/>
        <p:txBody>
          <a:bodyPr/>
          <a:lstStyle>
            <a:lvl1pPr>
              <a:defRPr>
                <a:solidFill>
                  <a:schemeClr val="bg1"/>
                </a:solidFill>
              </a:defRPr>
            </a:lvl1pPr>
          </a:lstStyle>
          <a:p>
            <a:fld id="{B28B0282-66B5-4F96-A160-1346FF2A91B6}" type="slidenum">
              <a:rPr lang="en-US">
                <a:solidFill>
                  <a:srgbClr val="FFFFFF"/>
                </a:solidFill>
              </a:rPr>
              <a:pPr/>
              <a:t>‹#›</a:t>
            </a:fld>
            <a:endParaRPr lang="en-US">
              <a:solidFill>
                <a:srgbClr val="FFFFFF"/>
              </a:solidFill>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10"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cxnSp>
        <p:nvCxnSpPr>
          <p:cNvPr id="13" name="Straight Connector 12"/>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33794300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st Page light">
    <p:spTree>
      <p:nvGrpSpPr>
        <p:cNvPr id="1" name=""/>
        <p:cNvGrpSpPr/>
        <p:nvPr/>
      </p:nvGrpSpPr>
      <p:grpSpPr>
        <a:xfrm>
          <a:off x="0" y="0"/>
          <a:ext cx="0" cy="0"/>
          <a:chOff x="0" y="0"/>
          <a:chExt cx="0" cy="0"/>
        </a:xfrm>
      </p:grpSpPr>
      <p:sp>
        <p:nvSpPr>
          <p:cNvPr id="4" name="Freeform 5"/>
          <p:cNvSpPr>
            <a:spLocks/>
          </p:cNvSpPr>
          <p:nvPr userDrawn="1"/>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AB3C49B2-806A-4B33-B50A-90763CB1A5AF}" type="slidenum">
              <a:rPr lang="en-US"/>
              <a:pPr/>
              <a:t>‹#›</a:t>
            </a:fld>
            <a:endParaRPr lang="en-US"/>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9"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cxnSp>
        <p:nvCxnSpPr>
          <p:cNvPr id="12" name="Straight Connector 11"/>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44901984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286001"/>
            <a:ext cx="7800374" cy="1285874"/>
          </a:xfrm>
          <a:prstGeom prst="rect">
            <a:avLst/>
          </a:prstGeom>
          <a:noFill/>
          <a:ln w="9525">
            <a:noFill/>
            <a:miter lim="800000"/>
            <a:headEnd/>
            <a:tailEnd/>
          </a:ln>
        </p:spPr>
        <p:txBody>
          <a:bodyPr anchor="b"/>
          <a:lstStyle>
            <a:lvl1pPr>
              <a:defRPr sz="3600" baseline="0">
                <a:solidFill>
                  <a:schemeClr val="tx2"/>
                </a:solidFill>
              </a:defRPr>
            </a:lvl1pPr>
          </a:lstStyle>
          <a:p>
            <a:pPr lvl="0"/>
            <a:r>
              <a:rPr lang="en-US" dirty="0" smtClean="0"/>
              <a:t>Click to edit Master title style</a:t>
            </a:r>
          </a:p>
        </p:txBody>
      </p:sp>
      <p:sp>
        <p:nvSpPr>
          <p:cNvPr id="6" name="Text Placeholder 5"/>
          <p:cNvSpPr>
            <a:spLocks noGrp="1"/>
          </p:cNvSpPr>
          <p:nvPr>
            <p:ph type="body" sz="quarter" idx="12"/>
          </p:nvPr>
        </p:nvSpPr>
        <p:spPr>
          <a:xfrm>
            <a:off x="304801" y="3687764"/>
            <a:ext cx="7827145" cy="854075"/>
          </a:xfrm>
        </p:spPr>
        <p:txBody>
          <a:bodyPr/>
          <a:lstStyle/>
          <a:p>
            <a:pPr lvl="0"/>
            <a:r>
              <a:rPr lang="en-US" smtClean="0"/>
              <a:t>Click to edit Master text styles</a:t>
            </a:r>
          </a:p>
        </p:txBody>
      </p:sp>
      <p:sp>
        <p:nvSpPr>
          <p:cNvPr id="4" name="Slide Number Placeholder 5"/>
          <p:cNvSpPr>
            <a:spLocks noGrp="1"/>
          </p:cNvSpPr>
          <p:nvPr>
            <p:ph type="sldNum" sz="quarter" idx="13"/>
          </p:nvPr>
        </p:nvSpPr>
        <p:spPr/>
        <p:txBody>
          <a:bodyPr/>
          <a:lstStyle>
            <a:lvl1pPr>
              <a:defRPr/>
            </a:lvl1pPr>
          </a:lstStyle>
          <a:p>
            <a:fld id="{7FBA3073-A0C2-402E-B8E3-A5421E8467E8}" type="slidenum">
              <a:rPr lang="en-US"/>
              <a:pPr/>
              <a:t>‹#›</a:t>
            </a:fld>
            <a:endParaRPr lang="en-US"/>
          </a:p>
        </p:txBody>
      </p:sp>
    </p:spTree>
    <p:extLst>
      <p:ext uri="{BB962C8B-B14F-4D97-AF65-F5344CB8AC3E}">
        <p14:creationId xmlns:p14="http://schemas.microsoft.com/office/powerpoint/2010/main" val="190923850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21" name="Text Placeholder 2"/>
          <p:cNvSpPr>
            <a:spLocks noGrp="1"/>
          </p:cNvSpPr>
          <p:nvPr>
            <p:ph idx="1" hasCustomPrompt="1"/>
          </p:nvPr>
        </p:nvSpPr>
        <p:spPr bwMode="auto">
          <a:xfrm>
            <a:off x="345142" y="1215278"/>
            <a:ext cx="7400925" cy="4714874"/>
          </a:xfrm>
          <a:prstGeom prst="rect">
            <a:avLst/>
          </a:prstGeom>
          <a:noFill/>
          <a:ln w="9525">
            <a:noFill/>
            <a:miter lim="800000"/>
            <a:headEnd/>
            <a:tailEnd/>
          </a:ln>
        </p:spPr>
        <p:txBody>
          <a:bodyPr/>
          <a:lstStyle>
            <a:lvl1pPr marL="0" indent="0">
              <a:buNone/>
              <a:defRPr sz="2400">
                <a:solidFill>
                  <a:schemeClr val="tx2"/>
                </a:solidFill>
              </a:defRPr>
            </a:lvl1pPr>
            <a:lvl2pPr>
              <a:defRPr sz="24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r>
              <a:rPr lang="en-US" dirty="0" smtClean="0"/>
              <a:t>This is a standard page featuring content. </a:t>
            </a:r>
          </a:p>
          <a:p>
            <a:endParaRPr lang="en-US" dirty="0" smtClean="0"/>
          </a:p>
          <a:p>
            <a:r>
              <a:rPr lang="en-US" dirty="0" smtClean="0"/>
              <a:t>This template features theme colors to use for objects, shapes and text to keep the look consistent.</a:t>
            </a:r>
          </a:p>
          <a:p>
            <a:endParaRPr lang="en-US" dirty="0" smtClean="0"/>
          </a:p>
          <a:p>
            <a:r>
              <a:rPr lang="en-US" dirty="0" smtClean="0"/>
              <a:t>For assistance in customizing and/or designing your presentation, contact the USACHCS Simulation Center.</a:t>
            </a:r>
            <a:endParaRPr lang="en-US" dirty="0"/>
          </a:p>
        </p:txBody>
      </p:sp>
      <p:sp>
        <p:nvSpPr>
          <p:cNvPr id="4" name="Slide Number Placeholder 5"/>
          <p:cNvSpPr>
            <a:spLocks noGrp="1"/>
          </p:cNvSpPr>
          <p:nvPr>
            <p:ph type="sldNum" sz="quarter" idx="10"/>
          </p:nvPr>
        </p:nvSpPr>
        <p:spPr/>
        <p:txBody>
          <a:bodyPr/>
          <a:lstStyle>
            <a:lvl1pPr>
              <a:defRPr/>
            </a:lvl1pPr>
          </a:lstStyle>
          <a:p>
            <a:fld id="{0720D076-B867-4310-B849-9D67C90AB3E4}" type="slidenum">
              <a:rPr lang="en-US"/>
              <a:pPr/>
              <a:t>‹#›</a:t>
            </a:fld>
            <a:endParaRPr lang="en-US"/>
          </a:p>
        </p:txBody>
      </p:sp>
    </p:spTree>
    <p:extLst>
      <p:ext uri="{BB962C8B-B14F-4D97-AF65-F5344CB8AC3E}">
        <p14:creationId xmlns:p14="http://schemas.microsoft.com/office/powerpoint/2010/main" val="66996239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6" name="Text Placeholder 3"/>
          <p:cNvSpPr>
            <a:spLocks noGrp="1"/>
          </p:cNvSpPr>
          <p:nvPr>
            <p:ph type="body" sz="quarter" idx="3"/>
          </p:nvPr>
        </p:nvSpPr>
        <p:spPr>
          <a:xfrm>
            <a:off x="4089180" y="1230511"/>
            <a:ext cx="3619168" cy="663266"/>
          </a:xfrm>
        </p:spPr>
        <p:txBody>
          <a:bodyPr/>
          <a:lstStyle>
            <a:lvl1pPr>
              <a:defRPr sz="1800"/>
            </a:lvl1pPr>
          </a:lstStyle>
          <a:p>
            <a:pPr lvl="0"/>
            <a:r>
              <a:rPr lang="en-US" smtClean="0"/>
              <a:t>Click to edit Master text styles</a:t>
            </a:r>
          </a:p>
        </p:txBody>
      </p:sp>
      <p:sp>
        <p:nvSpPr>
          <p:cNvPr id="9" name="Text Placeholder 3"/>
          <p:cNvSpPr>
            <a:spLocks noGrp="1"/>
          </p:cNvSpPr>
          <p:nvPr>
            <p:ph type="body" sz="quarter" idx="13"/>
          </p:nvPr>
        </p:nvSpPr>
        <p:spPr>
          <a:xfrm>
            <a:off x="294486" y="1233486"/>
            <a:ext cx="3619168" cy="663266"/>
          </a:xfrm>
        </p:spPr>
        <p:txBody>
          <a:bodyPr/>
          <a:lstStyle>
            <a:lvl1pPr>
              <a:defRPr sz="1800"/>
            </a:lvl1pPr>
          </a:lstStyle>
          <a:p>
            <a:pPr lvl="0"/>
            <a:r>
              <a:rPr lang="en-US" smtClean="0"/>
              <a:t>Click to edit Master text styles</a:t>
            </a:r>
          </a:p>
        </p:txBody>
      </p:sp>
      <p:sp>
        <p:nvSpPr>
          <p:cNvPr id="3" name="Content Placeholder 2"/>
          <p:cNvSpPr>
            <a:spLocks noGrp="1"/>
          </p:cNvSpPr>
          <p:nvPr>
            <p:ph sz="quarter" idx="15"/>
          </p:nvPr>
        </p:nvSpPr>
        <p:spPr>
          <a:xfrm>
            <a:off x="292101" y="1981200"/>
            <a:ext cx="36068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6"/>
          </p:nvPr>
        </p:nvSpPr>
        <p:spPr>
          <a:xfrm>
            <a:off x="4089400" y="1981200"/>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7"/>
          </p:nvPr>
        </p:nvSpPr>
        <p:spPr/>
        <p:txBody>
          <a:bodyPr/>
          <a:lstStyle>
            <a:lvl1pPr>
              <a:defRPr/>
            </a:lvl1pPr>
          </a:lstStyle>
          <a:p>
            <a:fld id="{53CBD23D-AC1C-4AAF-81A2-05A66E8F355A}" type="slidenum">
              <a:rPr lang="en-US"/>
              <a:pPr/>
              <a:t>‹#›</a:t>
            </a:fld>
            <a:endParaRPr lang="en-US"/>
          </a:p>
        </p:txBody>
      </p:sp>
    </p:spTree>
    <p:extLst>
      <p:ext uri="{BB962C8B-B14F-4D97-AF65-F5344CB8AC3E}">
        <p14:creationId xmlns:p14="http://schemas.microsoft.com/office/powerpoint/2010/main" val="204906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 top">
    <p:bg>
      <p:bgPr>
        <a:solidFill>
          <a:srgbClr val="D8D8D8"/>
        </a:solidFill>
        <a:effectLst/>
      </p:bgPr>
    </p:bg>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3" name="Slide Number Placeholder 5"/>
          <p:cNvSpPr>
            <a:spLocks noGrp="1"/>
          </p:cNvSpPr>
          <p:nvPr>
            <p:ph type="sldNum" sz="quarter" idx="10"/>
          </p:nvPr>
        </p:nvSpPr>
        <p:spPr/>
        <p:txBody>
          <a:bodyPr/>
          <a:lstStyle>
            <a:lvl1pPr>
              <a:defRPr/>
            </a:lvl1pPr>
          </a:lstStyle>
          <a:p>
            <a:fld id="{0B6DA71F-409A-4956-AEA8-B97C467337BE}" type="slidenum">
              <a:rPr lang="en-US"/>
              <a:pPr/>
              <a:t>‹#›</a:t>
            </a:fld>
            <a:endParaRPr lang="en-US"/>
          </a:p>
        </p:txBody>
      </p:sp>
    </p:spTree>
    <p:extLst>
      <p:ext uri="{BB962C8B-B14F-4D97-AF65-F5344CB8AC3E}">
        <p14:creationId xmlns:p14="http://schemas.microsoft.com/office/powerpoint/2010/main" val="314431099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with graphics">
    <p:bg>
      <p:bgPr>
        <a:solidFill>
          <a:srgbClr val="D8D8D8"/>
        </a:solid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DBE14293-2786-4AEF-9343-6C558EDBDCD6}" type="slidenum">
              <a:rPr lang="en-US"/>
              <a:pPr/>
              <a:t>‹#›</a:t>
            </a:fld>
            <a:endParaRPr lang="en-US"/>
          </a:p>
        </p:txBody>
      </p:sp>
    </p:spTree>
    <p:extLst>
      <p:ext uri="{BB962C8B-B14F-4D97-AF65-F5344CB8AC3E}">
        <p14:creationId xmlns:p14="http://schemas.microsoft.com/office/powerpoint/2010/main" val="152944040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w/ no graphic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4"/>
          <p:cNvSpPr/>
          <p:nvPr userDrawn="1"/>
        </p:nvSpPr>
        <p:spPr>
          <a:xfrm>
            <a:off x="6915705" y="5379868"/>
            <a:ext cx="2104008" cy="138491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7321002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
        <p:cNvGrpSpPr/>
        <p:nvPr/>
      </p:nvGrpSpPr>
      <p:grpSpPr>
        <a:xfrm>
          <a:off x="0" y="0"/>
          <a:ext cx="0" cy="0"/>
          <a:chOff x="0" y="0"/>
          <a:chExt cx="0" cy="0"/>
        </a:xfrm>
      </p:grpSpPr>
      <p:grpSp>
        <p:nvGrpSpPr>
          <p:cNvPr id="16" name="Group 15"/>
          <p:cNvGrpSpPr/>
          <p:nvPr/>
        </p:nvGrpSpPr>
        <p:grpSpPr>
          <a:xfrm>
            <a:off x="184151" y="167420"/>
            <a:ext cx="8787251" cy="6516053"/>
            <a:chOff x="184151" y="167420"/>
            <a:chExt cx="8787251" cy="6516053"/>
          </a:xfrm>
          <a:solidFill>
            <a:schemeClr val="bg1"/>
          </a:solidFill>
        </p:grpSpPr>
        <p:sp>
          <p:nvSpPr>
            <p:cNvPr id="17" name="Round Same Side Corner Rectangle 23"/>
            <p:cNvSpPr/>
            <p:nvPr/>
          </p:nvSpPr>
          <p:spPr>
            <a:xfrm rot="10800000" flipH="1" flipV="1">
              <a:off x="6787401" y="603816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8" name="Round Same Side Corner Rectangle 23"/>
            <p:cNvSpPr/>
            <p:nvPr/>
          </p:nvSpPr>
          <p:spPr>
            <a:xfrm rot="16200000" flipH="1">
              <a:off x="7950622" y="534084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9" name="Round Same Side Corner Rectangle 18"/>
            <p:cNvSpPr/>
            <p:nvPr/>
          </p:nvSpPr>
          <p:spPr>
            <a:xfrm>
              <a:off x="7280275" y="5695950"/>
              <a:ext cx="1691127" cy="987523"/>
            </a:xfrm>
            <a:prstGeom prst="round2SameRect">
              <a:avLst>
                <a:gd name="adj1" fmla="val 10197"/>
                <a:gd name="adj2" fmla="val 133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0" name="Round Same Side Corner Rectangle 19"/>
            <p:cNvSpPr/>
            <p:nvPr/>
          </p:nvSpPr>
          <p:spPr>
            <a:xfrm>
              <a:off x="184597" y="4590507"/>
              <a:ext cx="8070570"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1" name="Round Same Side Corner Rectangle 20"/>
            <p:cNvSpPr/>
            <p:nvPr/>
          </p:nvSpPr>
          <p:spPr>
            <a:xfrm>
              <a:off x="184151" y="167420"/>
              <a:ext cx="8071016"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2" name="Rectangle 21"/>
            <p:cNvSpPr/>
            <p:nvPr/>
          </p:nvSpPr>
          <p:spPr>
            <a:xfrm>
              <a:off x="184597" y="1078081"/>
              <a:ext cx="8070403" cy="372159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pic>
        <p:nvPicPr>
          <p:cNvPr id="1027" name="Picture 33"/>
          <p:cNvPicPr>
            <a:picLocks noChangeAspect="1"/>
          </p:cNvPicPr>
          <p:nvPr/>
        </p:nvPicPr>
        <p:blipFill>
          <a:blip r:embed="rId13"/>
          <a:srcRect/>
          <a:stretch>
            <a:fillRect/>
          </a:stretch>
        </p:blipFill>
        <p:spPr bwMode="auto">
          <a:xfrm>
            <a:off x="7924800" y="5715000"/>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0" y="274638"/>
            <a:ext cx="7400925" cy="801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304800" y="1228725"/>
            <a:ext cx="7400925" cy="4714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8913" y="6356350"/>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ea typeface="+mn-ea"/>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8305800" y="228600"/>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cs typeface="Arial" pitchFamily="34" charset="0"/>
              </a:defRPr>
            </a:lvl1pPr>
          </a:lstStyle>
          <a:p>
            <a:fld id="{AE21E8D2-3278-4812-A44D-5297E854D637}" type="slidenum">
              <a:rPr lang="en-US"/>
              <a:pPr/>
              <a:t>‹#›</a:t>
            </a:fld>
            <a:endParaRPr lang="en-US"/>
          </a:p>
        </p:txBody>
      </p:sp>
      <p:pic>
        <p:nvPicPr>
          <p:cNvPr id="1033" name="Picture 6"/>
          <p:cNvPicPr>
            <a:picLocks noChangeAspect="1"/>
          </p:cNvPicPr>
          <p:nvPr/>
        </p:nvPicPr>
        <p:blipFill>
          <a:blip r:embed="rId14"/>
          <a:srcRect/>
          <a:stretch>
            <a:fillRect/>
          </a:stretch>
        </p:blipFill>
        <p:spPr bwMode="auto">
          <a:xfrm>
            <a:off x="4559300" y="3416300"/>
            <a:ext cx="19050" cy="3175"/>
          </a:xfrm>
          <a:prstGeom prst="rect">
            <a:avLst/>
          </a:prstGeom>
          <a:noFill/>
          <a:ln w="9525">
            <a:noFill/>
            <a:miter lim="800000"/>
            <a:headEnd/>
            <a:tailEnd/>
          </a:ln>
        </p:spPr>
      </p:pic>
      <p:pic>
        <p:nvPicPr>
          <p:cNvPr id="46081" name="Picture 1" descr="C:\Users\brandon.r.moore\Desktop\chaplain_center_and_school_class_a_patch_69341.jpg"/>
          <p:cNvPicPr>
            <a:picLocks noChangeAspect="1" noChangeArrowheads="1"/>
          </p:cNvPicPr>
          <p:nvPr userDrawn="1"/>
        </p:nvPicPr>
        <p:blipFill>
          <a:blip r:embed="rId15">
            <a:extLst>
              <a:ext uri="{BEBA8EAE-BF5A-486C-A8C5-ECC9F3942E4B}">
                <a14:imgProps xmlns:a14="http://schemas.microsoft.com/office/drawing/2010/main">
                  <a14:imgLayer r:embed="rId16">
                    <a14:imgEffect>
                      <a14:backgroundRemoval t="0" b="100000" l="400" r="100000"/>
                    </a14:imgEffect>
                  </a14:imgLayer>
                </a14:imgProps>
              </a:ext>
            </a:extLst>
          </a:blip>
          <a:srcRect/>
          <a:stretch>
            <a:fillRect/>
          </a:stretch>
        </p:blipFill>
        <p:spPr bwMode="auto">
          <a:xfrm>
            <a:off x="7476566" y="5876363"/>
            <a:ext cx="686080" cy="686080"/>
          </a:xfrm>
          <a:prstGeom prst="rect">
            <a:avLst/>
          </a:prstGeom>
          <a:noFill/>
        </p:spPr>
      </p:pic>
    </p:spTree>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Lst>
  <p:hf hdr="0" ftr="0" dt="0"/>
  <p:txStyles>
    <p:titleStyle>
      <a:lvl1pPr algn="l" rtl="0" eaLnBrk="1" fontAlgn="base" hangingPunct="1">
        <a:spcBef>
          <a:spcPct val="0"/>
        </a:spcBef>
        <a:spcAft>
          <a:spcPct val="0"/>
        </a:spcAft>
        <a:defRPr sz="2400" b="1" kern="1200" cap="all">
          <a:solidFill>
            <a:srgbClr val="978473"/>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defRPr sz="2400" kern="1200">
          <a:solidFill>
            <a:schemeClr val="tx2"/>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pitchFamily="34" charset="0"/>
        <a:buChar char="–"/>
        <a:defRPr sz="2400" kern="1200">
          <a:solidFill>
            <a:schemeClr val="tx2"/>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
        <p:cNvGrpSpPr/>
        <p:nvPr/>
      </p:nvGrpSpPr>
      <p:grpSpPr>
        <a:xfrm>
          <a:off x="0" y="0"/>
          <a:ext cx="0" cy="0"/>
          <a:chOff x="0" y="0"/>
          <a:chExt cx="0" cy="0"/>
        </a:xfrm>
      </p:grpSpPr>
      <p:grpSp>
        <p:nvGrpSpPr>
          <p:cNvPr id="16" name="Group 15"/>
          <p:cNvGrpSpPr/>
          <p:nvPr/>
        </p:nvGrpSpPr>
        <p:grpSpPr>
          <a:xfrm>
            <a:off x="184152" y="167422"/>
            <a:ext cx="8787251" cy="6516053"/>
            <a:chOff x="184151" y="167420"/>
            <a:chExt cx="8787251" cy="6516053"/>
          </a:xfrm>
          <a:solidFill>
            <a:schemeClr val="bg1"/>
          </a:solidFill>
        </p:grpSpPr>
        <p:sp>
          <p:nvSpPr>
            <p:cNvPr id="17" name="Round Same Side Corner Rectangle 23"/>
            <p:cNvSpPr/>
            <p:nvPr/>
          </p:nvSpPr>
          <p:spPr>
            <a:xfrm rot="10800000" flipH="1" flipV="1">
              <a:off x="6787401" y="603816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18" name="Round Same Side Corner Rectangle 23"/>
            <p:cNvSpPr/>
            <p:nvPr/>
          </p:nvSpPr>
          <p:spPr>
            <a:xfrm rot="16200000" flipH="1">
              <a:off x="7950622" y="534084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19" name="Round Same Side Corner Rectangle 18"/>
            <p:cNvSpPr/>
            <p:nvPr/>
          </p:nvSpPr>
          <p:spPr>
            <a:xfrm>
              <a:off x="7280275" y="5695950"/>
              <a:ext cx="1691127" cy="987523"/>
            </a:xfrm>
            <a:prstGeom prst="round2SameRect">
              <a:avLst>
                <a:gd name="adj1" fmla="val 10197"/>
                <a:gd name="adj2" fmla="val 133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0" name="Round Same Side Corner Rectangle 19"/>
            <p:cNvSpPr/>
            <p:nvPr/>
          </p:nvSpPr>
          <p:spPr>
            <a:xfrm>
              <a:off x="184597" y="4590507"/>
              <a:ext cx="8070570"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1" name="Round Same Side Corner Rectangle 20"/>
            <p:cNvSpPr/>
            <p:nvPr/>
          </p:nvSpPr>
          <p:spPr>
            <a:xfrm>
              <a:off x="184151" y="167420"/>
              <a:ext cx="8071016"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2" name="Rectangle 21"/>
            <p:cNvSpPr/>
            <p:nvPr/>
          </p:nvSpPr>
          <p:spPr>
            <a:xfrm>
              <a:off x="184597" y="1078081"/>
              <a:ext cx="8070403" cy="372159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grpSp>
      <p:pic>
        <p:nvPicPr>
          <p:cNvPr id="1027" name="Picture 33"/>
          <p:cNvPicPr>
            <a:picLocks noChangeAspect="1"/>
          </p:cNvPicPr>
          <p:nvPr/>
        </p:nvPicPr>
        <p:blipFill>
          <a:blip r:embed="rId12"/>
          <a:srcRect/>
          <a:stretch>
            <a:fillRect/>
          </a:stretch>
        </p:blipFill>
        <p:spPr bwMode="auto">
          <a:xfrm>
            <a:off x="7924801" y="5715002"/>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1" y="274640"/>
            <a:ext cx="7400925" cy="801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304801" y="1228727"/>
            <a:ext cx="7400925" cy="4714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8913" y="6356352"/>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ea typeface="+mn-ea"/>
                <a:cs typeface="Arial" pitchFamily="34" charset="0"/>
              </a:defRPr>
            </a:lvl1pPr>
          </a:lstStyle>
          <a:p>
            <a:pPr>
              <a:defRPr/>
            </a:pPr>
            <a:endParaRPr lang="en-US">
              <a:solidFill>
                <a:srgbClr val="000000">
                  <a:tint val="75000"/>
                </a:srgbClr>
              </a:solidFill>
            </a:endParaRPr>
          </a:p>
        </p:txBody>
      </p:sp>
      <p:sp>
        <p:nvSpPr>
          <p:cNvPr id="6" name="Slide Number Placeholder 5"/>
          <p:cNvSpPr>
            <a:spLocks noGrp="1"/>
          </p:cNvSpPr>
          <p:nvPr>
            <p:ph type="sldNum" sz="quarter" idx="4"/>
          </p:nvPr>
        </p:nvSpPr>
        <p:spPr>
          <a:xfrm>
            <a:off x="8305800" y="228602"/>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cs typeface="Arial" pitchFamily="34" charset="0"/>
              </a:defRPr>
            </a:lvl1pPr>
          </a:lstStyle>
          <a:p>
            <a:fld id="{AE21E8D2-3278-4812-A44D-5297E854D637}" type="slidenum">
              <a:rPr lang="en-US"/>
              <a:pPr/>
              <a:t>‹#›</a:t>
            </a:fld>
            <a:endParaRPr lang="en-US"/>
          </a:p>
        </p:txBody>
      </p:sp>
      <p:pic>
        <p:nvPicPr>
          <p:cNvPr id="1033" name="Picture 6"/>
          <p:cNvPicPr>
            <a:picLocks noChangeAspect="1"/>
          </p:cNvPicPr>
          <p:nvPr/>
        </p:nvPicPr>
        <p:blipFill>
          <a:blip r:embed="rId13"/>
          <a:srcRect/>
          <a:stretch>
            <a:fillRect/>
          </a:stretch>
        </p:blipFill>
        <p:spPr bwMode="auto">
          <a:xfrm>
            <a:off x="4559300" y="3416302"/>
            <a:ext cx="19050" cy="3175"/>
          </a:xfrm>
          <a:prstGeom prst="rect">
            <a:avLst/>
          </a:prstGeom>
          <a:noFill/>
          <a:ln w="9525">
            <a:noFill/>
            <a:miter lim="800000"/>
            <a:headEnd/>
            <a:tailEnd/>
          </a:ln>
        </p:spPr>
      </p:pic>
      <p:pic>
        <p:nvPicPr>
          <p:cNvPr id="24" name="Picture 2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90647" y="5873692"/>
            <a:ext cx="457917" cy="691425"/>
          </a:xfrm>
          <a:prstGeom prst="rect">
            <a:avLst/>
          </a:prstGeom>
        </p:spPr>
      </p:pic>
    </p:spTree>
    <p:extLst>
      <p:ext uri="{BB962C8B-B14F-4D97-AF65-F5344CB8AC3E}">
        <p14:creationId xmlns:p14="http://schemas.microsoft.com/office/powerpoint/2010/main" val="3488322958"/>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Lst>
  <p:timing>
    <p:tnLst>
      <p:par>
        <p:cTn id="1" dur="indefinite" restart="never" nodeType="tmRoot"/>
      </p:par>
    </p:tnLst>
  </p:timing>
  <p:hf hdr="0" ftr="0" dt="0"/>
  <p:txStyles>
    <p:titleStyle>
      <a:lvl1pPr algn="l" rtl="0" eaLnBrk="1" fontAlgn="base" hangingPunct="1">
        <a:spcBef>
          <a:spcPct val="0"/>
        </a:spcBef>
        <a:spcAft>
          <a:spcPct val="0"/>
        </a:spcAft>
        <a:defRPr sz="2400" b="1" kern="1200" cap="all">
          <a:solidFill>
            <a:srgbClr val="978473"/>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defRPr sz="2400" kern="1200">
          <a:solidFill>
            <a:schemeClr val="tx2"/>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pitchFamily="34" charset="0"/>
        <a:buChar char="–"/>
        <a:defRPr sz="2400" kern="1200">
          <a:solidFill>
            <a:schemeClr val="tx2"/>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4" y="531813"/>
            <a:ext cx="7693901" cy="2438400"/>
          </a:xfrm>
        </p:spPr>
        <p:txBody>
          <a:bodyPr/>
          <a:lstStyle/>
          <a:p>
            <a:pPr>
              <a:defRPr/>
            </a:pP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Analyze Elements of a Funeral Message</a:t>
            </a:r>
            <a:br>
              <a:rPr lang="en-US" dirty="0" smtClean="0">
                <a:effectLst>
                  <a:outerShdw blurRad="38100" dist="38100" dir="2700000" algn="tl">
                    <a:srgbClr val="000000">
                      <a:alpha val="43137"/>
                    </a:srgbClr>
                  </a:outerShdw>
                </a:effectLst>
              </a:rPr>
            </a:br>
            <a:r>
              <a:rPr lang="en-US" sz="3000" dirty="0" smtClean="0">
                <a:solidFill>
                  <a:schemeClr val="bg2"/>
                </a:solidFill>
                <a:effectLst>
                  <a:outerShdw blurRad="38100" dist="38100" dir="2700000" algn="tl">
                    <a:srgbClr val="000000">
                      <a:alpha val="43137"/>
                    </a:srgbClr>
                  </a:outerShdw>
                </a:effectLst>
                <a:latin typeface="Arial" charset="0"/>
                <a:cs typeface="Arial" charset="0"/>
              </a:rPr>
              <a:t/>
            </a:r>
            <a:br>
              <a:rPr lang="en-US" sz="3000" dirty="0" smtClean="0">
                <a:solidFill>
                  <a:schemeClr val="bg2"/>
                </a:solidFill>
                <a:effectLst>
                  <a:outerShdw blurRad="38100" dist="38100" dir="2700000" algn="tl">
                    <a:srgbClr val="000000">
                      <a:alpha val="43137"/>
                    </a:srgbClr>
                  </a:outerShdw>
                </a:effectLst>
                <a:latin typeface="Arial" charset="0"/>
                <a:cs typeface="Arial" charset="0"/>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dirty="0"/>
              <a:t/>
            </a:r>
            <a:br>
              <a:rPr dirty="0"/>
            </a:br>
            <a:r>
              <a:rPr dirty="0"/>
              <a:t/>
            </a:r>
            <a:br>
              <a:rPr dirty="0"/>
            </a:br>
            <a:endParaRPr dirty="0"/>
          </a:p>
        </p:txBody>
      </p:sp>
      <p:sp>
        <p:nvSpPr>
          <p:cNvPr id="3" name="Text Placeholder 2"/>
          <p:cNvSpPr>
            <a:spLocks noGrp="1"/>
          </p:cNvSpPr>
          <p:nvPr>
            <p:ph type="body" sz="quarter" idx="12"/>
          </p:nvPr>
        </p:nvSpPr>
        <p:spPr>
          <a:xfrm>
            <a:off x="409574" y="3275013"/>
            <a:ext cx="7693901" cy="1776940"/>
          </a:xfrm>
        </p:spPr>
        <p:txBody>
          <a:bodyPr/>
          <a:lstStyle/>
          <a:p>
            <a:pPr marL="0" indent="0">
              <a:buFont typeface="Arial" charset="0"/>
              <a:buNone/>
              <a:defRPr/>
            </a:pPr>
            <a:endParaRPr sz="2800" dirty="0" smtClean="0"/>
          </a:p>
          <a:p>
            <a:pPr marL="0" indent="0">
              <a:buFont typeface="Arial" charset="0"/>
              <a:buNone/>
              <a:defRPr/>
            </a:pPr>
            <a:endParaRPr lang="en-US" sz="2800" dirty="0"/>
          </a:p>
          <a:p>
            <a:pPr marL="0" indent="0">
              <a:buFont typeface="Arial" charset="0"/>
              <a:buNone/>
              <a:defRPr/>
            </a:pPr>
            <a:r>
              <a:rPr sz="3200" dirty="0" smtClean="0"/>
              <a:t>CH (MAJ) Brandon Moore</a:t>
            </a:r>
          </a:p>
          <a:p>
            <a:pPr marL="0" indent="0">
              <a:buFont typeface="Arial" charset="0"/>
              <a:buNone/>
              <a:defRPr/>
            </a:pPr>
            <a:r>
              <a:rPr dirty="0" smtClean="0"/>
              <a:t>	</a:t>
            </a:r>
            <a:r>
              <a:rPr dirty="0" smtClean="0">
                <a:solidFill>
                  <a:schemeClr val="bg2"/>
                </a:solidFill>
              </a:rPr>
              <a:t>*Homiletics SME, USACHCS</a:t>
            </a:r>
          </a:p>
          <a:p>
            <a:pPr>
              <a:buFont typeface="Arial" charset="0"/>
              <a:buNone/>
              <a:defRPr/>
            </a:pPr>
            <a:endParaRPr dirty="0"/>
          </a:p>
        </p:txBody>
      </p:sp>
      <p:sp>
        <p:nvSpPr>
          <p:cNvPr id="14339" name="Slide Number Placeholder 4"/>
          <p:cNvSpPr>
            <a:spLocks noGrp="1"/>
          </p:cNvSpPr>
          <p:nvPr>
            <p:ph type="sldNum" sz="quarter" idx="13"/>
          </p:nvPr>
        </p:nvSpPr>
        <p:spPr bwMode="auto">
          <a:noFill/>
          <a:ln>
            <a:miter lim="800000"/>
            <a:headEnd/>
            <a:tailEnd/>
          </a:ln>
        </p:spPr>
        <p:txBody>
          <a:bodyPr/>
          <a:lstStyle/>
          <a:p>
            <a:fld id="{907CF7B4-91C0-468C-91AF-50A2E79C3A87}" type="slidenum">
              <a:rPr lang="en-US">
                <a:solidFill>
                  <a:srgbClr val="FFFFFF"/>
                </a:solidFill>
              </a:rPr>
              <a:pPr/>
              <a:t>1</a:t>
            </a:fld>
            <a:endParaRPr lang="en-US">
              <a:solidFill>
                <a:srgbClr val="FFFFFF"/>
              </a:solidFill>
            </a:endParaRPr>
          </a:p>
        </p:txBody>
      </p:sp>
      <p:sp>
        <p:nvSpPr>
          <p:cNvPr id="4" name="TextBox 3"/>
          <p:cNvSpPr txBox="1"/>
          <p:nvPr/>
        </p:nvSpPr>
        <p:spPr>
          <a:xfrm>
            <a:off x="8537715" y="6364591"/>
            <a:ext cx="184666" cy="461665"/>
          </a:xfrm>
          <a:prstGeom prst="rect">
            <a:avLst/>
          </a:prstGeom>
          <a:noFill/>
        </p:spPr>
        <p:txBody>
          <a:bodyPr wrap="none" rtlCol="0">
            <a:spAutoFit/>
          </a:bodyPr>
          <a:lstStyle/>
          <a:p>
            <a:endParaRPr lang="en-US" dirty="0">
              <a:solidFill>
                <a:srgbClr val="000000"/>
              </a:solidFill>
            </a:endParaRPr>
          </a:p>
        </p:txBody>
      </p:sp>
    </p:spTree>
    <p:extLst>
      <p:ext uri="{BB962C8B-B14F-4D97-AF65-F5344CB8AC3E}">
        <p14:creationId xmlns:p14="http://schemas.microsoft.com/office/powerpoint/2010/main" val="2788335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14824"/>
            <a:ext cx="7751379" cy="3048000"/>
          </a:xfrm>
        </p:spPr>
        <p:txBody>
          <a:bodyPr/>
          <a:lstStyle/>
          <a:p>
            <a:pPr algn="ctr">
              <a:defRPr/>
            </a:pPr>
            <a:r>
              <a:rPr lang="en-US" sz="4000" dirty="0" smtClean="0">
                <a:effectLst>
                  <a:outerShdw blurRad="38100" dist="38100" dir="2700000" algn="tl">
                    <a:srgbClr val="000000">
                      <a:alpha val="43137"/>
                    </a:srgbClr>
                  </a:outerShdw>
                </a:effectLst>
                <a:ea typeface="+mj-ea"/>
              </a:rPr>
              <a:t>The Funeral MESSAGE</a:t>
            </a:r>
            <a:endParaRPr lang="en-US" sz="4000" dirty="0">
              <a:effectLst>
                <a:outerShdw blurRad="38100" dist="38100" dir="2700000" algn="tl">
                  <a:srgbClr val="000000">
                    <a:alpha val="43137"/>
                  </a:srgbClr>
                </a:outerShdw>
              </a:effectLst>
              <a:ea typeface="+mj-ea"/>
            </a:endParaRPr>
          </a:p>
        </p:txBody>
      </p:sp>
      <p:sp>
        <p:nvSpPr>
          <p:cNvPr id="18434" name="Slide Number Placeholder 3"/>
          <p:cNvSpPr>
            <a:spLocks noGrp="1"/>
          </p:cNvSpPr>
          <p:nvPr>
            <p:ph type="sldNum" sz="quarter" idx="13"/>
          </p:nvPr>
        </p:nvSpPr>
        <p:spPr bwMode="auto">
          <a:noFill/>
          <a:ln>
            <a:miter lim="800000"/>
            <a:headEnd/>
            <a:tailEnd/>
          </a:ln>
        </p:spPr>
        <p:txBody>
          <a:bodyPr/>
          <a:lstStyle/>
          <a:p>
            <a:fld id="{BF4D59D1-D7C5-4BF6-AA8C-877F65CE7B48}" type="slidenum">
              <a:rPr lang="en-US"/>
              <a:pPr/>
              <a:t>2</a:t>
            </a:fld>
            <a:endParaRPr lang="en-US"/>
          </a:p>
        </p:txBody>
      </p:sp>
      <p:sp>
        <p:nvSpPr>
          <p:cNvPr id="18435" name="Text Placeholder 7"/>
          <p:cNvSpPr>
            <a:spLocks noGrp="1"/>
          </p:cNvSpPr>
          <p:nvPr>
            <p:ph type="body" sz="quarter" idx="12"/>
          </p:nvPr>
        </p:nvSpPr>
        <p:spPr>
          <a:xfrm>
            <a:off x="209176" y="4497294"/>
            <a:ext cx="8292353" cy="1045882"/>
          </a:xfrm>
        </p:spPr>
        <p:txBody>
          <a:bodyPr/>
          <a:lstStyle/>
          <a:p>
            <a:pPr marL="0" indent="0"/>
            <a:r>
              <a:rPr lang="en-US" sz="3000" dirty="0" smtClean="0">
                <a:ea typeface="ＭＳ Ｐゴシック" pitchFamily="34" charset="-128"/>
              </a:rPr>
              <a:t>The Words We </a:t>
            </a:r>
            <a:r>
              <a:rPr lang="en-US" sz="3000" dirty="0">
                <a:ea typeface="ＭＳ Ｐゴシック" pitchFamily="34" charset="-128"/>
              </a:rPr>
              <a:t>U</a:t>
            </a:r>
            <a:r>
              <a:rPr lang="en-US" sz="3000" dirty="0" smtClean="0">
                <a:ea typeface="ＭＳ Ｐゴシック" pitchFamily="34" charset="-128"/>
              </a:rPr>
              <a:t>se to Comfort, Care, &amp; Honor</a:t>
            </a:r>
          </a:p>
        </p:txBody>
      </p:sp>
      <p:pic>
        <p:nvPicPr>
          <p:cNvPr id="4" name="Picture 3" descr="jdlinde-funeral-services-photo-01.jpg"/>
          <p:cNvPicPr>
            <a:picLocks noChangeAspect="1"/>
          </p:cNvPicPr>
          <p:nvPr/>
        </p:nvPicPr>
        <p:blipFill rotWithShape="1">
          <a:blip r:embed="rId3">
            <a:extLst>
              <a:ext uri="{28A0092B-C50C-407E-A947-70E740481C1C}">
                <a14:useLocalDpi xmlns:a14="http://schemas.microsoft.com/office/drawing/2010/main" val="0"/>
              </a:ext>
            </a:extLst>
          </a:blip>
          <a:srcRect t="12729" b="4344"/>
          <a:stretch/>
        </p:blipFill>
        <p:spPr>
          <a:xfrm>
            <a:off x="403413" y="508000"/>
            <a:ext cx="7649882" cy="318247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EB2764-F635-4511-9176-602B71FBB70D}" type="slidenum">
              <a:rPr lang="en-US"/>
              <a:pPr>
                <a:defRPr/>
              </a:pPr>
              <a:t>3</a:t>
            </a:fld>
            <a:endParaRPr lang="en-US" dirty="0"/>
          </a:p>
        </p:txBody>
      </p:sp>
      <p:sp>
        <p:nvSpPr>
          <p:cNvPr id="1111042" name="Rectangle 2"/>
          <p:cNvSpPr>
            <a:spLocks noGrp="1" noChangeArrowheads="1"/>
          </p:cNvSpPr>
          <p:nvPr>
            <p:ph type="title"/>
          </p:nvPr>
        </p:nvSpPr>
        <p:spPr bwMode="auto">
          <a:xfrm>
            <a:off x="331076" y="274638"/>
            <a:ext cx="7898524"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Terminal Learning Objective (TLO)</a:t>
            </a:r>
          </a:p>
        </p:txBody>
      </p:sp>
      <p:sp>
        <p:nvSpPr>
          <p:cNvPr id="3076" name="Rectangle 3"/>
          <p:cNvSpPr>
            <a:spLocks noGrp="1" noChangeArrowheads="1"/>
          </p:cNvSpPr>
          <p:nvPr>
            <p:ph type="body" idx="1"/>
          </p:nvPr>
        </p:nvSpPr>
        <p:spPr bwMode="auto">
          <a:xfrm>
            <a:off x="266313" y="1215278"/>
            <a:ext cx="7400925"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sz="2500" b="1" dirty="0" smtClean="0"/>
              <a:t>ACTION</a:t>
            </a:r>
            <a:r>
              <a:rPr lang="en-US" sz="2500" dirty="0" smtClean="0"/>
              <a:t>: Analyze Elements of a Funeral Message</a:t>
            </a:r>
          </a:p>
          <a:p>
            <a:pPr>
              <a:lnSpc>
                <a:spcPct val="90000"/>
              </a:lnSpc>
            </a:pPr>
            <a:endParaRPr lang="en-US" sz="2500" b="1" dirty="0" smtClean="0"/>
          </a:p>
          <a:p>
            <a:pPr>
              <a:lnSpc>
                <a:spcPct val="90000"/>
              </a:lnSpc>
            </a:pPr>
            <a:r>
              <a:rPr lang="en-US" sz="2500" b="1" dirty="0" smtClean="0"/>
              <a:t>CONDITIONS</a:t>
            </a:r>
            <a:r>
              <a:rPr lang="en-US" sz="2500" dirty="0" smtClean="0"/>
              <a:t>: Given classroom environment, references, resources, time for discussion, practical exercises, and a rubric.  </a:t>
            </a:r>
            <a:endParaRPr lang="en-US" sz="2500" b="1" dirty="0" smtClean="0"/>
          </a:p>
          <a:p>
            <a:pPr>
              <a:lnSpc>
                <a:spcPct val="90000"/>
              </a:lnSpc>
            </a:pPr>
            <a:endParaRPr lang="en-US" sz="2500" b="1" dirty="0" smtClean="0"/>
          </a:p>
          <a:p>
            <a:pPr>
              <a:lnSpc>
                <a:spcPct val="90000"/>
              </a:lnSpc>
            </a:pPr>
            <a:r>
              <a:rPr lang="en-US" sz="2500" b="1" dirty="0" smtClean="0"/>
              <a:t>STANDARD</a:t>
            </a:r>
            <a:r>
              <a:rPr lang="en-US" sz="2500" dirty="0" smtClean="0"/>
              <a:t>:  Analysis will include: </a:t>
            </a:r>
          </a:p>
          <a:p>
            <a:pPr>
              <a:lnSpc>
                <a:spcPct val="90000"/>
              </a:lnSpc>
            </a:pPr>
            <a:r>
              <a:rPr lang="en-US" sz="2500" dirty="0" smtClean="0"/>
              <a:t>1.  Discussion of experiences with funeral sermons</a:t>
            </a:r>
          </a:p>
          <a:p>
            <a:pPr>
              <a:lnSpc>
                <a:spcPct val="90000"/>
              </a:lnSpc>
            </a:pPr>
            <a:r>
              <a:rPr lang="en-US" sz="2500" dirty="0" smtClean="0"/>
              <a:t>2.  Comparison of funeral resources</a:t>
            </a:r>
          </a:p>
          <a:p>
            <a:pPr marL="457200" indent="-457200">
              <a:lnSpc>
                <a:spcPct val="90000"/>
              </a:lnSpc>
              <a:buAutoNum type="arabicPeriod" startAt="3"/>
            </a:pPr>
            <a:r>
              <a:rPr lang="en-US" sz="2500" dirty="0" smtClean="0"/>
              <a:t>Examine Parts and Flow of Grave Side Service</a:t>
            </a:r>
          </a:p>
          <a:p>
            <a:pPr marL="457200" indent="-457200">
              <a:lnSpc>
                <a:spcPct val="90000"/>
              </a:lnSpc>
              <a:buAutoNum type="arabicPeriod" startAt="3"/>
            </a:pPr>
            <a:r>
              <a:rPr lang="en-US" sz="2500" dirty="0" smtClean="0"/>
              <a:t>PE: Deliver a Funeral  Message based on specific situation assigned.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effectLst>
                  <a:outerShdw blurRad="38100" dist="38100" dir="2700000" algn="tl">
                    <a:srgbClr val="C0C0C0"/>
                  </a:outerShdw>
                </a:effectLst>
              </a:rPr>
              <a:t>Administrative Data</a:t>
            </a: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endParaRPr lang="en-US" dirty="0"/>
          </a:p>
        </p:txBody>
      </p:sp>
      <p:sp>
        <p:nvSpPr>
          <p:cNvPr id="6" name="Content Placeholder 5"/>
          <p:cNvSpPr>
            <a:spLocks noGrp="1"/>
          </p:cNvSpPr>
          <p:nvPr>
            <p:ph sz="quarter" idx="16"/>
          </p:nvPr>
        </p:nvSpPr>
        <p:spPr>
          <a:xfrm>
            <a:off x="441433" y="1008993"/>
            <a:ext cx="7788167" cy="4934607"/>
          </a:xfrm>
        </p:spPr>
        <p:txBody>
          <a:bodyPr/>
          <a:lstStyle/>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500" b="1" dirty="0" smtClean="0">
                <a:cs typeface="Arial" charset="0"/>
              </a:rPr>
              <a:t>Safety Requirements:       		</a:t>
            </a:r>
            <a:r>
              <a:rPr lang="en-GB" sz="2500" dirty="0" smtClean="0">
                <a:cs typeface="Arial" charset="0"/>
              </a:rPr>
              <a:t>NONE</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500" b="1" dirty="0" smtClean="0">
              <a:cs typeface="Arial" charset="0"/>
            </a:endParaRP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500" b="1" dirty="0" smtClean="0">
                <a:cs typeface="Arial" charset="0"/>
              </a:rPr>
              <a:t>Risk Assessment:                      	</a:t>
            </a:r>
            <a:r>
              <a:rPr lang="en-GB" sz="2500" dirty="0" smtClean="0">
                <a:cs typeface="Arial" charset="0"/>
              </a:rPr>
              <a:t>LOW</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500" b="1" dirty="0" smtClean="0">
              <a:cs typeface="Arial" charset="0"/>
            </a:endParaRP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500" b="1" dirty="0" smtClean="0">
                <a:cs typeface="Arial" charset="0"/>
              </a:rPr>
              <a:t>Environmental Considerations:  	</a:t>
            </a:r>
            <a:r>
              <a:rPr lang="en-GB" sz="2500" dirty="0" smtClean="0">
                <a:cs typeface="Arial" charset="0"/>
              </a:rPr>
              <a:t>NONE</a:t>
            </a:r>
            <a:r>
              <a:rPr lang="en-GB" sz="2500" b="1" dirty="0" smtClean="0">
                <a:cs typeface="Arial" charset="0"/>
              </a:rPr>
              <a:t>          </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500" b="1" dirty="0" smtClean="0">
              <a:cs typeface="Arial" charset="0"/>
            </a:endParaRPr>
          </a:p>
          <a:p>
            <a:pPr>
              <a:lnSpc>
                <a:spcPct val="90000"/>
              </a:lnSpc>
            </a:pPr>
            <a:r>
              <a:rPr lang="en-GB" sz="2500" b="1" dirty="0" smtClean="0">
                <a:cs typeface="Arial" charset="0"/>
              </a:rPr>
              <a:t>Evaluation: </a:t>
            </a:r>
            <a:r>
              <a:rPr lang="en-US" sz="2500" dirty="0"/>
              <a:t>Analysis will include: </a:t>
            </a:r>
          </a:p>
          <a:p>
            <a:pPr>
              <a:lnSpc>
                <a:spcPct val="90000"/>
              </a:lnSpc>
            </a:pPr>
            <a:r>
              <a:rPr lang="en-US" sz="2500" dirty="0"/>
              <a:t>1.  Discussion of experiences with funeral sermons</a:t>
            </a:r>
          </a:p>
          <a:p>
            <a:pPr>
              <a:lnSpc>
                <a:spcPct val="90000"/>
              </a:lnSpc>
            </a:pPr>
            <a:r>
              <a:rPr lang="en-US" sz="2500" dirty="0"/>
              <a:t>2.  Comparison of funeral resources</a:t>
            </a:r>
          </a:p>
          <a:p>
            <a:pPr marL="457200" indent="-457200">
              <a:lnSpc>
                <a:spcPct val="90000"/>
              </a:lnSpc>
              <a:buAutoNum type="arabicPeriod" startAt="3"/>
            </a:pPr>
            <a:r>
              <a:rPr lang="en-US" sz="2500" dirty="0"/>
              <a:t>Examine Parts and Flow of Grave Side Service</a:t>
            </a:r>
          </a:p>
          <a:p>
            <a:pPr marL="457200" indent="-457200">
              <a:lnSpc>
                <a:spcPct val="90000"/>
              </a:lnSpc>
              <a:buAutoNum type="arabicPeriod" startAt="3"/>
            </a:pPr>
            <a:r>
              <a:rPr lang="en-US" sz="2500" dirty="0"/>
              <a:t>PE: Deliver a Funeral  Message based on specific situation assigned.  </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500" dirty="0" smtClean="0">
              <a:cs typeface="Arial" charset="0"/>
            </a:endParaRPr>
          </a:p>
          <a:p>
            <a:endParaRPr lang="en-US"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Chaplain’s Role</a:t>
            </a:r>
            <a:endParaRPr lang="en-US" sz="3000"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5</a:t>
            </a:fld>
            <a:endParaRPr lang="en-US"/>
          </a:p>
        </p:txBody>
      </p:sp>
      <p:sp>
        <p:nvSpPr>
          <p:cNvPr id="8" name="Content Placeholder 7"/>
          <p:cNvSpPr>
            <a:spLocks noGrp="1"/>
          </p:cNvSpPr>
          <p:nvPr>
            <p:ph idx="1"/>
          </p:nvPr>
        </p:nvSpPr>
        <p:spPr>
          <a:xfrm>
            <a:off x="345141" y="1215278"/>
            <a:ext cx="7738035" cy="4714874"/>
          </a:xfrm>
        </p:spPr>
        <p:txBody>
          <a:bodyPr/>
          <a:lstStyle/>
          <a:p>
            <a:r>
              <a:rPr lang="en-US" sz="3000" dirty="0" smtClean="0"/>
              <a:t>Whatever the event or location, </a:t>
            </a:r>
          </a:p>
          <a:p>
            <a:r>
              <a:rPr lang="en-US" sz="3000" u="sng" dirty="0" smtClean="0"/>
              <a:t>the chaplain’s primary role</a:t>
            </a:r>
            <a:r>
              <a:rPr lang="en-US" sz="3000" dirty="0" smtClean="0"/>
              <a:t> during military funerals, memorial services and ceremonies </a:t>
            </a:r>
            <a:r>
              <a:rPr lang="en-US" sz="3000" u="sng" dirty="0" smtClean="0"/>
              <a:t>is to ensure the religious portion is performed or provided</a:t>
            </a:r>
            <a:r>
              <a:rPr lang="en-US" sz="3000" dirty="0" smtClean="0"/>
              <a:t> for with sensitivity to the religious and emotional needs of the Family and military unit of the deceased.  	</a:t>
            </a:r>
          </a:p>
          <a:p>
            <a:r>
              <a:rPr lang="en-US" sz="3000" dirty="0"/>
              <a:t>	</a:t>
            </a:r>
            <a:r>
              <a:rPr lang="en-US" sz="3000" dirty="0" smtClean="0"/>
              <a:t>		      (ATP </a:t>
            </a:r>
            <a:r>
              <a:rPr lang="en-US" sz="3000" dirty="0"/>
              <a:t>1-05.02, </a:t>
            </a:r>
            <a:r>
              <a:rPr lang="en-US" sz="3000" dirty="0" err="1"/>
              <a:t>Ch</a:t>
            </a:r>
            <a:r>
              <a:rPr lang="en-US" sz="3000" dirty="0"/>
              <a:t> 1-</a:t>
            </a:r>
            <a:r>
              <a:rPr lang="en-US" sz="3000" dirty="0" smtClean="0"/>
              <a:t>5)</a:t>
            </a:r>
            <a:endParaRPr lang="en-US" sz="3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Honoring the Fallen</a:t>
            </a:r>
            <a:endParaRPr lang="en-US" sz="3000" dirty="0"/>
          </a:p>
        </p:txBody>
      </p:sp>
      <p:sp>
        <p:nvSpPr>
          <p:cNvPr id="3" name="Content Placeholder 2"/>
          <p:cNvSpPr>
            <a:spLocks noGrp="1"/>
          </p:cNvSpPr>
          <p:nvPr>
            <p:ph idx="1"/>
          </p:nvPr>
        </p:nvSpPr>
        <p:spPr/>
        <p:txBody>
          <a:bodyPr/>
          <a:lstStyle/>
          <a:p>
            <a:r>
              <a:rPr lang="en-US" b="1" dirty="0" smtClean="0"/>
              <a:t>1.  Memorial Ceremony</a:t>
            </a:r>
          </a:p>
          <a:p>
            <a:r>
              <a:rPr lang="en-US" dirty="0" smtClean="0"/>
              <a:t>Command responsibility; patriotic in nature, attendance may or may not be mandatory </a:t>
            </a:r>
          </a:p>
          <a:p>
            <a:endParaRPr lang="en-US" dirty="0" smtClean="0"/>
          </a:p>
          <a:p>
            <a:r>
              <a:rPr lang="en-US" b="1" dirty="0" smtClean="0"/>
              <a:t>2.  Memorial Service</a:t>
            </a:r>
          </a:p>
          <a:p>
            <a:r>
              <a:rPr lang="en-US" dirty="0" smtClean="0"/>
              <a:t>Sensitive to Service members faith; attendance is voluntary </a:t>
            </a:r>
          </a:p>
          <a:p>
            <a:endParaRPr lang="en-US" b="1" dirty="0" smtClean="0"/>
          </a:p>
          <a:p>
            <a:r>
              <a:rPr lang="en-US" b="1" dirty="0" smtClean="0"/>
              <a:t>3.  Military Funeral</a:t>
            </a:r>
          </a:p>
          <a:p>
            <a:r>
              <a:rPr lang="en-US" dirty="0"/>
              <a:t>A</a:t>
            </a:r>
            <a:r>
              <a:rPr lang="en-US" dirty="0" smtClean="0"/>
              <a:t>.  Chapel Service followed by movement to grave</a:t>
            </a:r>
          </a:p>
          <a:p>
            <a:r>
              <a:rPr lang="en-US" dirty="0"/>
              <a:t>B</a:t>
            </a:r>
            <a:r>
              <a:rPr lang="en-US" dirty="0" smtClean="0"/>
              <a:t>.  Graveside Service only</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9C44EEF-44F4-48F3-872B-13327F52D2D7}" type="slidenum">
              <a:rPr lang="en-US"/>
              <a:pPr>
                <a:defRPr/>
              </a:pPr>
              <a:t>7</a:t>
            </a:fld>
            <a:endParaRPr lang="en-US" dirty="0"/>
          </a:p>
        </p:txBody>
      </p:sp>
      <p:sp>
        <p:nvSpPr>
          <p:cNvPr id="1143810" name="Rectangle 2"/>
          <p:cNvSpPr>
            <a:spLocks noGrp="1" noChangeArrowheads="1"/>
          </p:cNvSpPr>
          <p:nvPr>
            <p:ph type="title"/>
          </p:nvPr>
        </p:nvSpPr>
        <p:spPr bwMode="auto">
          <a:xfrm>
            <a:off x="334537" y="274638"/>
            <a:ext cx="7510888"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Crafting the Funeral Message</a:t>
            </a:r>
          </a:p>
        </p:txBody>
      </p:sp>
      <p:sp>
        <p:nvSpPr>
          <p:cNvPr id="5124"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ctr">
              <a:lnSpc>
                <a:spcPct val="90000"/>
              </a:lnSpc>
            </a:pPr>
            <a:r>
              <a:rPr lang="en-US" sz="3600" b="1" dirty="0" smtClean="0"/>
              <a:t>It doesn’t have to be original, </a:t>
            </a:r>
          </a:p>
          <a:p>
            <a:pPr algn="ctr">
              <a:lnSpc>
                <a:spcPct val="90000"/>
              </a:lnSpc>
            </a:pPr>
            <a:r>
              <a:rPr lang="en-US" sz="3600" b="1" dirty="0" smtClean="0"/>
              <a:t>but it must be personal.  </a:t>
            </a:r>
          </a:p>
          <a:p>
            <a:pPr>
              <a:lnSpc>
                <a:spcPct val="90000"/>
              </a:lnSpc>
            </a:pPr>
            <a:endParaRPr lang="en-US" sz="3000" dirty="0"/>
          </a:p>
          <a:p>
            <a:pPr marL="457200" indent="-457200">
              <a:lnSpc>
                <a:spcPct val="90000"/>
              </a:lnSpc>
              <a:buFont typeface="Arial"/>
              <a:buChar char="•"/>
            </a:pPr>
            <a:r>
              <a:rPr lang="en-US" sz="3000" dirty="0" smtClean="0"/>
              <a:t>What we say matters.</a:t>
            </a:r>
          </a:p>
          <a:p>
            <a:pPr>
              <a:lnSpc>
                <a:spcPct val="90000"/>
              </a:lnSpc>
              <a:buFontTx/>
              <a:buNone/>
            </a:pPr>
            <a:endParaRPr lang="en-US" sz="3000" dirty="0" smtClean="0"/>
          </a:p>
          <a:p>
            <a:pPr marL="457200" indent="-457200">
              <a:lnSpc>
                <a:spcPct val="90000"/>
              </a:lnSpc>
              <a:buFont typeface="Arial"/>
              <a:buChar char="•"/>
            </a:pPr>
            <a:r>
              <a:rPr lang="en-US" sz="3000" dirty="0" smtClean="0"/>
              <a:t>How we say it matters.</a:t>
            </a:r>
          </a:p>
          <a:p>
            <a:pPr>
              <a:lnSpc>
                <a:spcPct val="90000"/>
              </a:lnSpc>
              <a:buFontTx/>
              <a:buNone/>
            </a:pPr>
            <a:endParaRPr lang="en-US" sz="3000" dirty="0"/>
          </a:p>
          <a:p>
            <a:pPr marL="457200" indent="-457200">
              <a:lnSpc>
                <a:spcPct val="90000"/>
              </a:lnSpc>
              <a:buFont typeface="Arial"/>
              <a:buChar char="•"/>
            </a:pPr>
            <a:r>
              <a:rPr lang="en-US" sz="3000" dirty="0" smtClean="0"/>
              <a:t>The situational context matters.</a:t>
            </a:r>
          </a:p>
          <a:p>
            <a:pPr>
              <a:lnSpc>
                <a:spcPct val="90000"/>
              </a:lnSpc>
              <a:buFontTx/>
              <a:buNone/>
            </a:pPr>
            <a:endParaRPr lang="en-US" sz="1600" b="1" i="1" dirty="0" smtClean="0"/>
          </a:p>
          <a:p>
            <a:pPr>
              <a:lnSpc>
                <a:spcPct val="90000"/>
              </a:lnSpc>
              <a:buFontTx/>
              <a:buNone/>
            </a:pPr>
            <a:r>
              <a:rPr lang="en-US" sz="4400" b="1" i="1" dirty="0" smtClean="0"/>
              <a:t>             </a:t>
            </a:r>
            <a:endParaRPr lang="en-US" sz="20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Resources</a:t>
            </a:r>
            <a:endParaRPr lang="en-US" sz="3000" dirty="0"/>
          </a:p>
        </p:txBody>
      </p:sp>
      <p:sp>
        <p:nvSpPr>
          <p:cNvPr id="3" name="Content Placeholder 2"/>
          <p:cNvSpPr>
            <a:spLocks noGrp="1"/>
          </p:cNvSpPr>
          <p:nvPr>
            <p:ph idx="1"/>
          </p:nvPr>
        </p:nvSpPr>
        <p:spPr>
          <a:xfrm>
            <a:off x="330200" y="1185396"/>
            <a:ext cx="7683500" cy="4714874"/>
          </a:xfrm>
        </p:spPr>
        <p:txBody>
          <a:bodyPr/>
          <a:lstStyle/>
          <a:p>
            <a:pPr marL="457200" indent="-457200">
              <a:buFont typeface="Arial" panose="020B0604020202020204" pitchFamily="34" charset="0"/>
              <a:buChar char="•"/>
            </a:pPr>
            <a:r>
              <a:rPr lang="en-US" dirty="0"/>
              <a:t>ATP 1-05.02  </a:t>
            </a:r>
            <a:r>
              <a:rPr lang="en-US" i="1" dirty="0"/>
              <a:t>Religious Support to Funerals and Memorial Ceremonies and Services, 2013.  </a:t>
            </a:r>
            <a:endParaRPr lang="en-US" dirty="0"/>
          </a:p>
          <a:p>
            <a:pPr marL="342900" indent="-342900">
              <a:buFont typeface="Arial" panose="020B0604020202020204" pitchFamily="34" charset="0"/>
              <a:buChar char="•"/>
            </a:pPr>
            <a:r>
              <a:rPr lang="en-US" dirty="0"/>
              <a:t>Chaplain Corps Digital Reference </a:t>
            </a:r>
            <a:r>
              <a:rPr lang="en-US" dirty="0" smtClean="0"/>
              <a:t>IMI </a:t>
            </a:r>
            <a:r>
              <a:rPr lang="en-US" dirty="0"/>
              <a:t>ATP 1-05.02</a:t>
            </a:r>
          </a:p>
          <a:p>
            <a:pPr marL="342900" indent="-342900">
              <a:buFont typeface="Arial" panose="020B0604020202020204" pitchFamily="34" charset="0"/>
              <a:buChar char="•"/>
            </a:pPr>
            <a:r>
              <a:rPr lang="en-US" dirty="0"/>
              <a:t>Unit </a:t>
            </a:r>
            <a:r>
              <a:rPr lang="en-US" dirty="0" smtClean="0"/>
              <a:t>SOPs (Garrison, DIV, BN)</a:t>
            </a:r>
            <a:endParaRPr lang="en-US" dirty="0"/>
          </a:p>
          <a:p>
            <a:pPr marL="342900" indent="-342900">
              <a:buFont typeface="Arial" panose="020B0604020202020204" pitchFamily="34" charset="0"/>
              <a:buChar char="•"/>
            </a:pPr>
            <a:r>
              <a:rPr lang="en-US" i="1" dirty="0" smtClean="0"/>
              <a:t>Dignity </a:t>
            </a:r>
            <a:r>
              <a:rPr lang="en-US" i="1" dirty="0"/>
              <a:t>with Brevity:  A Concise Guide to Crafting Christian Funeral Services</a:t>
            </a:r>
            <a:r>
              <a:rPr lang="en-US" dirty="0"/>
              <a:t> </a:t>
            </a:r>
            <a:r>
              <a:rPr lang="en-US" dirty="0" smtClean="0"/>
              <a:t>edited by </a:t>
            </a:r>
            <a:r>
              <a:rPr lang="en-US" dirty="0"/>
              <a:t>CH Fisher</a:t>
            </a:r>
          </a:p>
          <a:p>
            <a:pPr marL="457200" indent="-457200">
              <a:buFont typeface="Arial"/>
              <a:buChar char="•"/>
            </a:pPr>
            <a:r>
              <a:rPr lang="en-US" i="1" dirty="0" smtClean="0"/>
              <a:t>Honor the Fallen: A Chaplain’s Guide</a:t>
            </a:r>
            <a:r>
              <a:rPr lang="en-US" dirty="0" smtClean="0"/>
              <a:t> compiled by CH Moore and CH Maddison </a:t>
            </a:r>
            <a:endParaRPr lang="en-US" dirty="0"/>
          </a:p>
          <a:p>
            <a:pPr marL="457200" indent="-457200">
              <a:buFont typeface="Arial"/>
              <a:buChar char="•"/>
            </a:pPr>
            <a:endParaRPr lang="en-US" sz="3000" dirty="0" smtClean="0"/>
          </a:p>
          <a:p>
            <a:endParaRPr lang="en-US" sz="3000" dirty="0" smtClean="0"/>
          </a:p>
          <a:p>
            <a:endParaRPr lang="en-US" sz="3000" dirty="0" smtClean="0"/>
          </a:p>
        </p:txBody>
      </p:sp>
      <p:sp>
        <p:nvSpPr>
          <p:cNvPr id="4" name="Slide Number Placeholder 3"/>
          <p:cNvSpPr>
            <a:spLocks noGrp="1"/>
          </p:cNvSpPr>
          <p:nvPr>
            <p:ph type="sldNum" sz="quarter" idx="10"/>
          </p:nvPr>
        </p:nvSpPr>
        <p:spPr/>
        <p:txBody>
          <a:bodyPr/>
          <a:lstStyle/>
          <a:p>
            <a:fld id="{0720D076-B867-4310-B849-9D67C90AB3E4}"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effectLst>
                  <a:outerShdw blurRad="38100" dist="38100" dir="2700000" algn="tl">
                    <a:srgbClr val="000000">
                      <a:alpha val="43137"/>
                    </a:srgbClr>
                  </a:outerShdw>
                </a:effectLst>
              </a:rPr>
              <a:t>Other Resources</a:t>
            </a:r>
            <a:endParaRPr lang="en-US" sz="3000" dirty="0">
              <a:effectLst>
                <a:outerShdw blurRad="38100" dist="38100" dir="2700000" algn="tl">
                  <a:srgbClr val="000000">
                    <a:alpha val="43137"/>
                  </a:srgbClr>
                </a:outerShdw>
              </a:effectLst>
            </a:endParaRPr>
          </a:p>
        </p:txBody>
      </p:sp>
      <p:sp>
        <p:nvSpPr>
          <p:cNvPr id="6" name="Content Placeholder 5"/>
          <p:cNvSpPr>
            <a:spLocks noGrp="1"/>
          </p:cNvSpPr>
          <p:nvPr>
            <p:ph sz="quarter" idx="16"/>
          </p:nvPr>
        </p:nvSpPr>
        <p:spPr>
          <a:xfrm>
            <a:off x="356839" y="1204332"/>
            <a:ext cx="7352061" cy="4739268"/>
          </a:xfrm>
        </p:spPr>
        <p:txBody>
          <a:bodyPr/>
          <a:lstStyle/>
          <a:p>
            <a:pPr>
              <a:buFont typeface="Arial" panose="020B0604020202020204" pitchFamily="34" charset="0"/>
              <a:buChar char="•"/>
            </a:pPr>
            <a:r>
              <a:rPr lang="en-US" sz="2000" b="1" dirty="0" smtClean="0"/>
              <a:t> </a:t>
            </a:r>
            <a:r>
              <a:rPr lang="en-US" sz="2000" i="1" dirty="0" smtClean="0"/>
              <a:t>The Hardest Sermons You’ll Ever Have to Preach</a:t>
            </a:r>
            <a:r>
              <a:rPr lang="en-US" sz="2000" dirty="0" smtClean="0"/>
              <a:t> </a:t>
            </a:r>
          </a:p>
          <a:p>
            <a:r>
              <a:rPr lang="en-US" sz="2000" dirty="0" smtClean="0"/>
              <a:t>	by Bryan Chapel, 2011.</a:t>
            </a:r>
          </a:p>
          <a:p>
            <a:pPr>
              <a:buFont typeface="Arial" panose="020B0604020202020204" pitchFamily="34" charset="0"/>
              <a:buChar char="•"/>
            </a:pPr>
            <a:r>
              <a:rPr lang="en-US" sz="2000" dirty="0" smtClean="0"/>
              <a:t> </a:t>
            </a:r>
            <a:r>
              <a:rPr lang="en-US" sz="2000" i="1" dirty="0" smtClean="0"/>
              <a:t>Accompany Them with Singing:  The Christian Funeral </a:t>
            </a:r>
          </a:p>
          <a:p>
            <a:r>
              <a:rPr lang="en-US" sz="2000" i="1" dirty="0" smtClean="0"/>
              <a:t>	by Thomas G. Long, 2009.</a:t>
            </a:r>
            <a:endParaRPr lang="en-US" sz="2000" dirty="0" smtClean="0"/>
          </a:p>
          <a:p>
            <a:pPr>
              <a:buFont typeface="Arial" panose="020B0604020202020204" pitchFamily="34" charset="0"/>
              <a:buChar char="•"/>
            </a:pPr>
            <a:r>
              <a:rPr lang="en-US" sz="2000" b="1" dirty="0" smtClean="0"/>
              <a:t> </a:t>
            </a:r>
            <a:r>
              <a:rPr lang="en-US" sz="2000" i="1" dirty="0" smtClean="0"/>
              <a:t>A Contemporary Handbook for Weddings and Funerals and other Occasions </a:t>
            </a:r>
            <a:r>
              <a:rPr lang="en-US" sz="2000" dirty="0" smtClean="0"/>
              <a:t>by Aubrey </a:t>
            </a:r>
            <a:r>
              <a:rPr lang="en-US" sz="2000" dirty="0" err="1" smtClean="0"/>
              <a:t>Malphurs</a:t>
            </a:r>
            <a:r>
              <a:rPr lang="en-US" sz="2000" dirty="0" smtClean="0"/>
              <a:t> and Keith </a:t>
            </a:r>
            <a:r>
              <a:rPr lang="en-US" sz="2000" dirty="0" err="1" smtClean="0"/>
              <a:t>Willhite</a:t>
            </a:r>
            <a:r>
              <a:rPr lang="en-US" sz="2000" dirty="0" smtClean="0"/>
              <a:t> ed.,  2003.</a:t>
            </a:r>
          </a:p>
          <a:p>
            <a:r>
              <a:rPr lang="en-US" sz="2400" b="1" dirty="0" smtClean="0"/>
              <a:t>What </a:t>
            </a:r>
            <a:r>
              <a:rPr lang="en-US" sz="2400" b="1" dirty="0"/>
              <a:t>can we learn from each other</a:t>
            </a:r>
            <a:r>
              <a:rPr lang="en-US" sz="2400" b="1" dirty="0" smtClean="0"/>
              <a:t>?</a:t>
            </a:r>
            <a:endParaRPr lang="en-US" sz="2400" b="1" dirty="0"/>
          </a:p>
          <a:p>
            <a:pPr>
              <a:buFont typeface="Arial"/>
              <a:buChar char="•"/>
            </a:pPr>
            <a:r>
              <a:rPr lang="en-US" sz="2400" dirty="0"/>
              <a:t>Manuals/Books</a:t>
            </a:r>
          </a:p>
          <a:p>
            <a:pPr>
              <a:buFont typeface="Arial"/>
              <a:buChar char="•"/>
            </a:pPr>
            <a:r>
              <a:rPr lang="en-US" sz="2400" dirty="0"/>
              <a:t>Situational Advice</a:t>
            </a:r>
          </a:p>
          <a:p>
            <a:pPr>
              <a:buFont typeface="Arial"/>
              <a:buChar char="•"/>
            </a:pPr>
            <a:r>
              <a:rPr lang="en-US" sz="2400" dirty="0" smtClean="0"/>
              <a:t>Quotes, Poems, Music</a:t>
            </a:r>
            <a:endParaRPr lang="en-US" sz="2400" dirty="0"/>
          </a:p>
          <a:p>
            <a:endParaRPr lang="en-US" sz="3000"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9</a:t>
            </a:fld>
            <a:endParaRPr lang="en-US"/>
          </a:p>
        </p:txBody>
      </p:sp>
    </p:spTree>
    <p:extLst>
      <p:ext uri="{BB962C8B-B14F-4D97-AF65-F5344CB8AC3E}">
        <p14:creationId xmlns:p14="http://schemas.microsoft.com/office/powerpoint/2010/main" val="13573222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of Funeral SME</a:t>
            </a:r>
            <a:br>
              <a:rPr lang="en-US" dirty="0" smtClean="0"/>
            </a:br>
            <a:r>
              <a:rPr lang="en-US" dirty="0" smtClean="0"/>
              <a:t>Former Chaplain at ANC  </a:t>
            </a:r>
            <a:endParaRPr lang="en-US" dirty="0"/>
          </a:p>
        </p:txBody>
      </p:sp>
      <p:sp>
        <p:nvSpPr>
          <p:cNvPr id="3" name="Content Placeholder 2"/>
          <p:cNvSpPr>
            <a:spLocks noGrp="1"/>
          </p:cNvSpPr>
          <p:nvPr>
            <p:ph idx="1"/>
          </p:nvPr>
        </p:nvSpPr>
        <p:spPr/>
        <p:txBody>
          <a:bodyPr/>
          <a:lstStyle/>
          <a:p>
            <a:r>
              <a:rPr lang="en-US" dirty="0" smtClean="0"/>
              <a:t>CH Ted Randall </a:t>
            </a:r>
          </a:p>
          <a:p>
            <a:r>
              <a:rPr lang="en-US" dirty="0" smtClean="0"/>
              <a:t>Apr 2013-June 2015</a:t>
            </a:r>
          </a:p>
          <a:p>
            <a:r>
              <a:rPr lang="en-US" sz="2000" dirty="0" smtClean="0"/>
              <a:t>Performed 857 services</a:t>
            </a:r>
          </a:p>
          <a:p>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10</a:t>
            </a:fld>
            <a:endParaRPr lang="en-US"/>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5747" r="14359" b="267"/>
          <a:stretch/>
        </p:blipFill>
        <p:spPr>
          <a:xfrm>
            <a:off x="3567659" y="1076324"/>
            <a:ext cx="4527029" cy="4844791"/>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35647"/>
          <a:stretch/>
        </p:blipFill>
        <p:spPr>
          <a:xfrm>
            <a:off x="304800" y="2850654"/>
            <a:ext cx="7789888" cy="3070461"/>
          </a:xfrm>
          <a:prstGeom prst="rect">
            <a:avLst/>
          </a:prstGeom>
        </p:spPr>
      </p:pic>
    </p:spTree>
    <p:extLst>
      <p:ext uri="{BB962C8B-B14F-4D97-AF65-F5344CB8AC3E}">
        <p14:creationId xmlns:p14="http://schemas.microsoft.com/office/powerpoint/2010/main" val="33539757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Graveside service</a:t>
            </a:r>
            <a:endParaRPr lang="en-US" sz="3000" dirty="0"/>
          </a:p>
        </p:txBody>
      </p:sp>
      <p:pic>
        <p:nvPicPr>
          <p:cNvPr id="5" name="Content Placeholder 4" descr="ANC JPEG.jpg"/>
          <p:cNvPicPr>
            <a:picLocks noGrp="1" noChangeAspect="1"/>
          </p:cNvPicPr>
          <p:nvPr>
            <p:ph idx="1"/>
          </p:nvPr>
        </p:nvPicPr>
        <p:blipFill>
          <a:blip r:embed="rId3">
            <a:extLst>
              <a:ext uri="{28A0092B-C50C-407E-A947-70E740481C1C}">
                <a14:useLocalDpi xmlns:a14="http://schemas.microsoft.com/office/drawing/2010/main" val="0"/>
              </a:ext>
            </a:extLst>
          </a:blip>
          <a:srcRect l="5756" r="5756"/>
          <a:stretch>
            <a:fillRect/>
          </a:stretch>
        </p:blipFill>
        <p:spPr>
          <a:xfrm>
            <a:off x="345142" y="1215278"/>
            <a:ext cx="6730216" cy="4287588"/>
          </a:xfrm>
        </p:spPr>
      </p:pic>
      <p:sp>
        <p:nvSpPr>
          <p:cNvPr id="4" name="Slide Number Placeholder 3"/>
          <p:cNvSpPr>
            <a:spLocks noGrp="1"/>
          </p:cNvSpPr>
          <p:nvPr>
            <p:ph type="sldNum" sz="quarter" idx="10"/>
          </p:nvPr>
        </p:nvSpPr>
        <p:spPr/>
        <p:txBody>
          <a:bodyPr/>
          <a:lstStyle/>
          <a:p>
            <a:fld id="{0720D076-B867-4310-B849-9D67C90AB3E4}" type="slidenum">
              <a:rPr lang="en-US" smtClean="0"/>
              <a:pPr/>
              <a:t>11</a:t>
            </a:fld>
            <a:endParaRPr lang="en-US"/>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7924"/>
          <a:stretch/>
        </p:blipFill>
        <p:spPr>
          <a:xfrm>
            <a:off x="304800" y="1076324"/>
            <a:ext cx="7746066" cy="476827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Final Tribute</a:t>
            </a:r>
            <a:endParaRPr lang="en-US" sz="3000" dirty="0"/>
          </a:p>
        </p:txBody>
      </p:sp>
      <p:sp>
        <p:nvSpPr>
          <p:cNvPr id="3" name="Content Placeholder 2"/>
          <p:cNvSpPr>
            <a:spLocks noGrp="1"/>
          </p:cNvSpPr>
          <p:nvPr>
            <p:ph idx="1"/>
          </p:nvPr>
        </p:nvSpPr>
        <p:spPr/>
        <p:txBody>
          <a:bodyPr/>
          <a:lstStyle/>
          <a:p>
            <a:r>
              <a:rPr lang="en-US" sz="3000" dirty="0" smtClean="0"/>
              <a:t>Each final tribute draws from our </a:t>
            </a:r>
          </a:p>
          <a:p>
            <a:r>
              <a:rPr lang="en-US" sz="3000" dirty="0" smtClean="0"/>
              <a:t>national, military and religious traditions and adds to it, </a:t>
            </a:r>
          </a:p>
          <a:p>
            <a:r>
              <a:rPr lang="en-US" sz="3000" dirty="0" smtClean="0"/>
              <a:t>not routinely nor impersonally, </a:t>
            </a:r>
          </a:p>
          <a:p>
            <a:r>
              <a:rPr lang="en-US" sz="3000" dirty="0" smtClean="0"/>
              <a:t>but profoundly and with compassion.  					</a:t>
            </a:r>
          </a:p>
          <a:p>
            <a:r>
              <a:rPr lang="en-US" sz="3000" dirty="0"/>
              <a:t>	</a:t>
            </a:r>
            <a:r>
              <a:rPr lang="en-US" sz="3000" dirty="0" smtClean="0"/>
              <a:t>			(</a:t>
            </a:r>
            <a:r>
              <a:rPr lang="en-US" sz="3000" dirty="0"/>
              <a:t>ATP 1-05.2, C1-</a:t>
            </a:r>
            <a:r>
              <a:rPr lang="en-US" sz="3000" dirty="0" smtClean="0"/>
              <a:t>8)</a:t>
            </a:r>
          </a:p>
          <a:p>
            <a:r>
              <a:rPr lang="en-US" dirty="0"/>
              <a:t>	</a:t>
            </a:r>
            <a:r>
              <a:rPr lang="en-US" dirty="0" smtClean="0"/>
              <a:t>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12</a:t>
            </a:fld>
            <a:endParaRPr lang="en-US"/>
          </a:p>
        </p:txBody>
      </p:sp>
    </p:spTree>
    <p:extLst>
      <p:ext uri="{BB962C8B-B14F-4D97-AF65-F5344CB8AC3E}">
        <p14:creationId xmlns:p14="http://schemas.microsoft.com/office/powerpoint/2010/main" val="12392530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7"/>
            <a:ext cx="7972612" cy="801687"/>
          </a:xfrm>
        </p:spPr>
        <p:txBody>
          <a:bodyPr/>
          <a:lstStyle/>
          <a:p>
            <a:r>
              <a:rPr lang="en-US" sz="3000" dirty="0" smtClean="0"/>
              <a:t>Folding &amp; Presentation of the Flag</a:t>
            </a:r>
            <a:endParaRPr lang="en-US" sz="3000"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13</a:t>
            </a:fld>
            <a:endParaRPr lang="en-US"/>
          </a:p>
        </p:txBody>
      </p:sp>
      <p:pic>
        <p:nvPicPr>
          <p:cNvPr id="7" name="Content Placeholder 6" descr="ArlingtonBurialAfghan.jpg"/>
          <p:cNvPicPr>
            <a:picLocks noGrp="1" noChangeAspect="1"/>
          </p:cNvPicPr>
          <p:nvPr>
            <p:ph idx="1"/>
          </p:nvPr>
        </p:nvPicPr>
        <p:blipFill>
          <a:blip r:embed="rId5"/>
          <a:stretch>
            <a:fillRect/>
          </a:stretch>
        </p:blipFill>
        <p:spPr>
          <a:xfrm>
            <a:off x="1003611" y="1219975"/>
            <a:ext cx="6411951" cy="4702098"/>
          </a:xfrm>
        </p:spPr>
      </p:pic>
      <p:pic>
        <p:nvPicPr>
          <p:cNvPr id="3" name="02 Last Full Measure of Devotion.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17130" y="6361954"/>
            <a:ext cx="496046" cy="49604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28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Introduction</a:t>
            </a:r>
            <a:endParaRPr lang="en-US" sz="3000" dirty="0"/>
          </a:p>
        </p:txBody>
      </p:sp>
      <p:sp>
        <p:nvSpPr>
          <p:cNvPr id="3" name="Content Placeholder 2"/>
          <p:cNvSpPr>
            <a:spLocks noGrp="1"/>
          </p:cNvSpPr>
          <p:nvPr>
            <p:ph idx="1"/>
          </p:nvPr>
        </p:nvSpPr>
        <p:spPr/>
        <p:txBody>
          <a:bodyPr/>
          <a:lstStyle/>
          <a:p>
            <a:pPr marL="457200" indent="-457200">
              <a:buAutoNum type="arabicPeriod"/>
            </a:pPr>
            <a:r>
              <a:rPr lang="en-US" dirty="0" smtClean="0"/>
              <a:t>A greeting of the day: “Good morning/Good afternoon”</a:t>
            </a:r>
          </a:p>
          <a:p>
            <a:pPr marL="457200" indent="-457200">
              <a:buAutoNum type="arabicPeriod"/>
            </a:pPr>
            <a:r>
              <a:rPr lang="en-US" dirty="0" smtClean="0"/>
              <a:t>A personal introduction:  “My name is…”</a:t>
            </a:r>
          </a:p>
          <a:p>
            <a:pPr marL="457200" indent="-457200">
              <a:buAutoNum type="arabicPeriod"/>
            </a:pPr>
            <a:r>
              <a:rPr lang="en-US" dirty="0" smtClean="0"/>
              <a:t>A welcome introducing and/describing the setting as seen through the eyes of the minister:  “Welcome to.  .” or “These hallowed stones. . .”</a:t>
            </a:r>
          </a:p>
          <a:p>
            <a:pPr marL="457200" indent="-457200">
              <a:buAutoNum type="arabicPeriod"/>
            </a:pPr>
            <a:r>
              <a:rPr lang="en-US" dirty="0" smtClean="0"/>
              <a:t>Each closes with an opening prayer:  “Please join me in prayer or let us pray.”</a:t>
            </a:r>
          </a:p>
          <a:p>
            <a:pPr marL="457200" indent="-457200">
              <a:buAutoNum type="arabicPeriod"/>
            </a:pPr>
            <a:r>
              <a:rPr lang="en-US" dirty="0" smtClean="0"/>
              <a:t>Each also serves to captivate the attention of those present. </a:t>
            </a:r>
          </a:p>
          <a:p>
            <a:r>
              <a:rPr lang="en-US" dirty="0" smtClean="0"/>
              <a:t>		</a:t>
            </a:r>
          </a:p>
          <a:p>
            <a:r>
              <a:rPr lang="en-US" dirty="0"/>
              <a:t>	</a:t>
            </a:r>
            <a:r>
              <a:rPr lang="en-US" dirty="0" smtClean="0"/>
              <a:t>	Dignity With Brevity (DWB) 11-18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14</a:t>
            </a:fld>
            <a:endParaRPr lang="en-US"/>
          </a:p>
        </p:txBody>
      </p:sp>
    </p:spTree>
    <p:extLst>
      <p:ext uri="{BB962C8B-B14F-4D97-AF65-F5344CB8AC3E}">
        <p14:creationId xmlns:p14="http://schemas.microsoft.com/office/powerpoint/2010/main" val="3673832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Opening Prayer</a:t>
            </a:r>
            <a:endParaRPr lang="en-US" sz="3000" dirty="0"/>
          </a:p>
        </p:txBody>
      </p:sp>
      <p:sp>
        <p:nvSpPr>
          <p:cNvPr id="3" name="Content Placeholder 2"/>
          <p:cNvSpPr>
            <a:spLocks noGrp="1"/>
          </p:cNvSpPr>
          <p:nvPr>
            <p:ph idx="1"/>
          </p:nvPr>
        </p:nvSpPr>
        <p:spPr/>
        <p:txBody>
          <a:bodyPr/>
          <a:lstStyle/>
          <a:p>
            <a:r>
              <a:rPr lang="en-US" dirty="0" smtClean="0"/>
              <a:t>Points to consider in opening prayer</a:t>
            </a:r>
          </a:p>
          <a:p>
            <a:endParaRPr lang="en-US" dirty="0"/>
          </a:p>
          <a:p>
            <a:pPr marL="457200" indent="-457200">
              <a:buAutoNum type="arabicPeriod"/>
            </a:pPr>
            <a:r>
              <a:rPr lang="en-US" dirty="0" smtClean="0"/>
              <a:t>Who is prayer addressed to?  Be specific.</a:t>
            </a:r>
          </a:p>
          <a:p>
            <a:pPr marL="457200" indent="-457200">
              <a:buAutoNum type="arabicPeriod"/>
            </a:pPr>
            <a:r>
              <a:rPr lang="en-US" dirty="0" smtClean="0"/>
              <a:t>What are you requesting?</a:t>
            </a:r>
          </a:p>
          <a:p>
            <a:pPr marL="457200" indent="-457200">
              <a:buAutoNum type="arabicPeriod"/>
            </a:pPr>
            <a:r>
              <a:rPr lang="en-US" dirty="0" smtClean="0"/>
              <a:t>Is there a biblical affirmation and truth expressed through your prayer?</a:t>
            </a:r>
          </a:p>
          <a:p>
            <a:pPr marL="457200" indent="-457200">
              <a:buAutoNum type="arabicPeriod"/>
            </a:pPr>
            <a:r>
              <a:rPr lang="en-US" dirty="0" smtClean="0"/>
              <a:t>What core truths and convictions are you communicating to those who may not be praying with you but rather listening to your prayer?</a:t>
            </a:r>
          </a:p>
          <a:p>
            <a:r>
              <a:rPr lang="en-US" dirty="0" smtClean="0"/>
              <a:t>						DWB p. 19</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15</a:t>
            </a:fld>
            <a:endParaRPr lang="en-US"/>
          </a:p>
        </p:txBody>
      </p:sp>
    </p:spTree>
    <p:extLst>
      <p:ext uri="{BB962C8B-B14F-4D97-AF65-F5344CB8AC3E}">
        <p14:creationId xmlns:p14="http://schemas.microsoft.com/office/powerpoint/2010/main" val="1016515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Message- Personal (The Eulogy)</a:t>
            </a:r>
            <a:endParaRPr lang="en-US" sz="3000" dirty="0"/>
          </a:p>
        </p:txBody>
      </p:sp>
      <p:sp>
        <p:nvSpPr>
          <p:cNvPr id="3" name="Content Placeholder 2"/>
          <p:cNvSpPr>
            <a:spLocks noGrp="1"/>
          </p:cNvSpPr>
          <p:nvPr>
            <p:ph idx="1"/>
          </p:nvPr>
        </p:nvSpPr>
        <p:spPr/>
        <p:txBody>
          <a:bodyPr/>
          <a:lstStyle/>
          <a:p>
            <a:pPr marL="457200" indent="-457200">
              <a:buAutoNum type="arabicPeriod"/>
            </a:pPr>
            <a:r>
              <a:rPr lang="en-US" dirty="0" smtClean="0"/>
              <a:t>What personal remarks are appropriate?</a:t>
            </a:r>
          </a:p>
          <a:p>
            <a:pPr marL="457200" indent="-457200">
              <a:buAutoNum type="arabicPeriod"/>
            </a:pPr>
            <a:r>
              <a:rPr lang="en-US" dirty="0" smtClean="0"/>
              <a:t>How much should I discuss about the decedent’s life, past accomplishments, trade, career, aspirations, and the like?</a:t>
            </a:r>
          </a:p>
          <a:p>
            <a:pPr algn="ctr"/>
            <a:r>
              <a:rPr lang="en-US" u="sng" dirty="0" smtClean="0"/>
              <a:t>Points of Interest</a:t>
            </a:r>
          </a:p>
          <a:p>
            <a:r>
              <a:rPr lang="en-US" dirty="0" smtClean="0"/>
              <a:t>How long was the decedent married? (if applicable)</a:t>
            </a:r>
          </a:p>
          <a:p>
            <a:r>
              <a:rPr lang="en-US" dirty="0" smtClean="0"/>
              <a:t>What kind of person was the decedent?</a:t>
            </a:r>
          </a:p>
          <a:p>
            <a:r>
              <a:rPr lang="en-US" dirty="0" smtClean="0"/>
              <a:t>What did he/she stand for and/or value in life?</a:t>
            </a:r>
          </a:p>
          <a:p>
            <a:r>
              <a:rPr lang="en-US" dirty="0" smtClean="0"/>
              <a:t>What will the decedent be remembered for most?    </a:t>
            </a:r>
          </a:p>
          <a:p>
            <a:r>
              <a:rPr lang="en-US" dirty="0" smtClean="0"/>
              <a:t>Was he/she a Christian?</a:t>
            </a:r>
          </a:p>
          <a:p>
            <a:r>
              <a:rPr lang="en-US" dirty="0"/>
              <a:t>	</a:t>
            </a:r>
            <a:r>
              <a:rPr lang="en-US" dirty="0" smtClean="0"/>
              <a:t>				DWB p. 20-29</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16</a:t>
            </a:fld>
            <a:endParaRPr lang="en-US"/>
          </a:p>
        </p:txBody>
      </p:sp>
    </p:spTree>
    <p:extLst>
      <p:ext uri="{BB962C8B-B14F-4D97-AF65-F5344CB8AC3E}">
        <p14:creationId xmlns:p14="http://schemas.microsoft.com/office/powerpoint/2010/main" val="41471057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7"/>
            <a:ext cx="7797800" cy="801687"/>
          </a:xfrm>
        </p:spPr>
        <p:txBody>
          <a:bodyPr/>
          <a:lstStyle/>
          <a:p>
            <a:r>
              <a:rPr lang="en-US" sz="3200" dirty="0"/>
              <a:t>Message- Religious (The Homily)</a:t>
            </a:r>
          </a:p>
        </p:txBody>
      </p:sp>
      <p:sp>
        <p:nvSpPr>
          <p:cNvPr id="3" name="Content Placeholder 2"/>
          <p:cNvSpPr>
            <a:spLocks noGrp="1"/>
          </p:cNvSpPr>
          <p:nvPr>
            <p:ph idx="1"/>
          </p:nvPr>
        </p:nvSpPr>
        <p:spPr/>
        <p:txBody>
          <a:bodyPr/>
          <a:lstStyle/>
          <a:p>
            <a:r>
              <a:rPr lang="en-US" dirty="0" smtClean="0"/>
              <a:t>How will you craft your message?  </a:t>
            </a:r>
          </a:p>
          <a:p>
            <a:r>
              <a:rPr lang="en-US" dirty="0"/>
              <a:t>	C</a:t>
            </a:r>
            <a:r>
              <a:rPr lang="en-US" dirty="0" smtClean="0"/>
              <a:t>enter on Text, Theme, or Perceived Need.</a:t>
            </a:r>
          </a:p>
          <a:p>
            <a:endParaRPr lang="en-US" dirty="0"/>
          </a:p>
          <a:p>
            <a:r>
              <a:rPr lang="en-US" dirty="0" smtClean="0"/>
              <a:t>What are your ‘Go-to’ Passages, Poems, or Quotes?</a:t>
            </a:r>
          </a:p>
          <a:p>
            <a:endParaRPr lang="en-US" dirty="0"/>
          </a:p>
          <a:p>
            <a:r>
              <a:rPr lang="en-US" dirty="0" smtClean="0"/>
              <a:t>Explain concept of a “Flip” in DWB.   </a:t>
            </a:r>
            <a:endParaRPr lang="en-US" dirty="0" smtClean="0"/>
          </a:p>
          <a:p>
            <a:r>
              <a:rPr lang="en-US" dirty="0" smtClean="0"/>
              <a:t>Not a sermon as much as Scripture and transition </a:t>
            </a:r>
            <a:endParaRPr lang="en-US" dirty="0" smtClean="0"/>
          </a:p>
          <a:p>
            <a:endParaRPr lang="en-US" dirty="0"/>
          </a:p>
          <a:p>
            <a:r>
              <a:rPr lang="en-US" dirty="0"/>
              <a:t>-</a:t>
            </a:r>
            <a:r>
              <a:rPr lang="en-US" dirty="0" smtClean="0"/>
              <a:t>DWB 30-32 and </a:t>
            </a:r>
            <a:r>
              <a:rPr lang="en-US" dirty="0" err="1" smtClean="0"/>
              <a:t>HtF</a:t>
            </a:r>
            <a:r>
              <a:rPr lang="en-US" dirty="0" smtClean="0"/>
              <a:t>: ACG  34-38</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0720D076-B867-4310-B849-9D67C90AB3E4}" type="slidenum">
              <a:rPr lang="en-US" smtClean="0"/>
              <a:pPr/>
              <a:t>17</a:t>
            </a:fld>
            <a:endParaRPr lang="en-US"/>
          </a:p>
        </p:txBody>
      </p:sp>
    </p:spTree>
    <p:extLst>
      <p:ext uri="{BB962C8B-B14F-4D97-AF65-F5344CB8AC3E}">
        <p14:creationId xmlns:p14="http://schemas.microsoft.com/office/powerpoint/2010/main" val="3200336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176" y="274637"/>
            <a:ext cx="8650942" cy="801687"/>
          </a:xfrm>
        </p:spPr>
        <p:txBody>
          <a:bodyPr/>
          <a:lstStyle/>
          <a:p>
            <a:r>
              <a:rPr lang="en-US" sz="2600" dirty="0" smtClean="0"/>
              <a:t>Committal Prayer with trans. to Honors</a:t>
            </a:r>
            <a:endParaRPr lang="en-US" sz="2600" dirty="0"/>
          </a:p>
        </p:txBody>
      </p:sp>
      <p:sp>
        <p:nvSpPr>
          <p:cNvPr id="3" name="Content Placeholder 2"/>
          <p:cNvSpPr>
            <a:spLocks noGrp="1"/>
          </p:cNvSpPr>
          <p:nvPr>
            <p:ph idx="1"/>
          </p:nvPr>
        </p:nvSpPr>
        <p:spPr>
          <a:xfrm>
            <a:off x="345141" y="1215278"/>
            <a:ext cx="7902388" cy="4714874"/>
          </a:xfrm>
        </p:spPr>
        <p:txBody>
          <a:bodyPr/>
          <a:lstStyle/>
          <a:p>
            <a:r>
              <a:rPr lang="en-US" dirty="0" smtClean="0"/>
              <a:t>How will you end the service and transition to honors?</a:t>
            </a:r>
          </a:p>
          <a:p>
            <a:r>
              <a:rPr lang="en-US" dirty="0" smtClean="0"/>
              <a:t>Trans:  Today we gather to remember, to honor and say Goodbye to “Name.”  Good Bye for now.</a:t>
            </a:r>
            <a:endParaRPr lang="en-US" dirty="0"/>
          </a:p>
          <a:p>
            <a:r>
              <a:rPr lang="en-US" dirty="0" smtClean="0"/>
              <a:t>		Let us pray. </a:t>
            </a:r>
          </a:p>
          <a:p>
            <a:r>
              <a:rPr lang="en-US" dirty="0" smtClean="0"/>
              <a:t>“Prayer . . . We commend to the Almighty God our brother “Name” and we commit his body to the ground.  Earth to earth, ashes to ashes, dust to dust. Amen</a:t>
            </a:r>
            <a:endParaRPr lang="en-US" dirty="0"/>
          </a:p>
          <a:p>
            <a:r>
              <a:rPr lang="en-US" dirty="0" smtClean="0"/>
              <a:t> </a:t>
            </a:r>
            <a:endParaRPr lang="en-US" dirty="0"/>
          </a:p>
          <a:p>
            <a:r>
              <a:rPr lang="en-US" dirty="0" smtClean="0"/>
              <a:t>For our comrade in arms, “Name” ,our nation bestows military honors.  In life he/she honored the flag, and in death the flag with honor him/her.”       		</a:t>
            </a:r>
          </a:p>
          <a:p>
            <a:r>
              <a:rPr lang="en-US" dirty="0"/>
              <a:t>	</a:t>
            </a:r>
            <a:r>
              <a:rPr lang="en-US" dirty="0" smtClean="0"/>
              <a:t>					DWB  33-37</a:t>
            </a:r>
          </a:p>
        </p:txBody>
      </p:sp>
      <p:sp>
        <p:nvSpPr>
          <p:cNvPr id="4" name="Slide Number Placeholder 3"/>
          <p:cNvSpPr>
            <a:spLocks noGrp="1"/>
          </p:cNvSpPr>
          <p:nvPr>
            <p:ph type="sldNum" sz="quarter" idx="10"/>
          </p:nvPr>
        </p:nvSpPr>
        <p:spPr/>
        <p:txBody>
          <a:bodyPr/>
          <a:lstStyle/>
          <a:p>
            <a:fld id="{0720D076-B867-4310-B849-9D67C90AB3E4}" type="slidenum">
              <a:rPr lang="en-US" smtClean="0"/>
              <a:pPr/>
              <a:t>18</a:t>
            </a:fld>
            <a:endParaRPr lang="en-US"/>
          </a:p>
        </p:txBody>
      </p:sp>
    </p:spTree>
    <p:extLst>
      <p:ext uri="{BB962C8B-B14F-4D97-AF65-F5344CB8AC3E}">
        <p14:creationId xmlns:p14="http://schemas.microsoft.com/office/powerpoint/2010/main" val="41600280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Situational considerations</a:t>
            </a:r>
            <a:endParaRPr lang="en-US" sz="3000" dirty="0"/>
          </a:p>
        </p:txBody>
      </p:sp>
      <p:sp>
        <p:nvSpPr>
          <p:cNvPr id="3" name="Content Placeholder 2"/>
          <p:cNvSpPr>
            <a:spLocks noGrp="1"/>
          </p:cNvSpPr>
          <p:nvPr>
            <p:ph idx="1"/>
          </p:nvPr>
        </p:nvSpPr>
        <p:spPr/>
        <p:txBody>
          <a:bodyPr/>
          <a:lstStyle/>
          <a:p>
            <a:pPr marL="457200" indent="-457200">
              <a:buFont typeface="Arial"/>
              <a:buChar char="•"/>
            </a:pPr>
            <a:r>
              <a:rPr lang="en-US" sz="3000" dirty="0" smtClean="0"/>
              <a:t>How does the </a:t>
            </a:r>
            <a:r>
              <a:rPr lang="en-US" sz="3000" u="sng" dirty="0" smtClean="0"/>
              <a:t>context</a:t>
            </a:r>
            <a:r>
              <a:rPr lang="en-US" sz="3000" dirty="0" smtClean="0"/>
              <a:t> and </a:t>
            </a:r>
            <a:r>
              <a:rPr lang="en-US" sz="3000" u="sng" dirty="0" smtClean="0"/>
              <a:t>situation </a:t>
            </a:r>
            <a:r>
              <a:rPr lang="en-US" sz="3000" dirty="0" smtClean="0"/>
              <a:t>shape the dynamics of the service and message?  </a:t>
            </a:r>
          </a:p>
          <a:p>
            <a:endParaRPr lang="en-US" sz="3000" dirty="0" smtClean="0"/>
          </a:p>
          <a:p>
            <a:pPr marL="457200" indent="-457200">
              <a:buFont typeface="Arial"/>
              <a:buChar char="•"/>
            </a:pPr>
            <a:r>
              <a:rPr lang="en-US" sz="3000" dirty="0" smtClean="0"/>
              <a:t>What </a:t>
            </a:r>
            <a:r>
              <a:rPr lang="en-US" sz="3000" dirty="0" smtClean="0"/>
              <a:t>changes?</a:t>
            </a:r>
          </a:p>
          <a:p>
            <a:endParaRPr lang="en-US" sz="3000" dirty="0"/>
          </a:p>
          <a:p>
            <a:pPr marL="457200" indent="-457200">
              <a:buFont typeface="Arial"/>
              <a:buChar char="•"/>
            </a:pPr>
            <a:r>
              <a:rPr lang="en-US" sz="3000" dirty="0" smtClean="0"/>
              <a:t>What does not change?</a:t>
            </a:r>
            <a:endParaRPr lang="en-US" sz="3000"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19</a:t>
            </a:fld>
            <a:endParaRPr lang="en-US"/>
          </a:p>
        </p:txBody>
      </p:sp>
    </p:spTree>
    <p:extLst>
      <p:ext uri="{BB962C8B-B14F-4D97-AF65-F5344CB8AC3E}">
        <p14:creationId xmlns:p14="http://schemas.microsoft.com/office/powerpoint/2010/main" val="15160256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Remembering the Fallen </a:t>
            </a:r>
            <a:br>
              <a:rPr lang="en-US" sz="3000" dirty="0" smtClean="0"/>
            </a:br>
            <a:r>
              <a:rPr lang="en-US" sz="3000" dirty="0"/>
              <a:t>	</a:t>
            </a:r>
            <a:r>
              <a:rPr lang="en-US" sz="3000" dirty="0" smtClean="0"/>
              <a:t>		&amp; Those left behind</a:t>
            </a:r>
            <a:endParaRPr lang="en-US" sz="3000" dirty="0"/>
          </a:p>
        </p:txBody>
      </p:sp>
      <p:pic>
        <p:nvPicPr>
          <p:cNvPr id="5" name="Content Placeholder 4" descr="article-2335819-1A23CDE3000005DC-889_968x596.jpg"/>
          <p:cNvPicPr>
            <a:picLocks noGrp="1" noChangeAspect="1"/>
          </p:cNvPicPr>
          <p:nvPr>
            <p:ph idx="1"/>
          </p:nvPr>
        </p:nvPicPr>
        <p:blipFill>
          <a:blip r:embed="rId3">
            <a:extLst>
              <a:ext uri="{28A0092B-C50C-407E-A947-70E740481C1C}">
                <a14:useLocalDpi xmlns:a14="http://schemas.microsoft.com/office/drawing/2010/main" val="0"/>
              </a:ext>
            </a:extLst>
          </a:blip>
          <a:srcRect l="1677" r="1677"/>
          <a:stretch>
            <a:fillRect/>
          </a:stretch>
        </p:blipFill>
        <p:spPr/>
      </p:pic>
      <p:sp>
        <p:nvSpPr>
          <p:cNvPr id="4" name="Slide Number Placeholder 3"/>
          <p:cNvSpPr>
            <a:spLocks noGrp="1"/>
          </p:cNvSpPr>
          <p:nvPr>
            <p:ph type="sldNum" sz="quarter" idx="10"/>
          </p:nvPr>
        </p:nvSpPr>
        <p:spPr/>
        <p:txBody>
          <a:bodyPr/>
          <a:lstStyle/>
          <a:p>
            <a:fld id="{0720D076-B867-4310-B849-9D67C90AB3E4}" type="slidenum">
              <a:rPr lang="en-US" smtClean="0"/>
              <a:pPr/>
              <a:t>20</a:t>
            </a:fld>
            <a:endParaRPr lang="en-US"/>
          </a:p>
        </p:txBody>
      </p:sp>
    </p:spTree>
    <p:extLst>
      <p:ext uri="{BB962C8B-B14F-4D97-AF65-F5344CB8AC3E}">
        <p14:creationId xmlns:p14="http://schemas.microsoft.com/office/powerpoint/2010/main" val="42454209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Putting it all together </a:t>
            </a:r>
            <a:endParaRPr lang="en-US" sz="3000" dirty="0"/>
          </a:p>
        </p:txBody>
      </p:sp>
      <p:sp>
        <p:nvSpPr>
          <p:cNvPr id="3" name="Content Placeholder 2"/>
          <p:cNvSpPr>
            <a:spLocks noGrp="1"/>
          </p:cNvSpPr>
          <p:nvPr>
            <p:ph idx="1"/>
          </p:nvPr>
        </p:nvSpPr>
        <p:spPr/>
        <p:txBody>
          <a:bodyPr/>
          <a:lstStyle/>
          <a:p>
            <a:pPr marL="457200" indent="-457200">
              <a:buFont typeface="Arial"/>
              <a:buChar char="•"/>
            </a:pPr>
            <a:r>
              <a:rPr lang="en-US" sz="3000" dirty="0" smtClean="0"/>
              <a:t>Present a 5 min Graveside service</a:t>
            </a:r>
          </a:p>
          <a:p>
            <a:r>
              <a:rPr lang="en-US" sz="3000" dirty="0" smtClean="0"/>
              <a:t>   </a:t>
            </a:r>
            <a:endParaRPr lang="en-US" sz="3000" dirty="0"/>
          </a:p>
          <a:p>
            <a:pPr marL="457200" indent="-457200">
              <a:buFont typeface="Arial"/>
              <a:buChar char="•"/>
            </a:pPr>
            <a:r>
              <a:rPr lang="en-US" sz="3000" dirty="0" smtClean="0"/>
              <a:t>Given Rubric and Specific Decedent Scenario</a:t>
            </a:r>
          </a:p>
          <a:p>
            <a:pPr marL="457200" indent="-457200">
              <a:buFont typeface="Arial"/>
              <a:buChar char="•"/>
            </a:pPr>
            <a:r>
              <a:rPr lang="en-US" sz="3000" dirty="0" smtClean="0"/>
              <a:t>Provide peer feedback on service</a:t>
            </a:r>
          </a:p>
          <a:p>
            <a:pPr marL="457200" indent="-457200">
              <a:buFont typeface="Arial"/>
              <a:buChar char="•"/>
            </a:pPr>
            <a:r>
              <a:rPr lang="en-US" sz="3000" dirty="0" smtClean="0"/>
              <a:t>DTG and Location TBD</a:t>
            </a:r>
          </a:p>
          <a:p>
            <a:endParaRPr lang="en-US" sz="3000" dirty="0"/>
          </a:p>
          <a:p>
            <a:pPr marL="457200" indent="-457200">
              <a:buFont typeface="Arial"/>
              <a:buChar char="•"/>
            </a:pPr>
            <a:r>
              <a:rPr lang="en-US" sz="3000" dirty="0" smtClean="0"/>
              <a:t>Questions?   </a:t>
            </a:r>
          </a:p>
        </p:txBody>
      </p:sp>
      <p:sp>
        <p:nvSpPr>
          <p:cNvPr id="4" name="Slide Number Placeholder 3"/>
          <p:cNvSpPr>
            <a:spLocks noGrp="1"/>
          </p:cNvSpPr>
          <p:nvPr>
            <p:ph type="sldNum" sz="quarter" idx="10"/>
          </p:nvPr>
        </p:nvSpPr>
        <p:spPr/>
        <p:txBody>
          <a:bodyPr/>
          <a:lstStyle/>
          <a:p>
            <a:fld id="{0720D076-B867-4310-B849-9D67C90AB3E4}" type="slidenum">
              <a:rPr lang="en-US" smtClean="0"/>
              <a:pPr/>
              <a:t>21</a:t>
            </a:fld>
            <a:endParaRPr lang="en-US"/>
          </a:p>
        </p:txBody>
      </p:sp>
    </p:spTree>
    <p:extLst>
      <p:ext uri="{BB962C8B-B14F-4D97-AF65-F5344CB8AC3E}">
        <p14:creationId xmlns:p14="http://schemas.microsoft.com/office/powerpoint/2010/main" val="35664279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Check on Learning</a:t>
            </a:r>
            <a:endParaRPr lang="en-US" sz="3000" dirty="0"/>
          </a:p>
        </p:txBody>
      </p:sp>
      <p:sp>
        <p:nvSpPr>
          <p:cNvPr id="3" name="Content Placeholder 2"/>
          <p:cNvSpPr>
            <a:spLocks noGrp="1"/>
          </p:cNvSpPr>
          <p:nvPr>
            <p:ph idx="1"/>
          </p:nvPr>
        </p:nvSpPr>
        <p:spPr>
          <a:xfrm>
            <a:off x="345141" y="1215278"/>
            <a:ext cx="7812741" cy="4714874"/>
          </a:xfrm>
        </p:spPr>
        <p:txBody>
          <a:bodyPr/>
          <a:lstStyle/>
          <a:p>
            <a:r>
              <a:rPr lang="en-US" dirty="0" smtClean="0"/>
              <a:t>What are some resources for help with funeral services?</a:t>
            </a:r>
          </a:p>
          <a:p>
            <a:endParaRPr lang="en-US" dirty="0"/>
          </a:p>
          <a:p>
            <a:r>
              <a:rPr lang="en-US" dirty="0" smtClean="0"/>
              <a:t>What are the elements of a graveside service?  </a:t>
            </a:r>
          </a:p>
          <a:p>
            <a:endParaRPr lang="en-US" dirty="0"/>
          </a:p>
          <a:p>
            <a:r>
              <a:rPr lang="en-US" dirty="0" smtClean="0"/>
              <a:t>What is something you learned today?</a:t>
            </a:r>
          </a:p>
          <a:p>
            <a:endParaRPr lang="en-US" dirty="0"/>
          </a:p>
          <a:p>
            <a:r>
              <a:rPr lang="en-US" dirty="0" smtClean="0"/>
              <a:t>When will you perform your graveside service?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22</a:t>
            </a:fld>
            <a:endParaRPr lang="en-US"/>
          </a:p>
        </p:txBody>
      </p:sp>
    </p:spTree>
    <p:extLst>
      <p:ext uri="{BB962C8B-B14F-4D97-AF65-F5344CB8AC3E}">
        <p14:creationId xmlns:p14="http://schemas.microsoft.com/office/powerpoint/2010/main" val="3691993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Army_Enterprise-Dual-Brand_Vertical_Template">
  <a:themeElements>
    <a:clrScheme name="US Army">
      <a:dk1>
        <a:srgbClr val="000000"/>
      </a:dk1>
      <a:lt1>
        <a:srgbClr val="FFFFFF"/>
      </a:lt1>
      <a:dk2>
        <a:srgbClr val="57584F"/>
      </a:dk2>
      <a:lt2>
        <a:srgbClr val="BDB1A6"/>
      </a:lt2>
      <a:accent1>
        <a:srgbClr val="F9C931"/>
      </a:accent1>
      <a:accent2>
        <a:srgbClr val="778648"/>
      </a:accent2>
      <a:accent3>
        <a:srgbClr val="705C38"/>
      </a:accent3>
      <a:accent4>
        <a:srgbClr val="3E6682"/>
      </a:accent4>
      <a:accent5>
        <a:srgbClr val="663830"/>
      </a:accent5>
      <a:accent6>
        <a:srgbClr val="82786F"/>
      </a:accent6>
      <a:hlink>
        <a:srgbClr val="0070C0"/>
      </a:hlink>
      <a:folHlink>
        <a:srgbClr val="7692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1_Army_Enterprise-Dual-Brand_Vertical_Template">
  <a:themeElements>
    <a:clrScheme name="US Army">
      <a:dk1>
        <a:srgbClr val="000000"/>
      </a:dk1>
      <a:lt1>
        <a:srgbClr val="FFFFFF"/>
      </a:lt1>
      <a:dk2>
        <a:srgbClr val="57584F"/>
      </a:dk2>
      <a:lt2>
        <a:srgbClr val="BDB1A6"/>
      </a:lt2>
      <a:accent1>
        <a:srgbClr val="F9C931"/>
      </a:accent1>
      <a:accent2>
        <a:srgbClr val="778648"/>
      </a:accent2>
      <a:accent3>
        <a:srgbClr val="705C38"/>
      </a:accent3>
      <a:accent4>
        <a:srgbClr val="3E6682"/>
      </a:accent4>
      <a:accent5>
        <a:srgbClr val="663830"/>
      </a:accent5>
      <a:accent6>
        <a:srgbClr val="82786F"/>
      </a:accent6>
      <a:hlink>
        <a:srgbClr val="0070C0"/>
      </a:hlink>
      <a:folHlink>
        <a:srgbClr val="7692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Army_Enterprise-Dual-Brand_Vertical_Template</Template>
  <TotalTime>14130</TotalTime>
  <Words>2233</Words>
  <Application>Microsoft Office PowerPoint</Application>
  <PresentationFormat>On-screen Show (4:3)</PresentationFormat>
  <Paragraphs>397</Paragraphs>
  <Slides>22</Slides>
  <Notes>22</Notes>
  <HiddenSlides>0</HiddenSlides>
  <MMClips>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22</vt:i4>
      </vt:variant>
    </vt:vector>
  </HeadingPairs>
  <TitlesOfParts>
    <vt:vector size="26" baseType="lpstr">
      <vt:lpstr>MS PGothic</vt:lpstr>
      <vt:lpstr>Arial</vt:lpstr>
      <vt:lpstr>Army_Enterprise-Dual-Brand_Vertical_Template</vt:lpstr>
      <vt:lpstr>1_Army_Enterprise-Dual-Brand_Vertical_Template</vt:lpstr>
      <vt:lpstr> Analyze Elements of a Funeral Message       </vt:lpstr>
      <vt:lpstr>The Funeral MESSAGE</vt:lpstr>
      <vt:lpstr>Terminal Learning Objective (TLO)</vt:lpstr>
      <vt:lpstr>Administrative Data </vt:lpstr>
      <vt:lpstr>Chaplain’s Role</vt:lpstr>
      <vt:lpstr>Honoring the Fallen</vt:lpstr>
      <vt:lpstr>Crafting the Funeral Message</vt:lpstr>
      <vt:lpstr>Resources</vt:lpstr>
      <vt:lpstr>Other Resources</vt:lpstr>
      <vt:lpstr>Introduction of Funeral SME Former Chaplain at ANC  </vt:lpstr>
      <vt:lpstr>Graveside service</vt:lpstr>
      <vt:lpstr>Final Tribute</vt:lpstr>
      <vt:lpstr>Folding &amp; Presentation of the Flag</vt:lpstr>
      <vt:lpstr>Introduction</vt:lpstr>
      <vt:lpstr>Opening Prayer</vt:lpstr>
      <vt:lpstr>Message- Personal (The Eulogy)</vt:lpstr>
      <vt:lpstr>Message- Religious (The Homily)</vt:lpstr>
      <vt:lpstr>Committal Prayer with trans. to Honors</vt:lpstr>
      <vt:lpstr>Situational considerations</vt:lpstr>
      <vt:lpstr>Remembering the Fallen     &amp; Those left behind</vt:lpstr>
      <vt:lpstr>Putting it all together </vt:lpstr>
      <vt:lpstr>Check on Learning</vt:lpstr>
    </vt:vector>
  </TitlesOfParts>
  <Company>United States Army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BACKGROUND OPTION 1 PRESENTATION TITLE HERE KEEP LEFT JUSTIFIED</dc:title>
  <dc:creator>brandon.r.moore</dc:creator>
  <cp:lastModifiedBy>Moore, Brandon R MAJ</cp:lastModifiedBy>
  <cp:revision>1041</cp:revision>
  <cp:lastPrinted>2016-09-27T13:15:08Z</cp:lastPrinted>
  <dcterms:created xsi:type="dcterms:W3CDTF">2014-02-24T15:53:02Z</dcterms:created>
  <dcterms:modified xsi:type="dcterms:W3CDTF">2016-09-28T21:07:50Z</dcterms:modified>
</cp:coreProperties>
</file>